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26" r:id="rId3"/>
    <p:sldId id="316" r:id="rId4"/>
    <p:sldId id="332" r:id="rId5"/>
    <p:sldId id="317" r:id="rId6"/>
    <p:sldId id="318" r:id="rId7"/>
    <p:sldId id="319" r:id="rId8"/>
    <p:sldId id="333" r:id="rId9"/>
    <p:sldId id="320" r:id="rId10"/>
    <p:sldId id="321" r:id="rId11"/>
    <p:sldId id="328" r:id="rId12"/>
    <p:sldId id="324" r:id="rId13"/>
    <p:sldId id="322" r:id="rId14"/>
    <p:sldId id="327" r:id="rId15"/>
    <p:sldId id="337" r:id="rId16"/>
    <p:sldId id="344" r:id="rId17"/>
    <p:sldId id="342" r:id="rId18"/>
    <p:sldId id="340" r:id="rId19"/>
    <p:sldId id="339" r:id="rId20"/>
    <p:sldId id="341" r:id="rId21"/>
    <p:sldId id="343" r:id="rId22"/>
    <p:sldId id="335" r:id="rId23"/>
    <p:sldId id="334" r:id="rId24"/>
    <p:sldId id="338" r:id="rId25"/>
    <p:sldId id="331" r:id="rId26"/>
    <p:sldId id="33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5" autoAdjust="0"/>
    <p:restoredTop sz="94679" autoAdjust="0"/>
  </p:normalViewPr>
  <p:slideViewPr>
    <p:cSldViewPr snapToGrid="0">
      <p:cViewPr>
        <p:scale>
          <a:sx n="70" d="100"/>
          <a:sy n="70" d="100"/>
        </p:scale>
        <p:origin x="-744" y="-5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246E14-8D00-4E1A-93B3-F3843924C69F}" type="datetimeFigureOut">
              <a:rPr lang="en-GB" smtClean="0"/>
              <a:pPr/>
              <a:t>16/01/2019</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FE176-264C-40EF-9280-CDE52DD93FD1}" type="slidenum">
              <a:rPr lang="en-GB" smtClean="0"/>
              <a:pPr/>
              <a:t>‹#›</a:t>
            </a:fld>
            <a:endParaRPr lang="en-GB"/>
          </a:p>
        </p:txBody>
      </p:sp>
    </p:spTree>
    <p:extLst>
      <p:ext uri="{BB962C8B-B14F-4D97-AF65-F5344CB8AC3E}">
        <p14:creationId xmlns="" xmlns:p14="http://schemas.microsoft.com/office/powerpoint/2010/main" val="295692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p:cNvSpPr>
            <a:spLocks noGrp="1" noRot="1" noChangeAspect="1" noTextEdit="1"/>
          </p:cNvSpPr>
          <p:nvPr>
            <p:ph type="sldImg"/>
          </p:nvPr>
        </p:nvSpPr>
        <p:spPr>
          <a:ln/>
        </p:spPr>
      </p:sp>
      <p:sp>
        <p:nvSpPr>
          <p:cNvPr id="5123" name="Espace réservé des commentaires 2"/>
          <p:cNvSpPr>
            <a:spLocks noGrp="1"/>
          </p:cNvSpPr>
          <p:nvPr>
            <p:ph type="body" idx="1"/>
          </p:nvPr>
        </p:nvSpPr>
        <p:spPr>
          <a:noFill/>
          <a:ln/>
        </p:spPr>
        <p:txBody>
          <a:bodyPr/>
          <a:lstStyle/>
          <a:p>
            <a:endParaRPr lang="fr-FR" altLang="fr-FR" smtClean="0"/>
          </a:p>
        </p:txBody>
      </p:sp>
      <p:sp>
        <p:nvSpPr>
          <p:cNvPr id="5124" name="Espace réservé du numéro de diapositive 3"/>
          <p:cNvSpPr>
            <a:spLocks noGrp="1"/>
          </p:cNvSpPr>
          <p:nvPr>
            <p:ph type="sldNum" sz="quarter" idx="5"/>
          </p:nvPr>
        </p:nvSpPr>
        <p:spPr>
          <a:noFill/>
        </p:spPr>
        <p:txBody>
          <a:bodyPr/>
          <a:lstStyle/>
          <a:p>
            <a:fld id="{5D5FEBC6-BB66-44E9-83E6-62E27AD597B0}" type="slidenum">
              <a:rPr lang="fr-FR" altLang="fr-FR"/>
              <a:pPr/>
              <a:t>18</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0203743E-32D9-48F6-A2F3-8D273AFEBB28}" type="datetime1">
              <a:rPr lang="en-GB" smtClean="0"/>
              <a:pPr/>
              <a:t>16/01/2019</a:t>
            </a:fld>
            <a:endParaRPr lang="en-GB"/>
          </a:p>
        </p:txBody>
      </p:sp>
      <p:sp>
        <p:nvSpPr>
          <p:cNvPr id="5" name="Segnaposto piè di pagina 4"/>
          <p:cNvSpPr>
            <a:spLocks noGrp="1"/>
          </p:cNvSpPr>
          <p:nvPr>
            <p:ph type="ftr" sz="quarter" idx="11"/>
          </p:nvPr>
        </p:nvSpPr>
        <p:spPr/>
        <p:txBody>
          <a:bodyPr/>
          <a:lstStyle/>
          <a:p>
            <a:r>
              <a:rPr lang="en-GB" dirty="0" smtClean="0"/>
              <a:t>Computing – VW 07 Nov 2018 </a:t>
            </a:r>
            <a:endParaRPr lang="en-GB" dirty="0"/>
          </a:p>
        </p:txBody>
      </p:sp>
      <p:sp>
        <p:nvSpPr>
          <p:cNvPr id="6" name="Segnaposto numero diapositiva 5"/>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191280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D13A9C55-E979-4770-A948-4BF2279CC517}" type="datetime1">
              <a:rPr lang="en-GB" smtClean="0"/>
              <a:pPr/>
              <a:t>16/01/2019</a:t>
            </a:fld>
            <a:endParaRPr lang="en-GB"/>
          </a:p>
        </p:txBody>
      </p:sp>
      <p:sp>
        <p:nvSpPr>
          <p:cNvPr id="5" name="Segnaposto piè di pagina 4"/>
          <p:cNvSpPr>
            <a:spLocks noGrp="1"/>
          </p:cNvSpPr>
          <p:nvPr>
            <p:ph type="ftr" sz="quarter" idx="11"/>
          </p:nvPr>
        </p:nvSpPr>
        <p:spPr/>
        <p:txBody>
          <a:bodyPr/>
          <a:lstStyle/>
          <a:p>
            <a:r>
              <a:rPr lang="en-GB" dirty="0" smtClean="0"/>
              <a:t>Computing - VW20180709</a:t>
            </a:r>
            <a:endParaRPr lang="en-GB" dirty="0"/>
          </a:p>
        </p:txBody>
      </p:sp>
      <p:sp>
        <p:nvSpPr>
          <p:cNvPr id="6" name="Segnaposto numero diapositiva 5"/>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3741380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3FE30D0-1E72-4FD5-803D-43BD149775BD}" type="datetime1">
              <a:rPr lang="en-GB" smtClean="0"/>
              <a:pPr/>
              <a:t>16/01/2019</a:t>
            </a:fld>
            <a:endParaRPr lang="en-GB"/>
          </a:p>
        </p:txBody>
      </p:sp>
      <p:sp>
        <p:nvSpPr>
          <p:cNvPr id="5" name="Segnaposto piè di pagina 4"/>
          <p:cNvSpPr>
            <a:spLocks noGrp="1"/>
          </p:cNvSpPr>
          <p:nvPr>
            <p:ph type="ftr" sz="quarter" idx="11"/>
          </p:nvPr>
        </p:nvSpPr>
        <p:spPr/>
        <p:txBody>
          <a:bodyPr/>
          <a:lstStyle/>
          <a:p>
            <a:r>
              <a:rPr lang="en-GB" dirty="0" smtClean="0"/>
              <a:t>Computing - VW20180709</a:t>
            </a:r>
            <a:endParaRPr lang="en-GB" dirty="0"/>
          </a:p>
        </p:txBody>
      </p:sp>
      <p:sp>
        <p:nvSpPr>
          <p:cNvPr id="6" name="Segnaposto numero diapositiva 5"/>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36364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dirty="0" smtClean="0"/>
              <a:t>Modifica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GB" dirty="0"/>
          </a:p>
        </p:txBody>
      </p:sp>
      <p:sp>
        <p:nvSpPr>
          <p:cNvPr id="4" name="Segnaposto data 3"/>
          <p:cNvSpPr>
            <a:spLocks noGrp="1"/>
          </p:cNvSpPr>
          <p:nvPr>
            <p:ph type="dt" sz="half" idx="10"/>
          </p:nvPr>
        </p:nvSpPr>
        <p:spPr/>
        <p:txBody>
          <a:bodyPr/>
          <a:lstStyle/>
          <a:p>
            <a:fld id="{29ABDE79-EA17-4214-AC8A-32A58A4CDED3}" type="datetime1">
              <a:rPr lang="en-GB" smtClean="0"/>
              <a:pPr/>
              <a:t>16/01/2019</a:t>
            </a:fld>
            <a:endParaRPr lang="en-GB" dirty="0"/>
          </a:p>
        </p:txBody>
      </p:sp>
      <p:sp>
        <p:nvSpPr>
          <p:cNvPr id="5" name="Segnaposto piè di pagina 4"/>
          <p:cNvSpPr>
            <a:spLocks noGrp="1"/>
          </p:cNvSpPr>
          <p:nvPr>
            <p:ph type="ftr" sz="quarter" idx="11"/>
          </p:nvPr>
        </p:nvSpPr>
        <p:spPr/>
        <p:txBody>
          <a:bodyPr/>
          <a:lstStyle/>
          <a:p>
            <a:r>
              <a:rPr lang="it-IT" dirty="0" smtClean="0"/>
              <a:t>Data Processing Infrastructure </a:t>
            </a:r>
            <a:r>
              <a:rPr lang="en-GB" dirty="0" smtClean="0"/>
              <a:t>– VW  07 Nov 2018</a:t>
            </a:r>
            <a:endParaRPr lang="en-GB" dirty="0"/>
          </a:p>
        </p:txBody>
      </p:sp>
      <p:sp>
        <p:nvSpPr>
          <p:cNvPr id="6" name="Segnaposto numero diapositiva 5"/>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362688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AF4EF16D-246B-48E9-912D-8971785BB5BD}" type="datetime1">
              <a:rPr lang="en-GB" smtClean="0"/>
              <a:pPr/>
              <a:t>16/01/2019</a:t>
            </a:fld>
            <a:endParaRPr lang="en-GB"/>
          </a:p>
        </p:txBody>
      </p:sp>
      <p:sp>
        <p:nvSpPr>
          <p:cNvPr id="5" name="Segnaposto piè di pagina 4"/>
          <p:cNvSpPr>
            <a:spLocks noGrp="1"/>
          </p:cNvSpPr>
          <p:nvPr>
            <p:ph type="ftr" sz="quarter" idx="11"/>
          </p:nvPr>
        </p:nvSpPr>
        <p:spPr/>
        <p:txBody>
          <a:bodyPr/>
          <a:lstStyle/>
          <a:p>
            <a:r>
              <a:rPr lang="en-GB" dirty="0" smtClean="0"/>
              <a:t>Computing - VW20180709</a:t>
            </a:r>
            <a:endParaRPr lang="en-GB" dirty="0"/>
          </a:p>
        </p:txBody>
      </p:sp>
      <p:sp>
        <p:nvSpPr>
          <p:cNvPr id="6" name="Segnaposto numero diapositiva 5"/>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356053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C8149A1A-7907-408B-8393-46F9E269F7E4}" type="datetime1">
              <a:rPr lang="en-GB" smtClean="0"/>
              <a:pPr/>
              <a:t>16/01/2019</a:t>
            </a:fld>
            <a:endParaRPr lang="en-GB"/>
          </a:p>
        </p:txBody>
      </p:sp>
      <p:sp>
        <p:nvSpPr>
          <p:cNvPr id="6" name="Segnaposto piè di pagina 5"/>
          <p:cNvSpPr>
            <a:spLocks noGrp="1"/>
          </p:cNvSpPr>
          <p:nvPr>
            <p:ph type="ftr" sz="quarter" idx="11"/>
          </p:nvPr>
        </p:nvSpPr>
        <p:spPr/>
        <p:txBody>
          <a:bodyPr/>
          <a:lstStyle/>
          <a:p>
            <a:r>
              <a:rPr lang="en-GB" dirty="0" smtClean="0"/>
              <a:t>Computing - VW20180709</a:t>
            </a:r>
            <a:endParaRPr lang="en-GB" dirty="0"/>
          </a:p>
        </p:txBody>
      </p:sp>
      <p:sp>
        <p:nvSpPr>
          <p:cNvPr id="7" name="Segnaposto numero diapositiva 6"/>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351257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B8238785-3178-40E9-9BC8-66BC0298AD74}" type="datetime1">
              <a:rPr lang="en-GB" smtClean="0"/>
              <a:pPr/>
              <a:t>16/01/2019</a:t>
            </a:fld>
            <a:endParaRPr lang="en-GB"/>
          </a:p>
        </p:txBody>
      </p:sp>
      <p:sp>
        <p:nvSpPr>
          <p:cNvPr id="8" name="Segnaposto piè di pagina 7"/>
          <p:cNvSpPr>
            <a:spLocks noGrp="1"/>
          </p:cNvSpPr>
          <p:nvPr>
            <p:ph type="ftr" sz="quarter" idx="11"/>
          </p:nvPr>
        </p:nvSpPr>
        <p:spPr/>
        <p:txBody>
          <a:bodyPr/>
          <a:lstStyle/>
          <a:p>
            <a:r>
              <a:rPr lang="en-GB" dirty="0" smtClean="0"/>
              <a:t>Computing - VW20180709</a:t>
            </a:r>
            <a:endParaRPr lang="en-GB" dirty="0"/>
          </a:p>
        </p:txBody>
      </p:sp>
      <p:sp>
        <p:nvSpPr>
          <p:cNvPr id="9" name="Segnaposto numero diapositiva 8"/>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1974044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AAAB0CEA-7268-4D80-83EE-CB1D6F1D8CD3}" type="datetime1">
              <a:rPr lang="en-GB" smtClean="0"/>
              <a:pPr/>
              <a:t>16/01/2019</a:t>
            </a:fld>
            <a:endParaRPr lang="en-GB"/>
          </a:p>
        </p:txBody>
      </p:sp>
      <p:sp>
        <p:nvSpPr>
          <p:cNvPr id="4" name="Segnaposto piè di pagina 3"/>
          <p:cNvSpPr>
            <a:spLocks noGrp="1"/>
          </p:cNvSpPr>
          <p:nvPr>
            <p:ph type="ftr" sz="quarter" idx="11"/>
          </p:nvPr>
        </p:nvSpPr>
        <p:spPr/>
        <p:txBody>
          <a:bodyPr/>
          <a:lstStyle/>
          <a:p>
            <a:r>
              <a:rPr lang="en-GB" dirty="0" smtClean="0"/>
              <a:t>Computing - VW20180709</a:t>
            </a:r>
            <a:endParaRPr lang="en-GB" dirty="0"/>
          </a:p>
        </p:txBody>
      </p:sp>
      <p:sp>
        <p:nvSpPr>
          <p:cNvPr id="5" name="Segnaposto numero diapositiva 4"/>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363708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018D36E-EDB4-4C8F-AE48-39F62D718BF4}" type="datetime1">
              <a:rPr lang="en-GB" smtClean="0"/>
              <a:pPr/>
              <a:t>16/01/2019</a:t>
            </a:fld>
            <a:endParaRPr lang="en-GB"/>
          </a:p>
        </p:txBody>
      </p:sp>
      <p:sp>
        <p:nvSpPr>
          <p:cNvPr id="3" name="Segnaposto piè di pagina 2"/>
          <p:cNvSpPr>
            <a:spLocks noGrp="1"/>
          </p:cNvSpPr>
          <p:nvPr>
            <p:ph type="ftr" sz="quarter" idx="11"/>
          </p:nvPr>
        </p:nvSpPr>
        <p:spPr/>
        <p:txBody>
          <a:bodyPr/>
          <a:lstStyle/>
          <a:p>
            <a:r>
              <a:rPr lang="en-GB" dirty="0" smtClean="0"/>
              <a:t>Computing - VW20180709</a:t>
            </a:r>
            <a:endParaRPr lang="en-GB" dirty="0"/>
          </a:p>
        </p:txBody>
      </p:sp>
      <p:sp>
        <p:nvSpPr>
          <p:cNvPr id="4" name="Segnaposto numero diapositiva 3"/>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88016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CBEFEA1-F97A-405C-AA5A-996D79EC3E4D}" type="datetime1">
              <a:rPr lang="en-GB" smtClean="0"/>
              <a:pPr/>
              <a:t>16/01/2019</a:t>
            </a:fld>
            <a:endParaRPr lang="en-GB"/>
          </a:p>
        </p:txBody>
      </p:sp>
      <p:sp>
        <p:nvSpPr>
          <p:cNvPr id="6" name="Segnaposto piè di pagina 5"/>
          <p:cNvSpPr>
            <a:spLocks noGrp="1"/>
          </p:cNvSpPr>
          <p:nvPr>
            <p:ph type="ftr" sz="quarter" idx="11"/>
          </p:nvPr>
        </p:nvSpPr>
        <p:spPr/>
        <p:txBody>
          <a:bodyPr/>
          <a:lstStyle/>
          <a:p>
            <a:r>
              <a:rPr lang="en-GB" dirty="0" smtClean="0"/>
              <a:t>Computing - VW20180709</a:t>
            </a:r>
            <a:endParaRPr lang="en-GB" dirty="0"/>
          </a:p>
        </p:txBody>
      </p:sp>
      <p:sp>
        <p:nvSpPr>
          <p:cNvPr id="7" name="Segnaposto numero diapositiva 6"/>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108298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AE940573-4E75-497C-B45A-70B8B42AFE5E}" type="datetime1">
              <a:rPr lang="en-GB" smtClean="0"/>
              <a:pPr/>
              <a:t>16/01/2019</a:t>
            </a:fld>
            <a:endParaRPr lang="en-GB"/>
          </a:p>
        </p:txBody>
      </p:sp>
      <p:sp>
        <p:nvSpPr>
          <p:cNvPr id="6" name="Segnaposto piè di pagina 5"/>
          <p:cNvSpPr>
            <a:spLocks noGrp="1"/>
          </p:cNvSpPr>
          <p:nvPr>
            <p:ph type="ftr" sz="quarter" idx="11"/>
          </p:nvPr>
        </p:nvSpPr>
        <p:spPr/>
        <p:txBody>
          <a:bodyPr/>
          <a:lstStyle/>
          <a:p>
            <a:r>
              <a:rPr lang="en-GB" dirty="0" smtClean="0"/>
              <a:t>Computing - VW20180709</a:t>
            </a:r>
            <a:endParaRPr lang="en-GB" dirty="0"/>
          </a:p>
        </p:txBody>
      </p:sp>
      <p:sp>
        <p:nvSpPr>
          <p:cNvPr id="7" name="Segnaposto numero diapositiva 6"/>
          <p:cNvSpPr>
            <a:spLocks noGrp="1"/>
          </p:cNvSpPr>
          <p:nvPr>
            <p:ph type="sldNum" sz="quarter" idx="12"/>
          </p:nvPr>
        </p:nvSpPr>
        <p:spPr/>
        <p:txBody>
          <a:body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306701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dirty="0" smtClean="0"/>
              <a:t>Modifica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GB" dirty="0"/>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EF4DF-5858-4D3C-A97D-9419D5C33146}" type="datetime1">
              <a:rPr lang="en-GB" smtClean="0"/>
              <a:pPr/>
              <a:t>16/01/2019</a:t>
            </a:fld>
            <a:endParaRPr lang="en-GB"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err="1" smtClean="0"/>
              <a:t>AdV</a:t>
            </a:r>
            <a:r>
              <a:rPr lang="en-GB" dirty="0" smtClean="0"/>
              <a:t> Computing Model, STAC Presentation</a:t>
            </a:r>
            <a:endParaRPr lang="en-GB"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77B80-46D4-45D6-8748-4E6BDC5A1DE1}" type="slidenum">
              <a:rPr lang="en-GB" smtClean="0"/>
              <a:pPr/>
              <a:t>‹#›</a:t>
            </a:fld>
            <a:endParaRPr lang="en-GB"/>
          </a:p>
        </p:txBody>
      </p:sp>
    </p:spTree>
    <p:extLst>
      <p:ext uri="{BB962C8B-B14F-4D97-AF65-F5344CB8AC3E}">
        <p14:creationId xmlns="" xmlns:p14="http://schemas.microsoft.com/office/powerpoint/2010/main" val="1663369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82639" y="1122363"/>
            <a:ext cx="10140286" cy="2387600"/>
          </a:xfrm>
        </p:spPr>
        <p:txBody>
          <a:bodyPr>
            <a:normAutofit fontScale="90000"/>
          </a:bodyPr>
          <a:lstStyle/>
          <a:p>
            <a:r>
              <a:rPr lang="en-US" dirty="0" smtClean="0"/>
              <a:t>Report on VIRGO Computing</a:t>
            </a:r>
            <a:br>
              <a:rPr lang="en-US" dirty="0" smtClean="0"/>
            </a:br>
            <a:r>
              <a:rPr lang="en-US" dirty="0" smtClean="0"/>
              <a:t>Data Processing Infrastructure (DPI)</a:t>
            </a:r>
            <a:endParaRPr lang="en-GB" dirty="0"/>
          </a:p>
        </p:txBody>
      </p:sp>
      <p:sp>
        <p:nvSpPr>
          <p:cNvPr id="3" name="Sottotitolo 2"/>
          <p:cNvSpPr>
            <a:spLocks noGrp="1"/>
          </p:cNvSpPr>
          <p:nvPr>
            <p:ph type="subTitle" idx="1"/>
          </p:nvPr>
        </p:nvSpPr>
        <p:spPr/>
        <p:txBody>
          <a:bodyPr/>
          <a:lstStyle/>
          <a:p>
            <a:r>
              <a:rPr lang="en-GB" dirty="0" smtClean="0"/>
              <a:t>Franco Carbognani</a:t>
            </a:r>
          </a:p>
        </p:txBody>
      </p:sp>
      <p:sp>
        <p:nvSpPr>
          <p:cNvPr id="4" name="Segnaposto piè di pagina 3"/>
          <p:cNvSpPr>
            <a:spLocks noGrp="1"/>
          </p:cNvSpPr>
          <p:nvPr>
            <p:ph type="ftr" sz="quarter" idx="11"/>
          </p:nvPr>
        </p:nvSpPr>
        <p:spPr/>
        <p:txBody>
          <a:bodyPr/>
          <a:lstStyle/>
          <a:p>
            <a:r>
              <a:rPr lang="en-GB" dirty="0" smtClean="0"/>
              <a:t>EGO Council Jan 2019</a:t>
            </a:r>
            <a:endParaRPr lang="en-GB" dirty="0"/>
          </a:p>
        </p:txBody>
      </p:sp>
      <p:sp>
        <p:nvSpPr>
          <p:cNvPr id="5" name="Segnaposto numero diapositiva 4"/>
          <p:cNvSpPr>
            <a:spLocks noGrp="1"/>
          </p:cNvSpPr>
          <p:nvPr>
            <p:ph type="sldNum" sz="quarter" idx="12"/>
          </p:nvPr>
        </p:nvSpPr>
        <p:spPr/>
        <p:txBody>
          <a:bodyPr/>
          <a:lstStyle/>
          <a:p>
            <a:fld id="{B9C77B80-46D4-45D6-8748-4E6BDC5A1DE1}" type="slidenum">
              <a:rPr lang="en-GB" smtClean="0"/>
              <a:pPr/>
              <a:t>1</a:t>
            </a:fld>
            <a:endParaRPr lang="en-GB"/>
          </a:p>
        </p:txBody>
      </p:sp>
    </p:spTree>
    <p:extLst>
      <p:ext uri="{BB962C8B-B14F-4D97-AF65-F5344CB8AC3E}">
        <p14:creationId xmlns="" xmlns:p14="http://schemas.microsoft.com/office/powerpoint/2010/main" val="3058096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normAutofit/>
          </a:bodyPr>
          <a:lstStyle/>
          <a:p>
            <a:r>
              <a:rPr lang="en-GB" dirty="0" smtClean="0"/>
              <a:t>ECC 2018 Recommendations: D3</a:t>
            </a:r>
            <a:endParaRPr lang="en-GB" dirty="0"/>
          </a:p>
        </p:txBody>
      </p:sp>
      <p:sp>
        <p:nvSpPr>
          <p:cNvPr id="3" name="Segnaposto contenuto 2"/>
          <p:cNvSpPr>
            <a:spLocks noGrp="1"/>
          </p:cNvSpPr>
          <p:nvPr>
            <p:ph idx="1"/>
          </p:nvPr>
        </p:nvSpPr>
        <p:spPr>
          <a:xfrm>
            <a:off x="0" y="971897"/>
            <a:ext cx="10389870" cy="4628803"/>
          </a:xfrm>
        </p:spPr>
        <p:txBody>
          <a:bodyPr>
            <a:noAutofit/>
          </a:bodyPr>
          <a:lstStyle/>
          <a:p>
            <a:pPr marL="514350" indent="-514350">
              <a:buNone/>
            </a:pPr>
            <a:r>
              <a:rPr lang="en-US" sz="3200" dirty="0" err="1" smtClean="0"/>
              <a:t>AdV</a:t>
            </a:r>
            <a:r>
              <a:rPr lang="en-US" sz="3200" dirty="0" smtClean="0"/>
              <a:t> Derived Data Delivery (D3) system goal:</a:t>
            </a:r>
          </a:p>
          <a:p>
            <a:pPr marL="514350" indent="-514350"/>
            <a:r>
              <a:rPr lang="en-US" sz="3200" b="1" i="1" dirty="0" smtClean="0"/>
              <a:t>“Deliver to the collaborating data centers in quasi-real time all derived data and metadata products produced in </a:t>
            </a:r>
            <a:r>
              <a:rPr lang="en-US" sz="3200" b="1" i="1" dirty="0" err="1" smtClean="0"/>
              <a:t>Cascina</a:t>
            </a:r>
            <a:r>
              <a:rPr lang="en-US" sz="3200" b="1" i="1" dirty="0" smtClean="0"/>
              <a:t>”: </a:t>
            </a:r>
            <a:r>
              <a:rPr lang="en-US" sz="3200" dirty="0" smtClean="0"/>
              <a:t>As shown on the </a:t>
            </a:r>
            <a:r>
              <a:rPr lang="en-US" sz="3200" dirty="0" err="1" smtClean="0"/>
              <a:t>AdVirgo</a:t>
            </a:r>
            <a:r>
              <a:rPr lang="en-US" sz="3200" dirty="0" smtClean="0"/>
              <a:t> Data Flow schema we are not transferring any Low Latency data to CCs . Our statement is that an </a:t>
            </a:r>
            <a:r>
              <a:rPr lang="en-US" sz="3200" dirty="0" err="1" smtClean="0"/>
              <a:t>AdVirgo</a:t>
            </a:r>
            <a:r>
              <a:rPr lang="en-US" sz="3200" dirty="0" smtClean="0"/>
              <a:t> D3 system is already in operation.</a:t>
            </a:r>
          </a:p>
        </p:txBody>
      </p:sp>
      <p:sp>
        <p:nvSpPr>
          <p:cNvPr id="5" name="Segnaposto numero diapositiva 4"/>
          <p:cNvSpPr>
            <a:spLocks noGrp="1"/>
          </p:cNvSpPr>
          <p:nvPr>
            <p:ph type="sldNum" sz="quarter" idx="12"/>
          </p:nvPr>
        </p:nvSpPr>
        <p:spPr/>
        <p:txBody>
          <a:bodyPr/>
          <a:lstStyle/>
          <a:p>
            <a:fld id="{4126FD11-FA7C-4663-8418-51D445317190}" type="slidenum">
              <a:rPr lang="en-GB" smtClean="0"/>
              <a:pPr/>
              <a:t>10</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0"/>
            <a:ext cx="10686197" cy="865577"/>
          </a:xfrm>
        </p:spPr>
        <p:txBody>
          <a:bodyPr>
            <a:normAutofit fontScale="90000"/>
          </a:bodyPr>
          <a:lstStyle/>
          <a:p>
            <a:r>
              <a:rPr lang="en-GB" dirty="0" smtClean="0"/>
              <a:t>ECC 2018 Recommendations: Tier1 CCs limited use</a:t>
            </a:r>
            <a:endParaRPr lang="en-GB" dirty="0"/>
          </a:p>
        </p:txBody>
      </p:sp>
      <p:sp>
        <p:nvSpPr>
          <p:cNvPr id="3" name="Segnaposto contenuto 2"/>
          <p:cNvSpPr>
            <a:spLocks noGrp="1"/>
          </p:cNvSpPr>
          <p:nvPr>
            <p:ph idx="1"/>
          </p:nvPr>
        </p:nvSpPr>
        <p:spPr>
          <a:xfrm>
            <a:off x="0" y="891887"/>
            <a:ext cx="11224260" cy="5280313"/>
          </a:xfrm>
        </p:spPr>
        <p:txBody>
          <a:bodyPr>
            <a:noAutofit/>
          </a:bodyPr>
          <a:lstStyle/>
          <a:p>
            <a:pPr marL="514350" indent="-514350"/>
            <a:r>
              <a:rPr lang="en-US" sz="3200" b="1" dirty="0" smtClean="0"/>
              <a:t>Limited use of </a:t>
            </a:r>
            <a:r>
              <a:rPr lang="en-US" sz="3200" b="1" dirty="0" err="1" smtClean="0"/>
              <a:t>AdV</a:t>
            </a:r>
            <a:r>
              <a:rPr lang="en-US" sz="3200" b="1" dirty="0" smtClean="0"/>
              <a:t> assigned computing resources </a:t>
            </a:r>
            <a:r>
              <a:rPr lang="en-US" sz="3200" dirty="0" smtClean="0"/>
              <a:t>because Data Analysis pipelines strongly dependent on </a:t>
            </a:r>
            <a:r>
              <a:rPr lang="en-US" sz="3200" dirty="0" err="1" smtClean="0"/>
              <a:t>HTCondor</a:t>
            </a:r>
            <a:r>
              <a:rPr lang="en-US" sz="3200" dirty="0" smtClean="0"/>
              <a:t>.  </a:t>
            </a:r>
            <a:r>
              <a:rPr lang="en-US" sz="3200" dirty="0" err="1" smtClean="0"/>
              <a:t>Cascina</a:t>
            </a:r>
            <a:r>
              <a:rPr lang="en-US" sz="3200" dirty="0" smtClean="0"/>
              <a:t> is already supporting </a:t>
            </a:r>
            <a:r>
              <a:rPr lang="en-US" sz="3200" dirty="0" err="1" smtClean="0"/>
              <a:t>HTCondor</a:t>
            </a:r>
            <a:r>
              <a:rPr lang="en-US" sz="3200" dirty="0" smtClean="0"/>
              <a:t> and some European CCs are beginning to provide native </a:t>
            </a:r>
            <a:r>
              <a:rPr lang="en-US" sz="3200" dirty="0" err="1" smtClean="0"/>
              <a:t>HTCondor</a:t>
            </a:r>
            <a:r>
              <a:rPr lang="en-US" sz="3200" dirty="0" smtClean="0"/>
              <a:t> support so a solution of this problem seems ongoing. Do we still have a need for an alternative </a:t>
            </a:r>
            <a:r>
              <a:rPr lang="en-US" sz="3200" u="sng" dirty="0" smtClean="0"/>
              <a:t>Workload Management</a:t>
            </a:r>
            <a:r>
              <a:rPr lang="en-US" sz="3200" dirty="0" smtClean="0"/>
              <a:t> </a:t>
            </a:r>
            <a:r>
              <a:rPr lang="en-US" sz="3200" b="1" baseline="30000" dirty="0" smtClean="0"/>
              <a:t>[need 3] </a:t>
            </a:r>
            <a:r>
              <a:rPr lang="en-US" sz="3200" dirty="0" smtClean="0"/>
              <a:t>solution?</a:t>
            </a:r>
          </a:p>
        </p:txBody>
      </p:sp>
      <p:sp>
        <p:nvSpPr>
          <p:cNvPr id="5" name="Segnaposto numero diapositiva 4"/>
          <p:cNvSpPr>
            <a:spLocks noGrp="1"/>
          </p:cNvSpPr>
          <p:nvPr>
            <p:ph type="sldNum" sz="quarter" idx="12"/>
          </p:nvPr>
        </p:nvSpPr>
        <p:spPr/>
        <p:txBody>
          <a:bodyPr/>
          <a:lstStyle/>
          <a:p>
            <a:fld id="{4126FD11-FA7C-4663-8418-51D445317190}" type="slidenum">
              <a:rPr lang="en-GB" smtClean="0"/>
              <a:pPr/>
              <a:t>11</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normAutofit/>
          </a:bodyPr>
          <a:lstStyle/>
          <a:p>
            <a:r>
              <a:rPr lang="en-GB" dirty="0" smtClean="0"/>
              <a:t>Is DIRAC THE solution?</a:t>
            </a:r>
            <a:endParaRPr lang="en-GB" dirty="0"/>
          </a:p>
        </p:txBody>
      </p:sp>
      <p:sp>
        <p:nvSpPr>
          <p:cNvPr id="3" name="Segnaposto contenuto 2"/>
          <p:cNvSpPr>
            <a:spLocks noGrp="1"/>
          </p:cNvSpPr>
          <p:nvPr>
            <p:ph idx="1"/>
          </p:nvPr>
        </p:nvSpPr>
        <p:spPr>
          <a:xfrm>
            <a:off x="0" y="971897"/>
            <a:ext cx="10389870" cy="5280313"/>
          </a:xfrm>
        </p:spPr>
        <p:txBody>
          <a:bodyPr>
            <a:noAutofit/>
          </a:bodyPr>
          <a:lstStyle/>
          <a:p>
            <a:pPr marL="514350" indent="-514350"/>
            <a:r>
              <a:rPr lang="en-US" dirty="0" smtClean="0"/>
              <a:t>Which tool can provide a common solution for needs 1,2 and 3?</a:t>
            </a:r>
          </a:p>
          <a:p>
            <a:pPr marL="971550" lvl="1" indent="-514350"/>
            <a:r>
              <a:rPr lang="en-US" dirty="0" smtClean="0"/>
              <a:t>Bulk Data Transfer</a:t>
            </a:r>
          </a:p>
          <a:p>
            <a:pPr marL="971550" lvl="1" indent="-514350"/>
            <a:r>
              <a:rPr lang="en-US" dirty="0" smtClean="0"/>
              <a:t>File Catalog</a:t>
            </a:r>
          </a:p>
          <a:p>
            <a:pPr marL="971550" lvl="1" indent="-514350"/>
            <a:r>
              <a:rPr lang="en-US" dirty="0" smtClean="0"/>
              <a:t>Workload Management</a:t>
            </a:r>
          </a:p>
          <a:p>
            <a:pPr marL="514350" indent="-514350"/>
            <a:r>
              <a:rPr lang="en-US" dirty="0" smtClean="0"/>
              <a:t>DIRAC in principle can. </a:t>
            </a:r>
          </a:p>
          <a:p>
            <a:pPr marL="514350" indent="-514350"/>
            <a:r>
              <a:rPr lang="en-US" dirty="0" smtClean="0"/>
              <a:t>DIRAC can use </a:t>
            </a:r>
            <a:r>
              <a:rPr lang="en-US" dirty="0" err="1" smtClean="0"/>
              <a:t>HTCondor</a:t>
            </a:r>
            <a:r>
              <a:rPr lang="en-US" dirty="0" smtClean="0"/>
              <a:t> as backend batch system, can DIRAC and Condor smoothly interoperate for our needs?</a:t>
            </a:r>
          </a:p>
          <a:p>
            <a:pPr marL="514350" indent="-514350"/>
            <a:r>
              <a:rPr lang="en-US" dirty="0" smtClean="0"/>
              <a:t>Those questions need to be soon answered. Investigations are </a:t>
            </a:r>
            <a:r>
              <a:rPr lang="en-US" dirty="0" smtClean="0"/>
              <a:t>underway</a:t>
            </a:r>
            <a:endParaRPr lang="en-US" dirty="0" smtClean="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12</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652760" cy="865577"/>
          </a:xfrm>
        </p:spPr>
        <p:txBody>
          <a:bodyPr>
            <a:noAutofit/>
          </a:bodyPr>
          <a:lstStyle/>
          <a:p>
            <a:r>
              <a:rPr lang="en-GB" sz="3600" dirty="0" smtClean="0"/>
              <a:t>ECC 2018 Recommendations: Storage Space in </a:t>
            </a:r>
            <a:r>
              <a:rPr lang="en-GB" sz="3600" dirty="0" err="1" smtClean="0"/>
              <a:t>Cascina</a:t>
            </a:r>
            <a:endParaRPr lang="en-GB" sz="3600" dirty="0"/>
          </a:p>
        </p:txBody>
      </p:sp>
      <p:sp>
        <p:nvSpPr>
          <p:cNvPr id="3" name="Segnaposto contenuto 2"/>
          <p:cNvSpPr>
            <a:spLocks noGrp="1"/>
          </p:cNvSpPr>
          <p:nvPr>
            <p:ph idx="1"/>
          </p:nvPr>
        </p:nvSpPr>
        <p:spPr>
          <a:xfrm>
            <a:off x="0" y="971897"/>
            <a:ext cx="10389870" cy="4628803"/>
          </a:xfrm>
        </p:spPr>
        <p:txBody>
          <a:bodyPr>
            <a:noAutofit/>
          </a:bodyPr>
          <a:lstStyle/>
          <a:p>
            <a:pPr marL="514350" indent="-514350"/>
            <a:r>
              <a:rPr lang="en-US" sz="3200" dirty="0" smtClean="0"/>
              <a:t>The EGO IT Dep. is already currently managing a </a:t>
            </a:r>
            <a:r>
              <a:rPr lang="en-US" sz="3200" dirty="0" err="1" smtClean="0"/>
              <a:t>Petabyte</a:t>
            </a:r>
            <a:r>
              <a:rPr lang="en-US" sz="3200" dirty="0" smtClean="0"/>
              <a:t> level storage system. With current ongoing enlargement plan, going from a 6 months to 1 year circular buffer, will not increase significantly the load on human resources (the new system is also fitting on the same 2 racks as the old one) and should fulfill our needs toward O3.</a:t>
            </a:r>
          </a:p>
        </p:txBody>
      </p:sp>
      <p:sp>
        <p:nvSpPr>
          <p:cNvPr id="5" name="Segnaposto numero diapositiva 4"/>
          <p:cNvSpPr>
            <a:spLocks noGrp="1"/>
          </p:cNvSpPr>
          <p:nvPr>
            <p:ph type="sldNum" sz="quarter" idx="12"/>
          </p:nvPr>
        </p:nvSpPr>
        <p:spPr/>
        <p:txBody>
          <a:bodyPr/>
          <a:lstStyle/>
          <a:p>
            <a:fld id="{4126FD11-FA7C-4663-8418-51D445317190}" type="slidenum">
              <a:rPr lang="en-GB" smtClean="0"/>
              <a:pPr/>
              <a:t>13</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652760" cy="865577"/>
          </a:xfrm>
        </p:spPr>
        <p:txBody>
          <a:bodyPr>
            <a:noAutofit/>
          </a:bodyPr>
          <a:lstStyle/>
          <a:p>
            <a:r>
              <a:rPr lang="en-GB" dirty="0" smtClean="0"/>
              <a:t>Storage Space in </a:t>
            </a:r>
            <a:r>
              <a:rPr lang="en-GB" dirty="0" err="1" smtClean="0"/>
              <a:t>Cascina</a:t>
            </a:r>
            <a:endParaRPr lang="en-GB" dirty="0"/>
          </a:p>
        </p:txBody>
      </p:sp>
      <p:sp>
        <p:nvSpPr>
          <p:cNvPr id="3" name="Segnaposto contenuto 2"/>
          <p:cNvSpPr>
            <a:spLocks noGrp="1"/>
          </p:cNvSpPr>
          <p:nvPr>
            <p:ph idx="1"/>
          </p:nvPr>
        </p:nvSpPr>
        <p:spPr>
          <a:xfrm>
            <a:off x="-1" y="971897"/>
            <a:ext cx="11245755" cy="4628803"/>
          </a:xfrm>
        </p:spPr>
        <p:txBody>
          <a:bodyPr>
            <a:noAutofit/>
          </a:bodyPr>
          <a:lstStyle/>
          <a:p>
            <a:pPr marL="514350" indent="-514350">
              <a:buNone/>
            </a:pPr>
            <a:r>
              <a:rPr lang="en-US" sz="3200" dirty="0" smtClean="0"/>
              <a:t>Deeply discussed at 29 Oct Meeting in </a:t>
            </a:r>
            <a:r>
              <a:rPr lang="en-US" sz="3200" dirty="0" err="1" smtClean="0"/>
              <a:t>Cascina</a:t>
            </a:r>
            <a:r>
              <a:rPr lang="en-US" sz="3200" dirty="0" smtClean="0"/>
              <a:t>:</a:t>
            </a:r>
          </a:p>
          <a:p>
            <a:pPr marL="514350" indent="-514350"/>
            <a:r>
              <a:rPr lang="en-US" sz="3200" dirty="0" smtClean="0"/>
              <a:t>Archival of relevant data out of the Circular Buffer </a:t>
            </a:r>
          </a:p>
          <a:p>
            <a:pPr marL="514350" indent="-514350"/>
            <a:r>
              <a:rPr lang="en-US" sz="3200" dirty="0" smtClean="0"/>
              <a:t>Notifications on Circular Buffer data deletion</a:t>
            </a:r>
          </a:p>
          <a:p>
            <a:pPr marL="514350" indent="-514350"/>
            <a:r>
              <a:rPr lang="en-US" sz="3200" dirty="0" smtClean="0"/>
              <a:t>Raw data flux reductions</a:t>
            </a:r>
          </a:p>
          <a:p>
            <a:pPr marL="514350" indent="-514350"/>
            <a:r>
              <a:rPr lang="en-US" sz="3200" dirty="0" smtClean="0"/>
              <a:t>O2 data </a:t>
            </a:r>
          </a:p>
          <a:p>
            <a:pPr marL="514350" indent="-514350"/>
            <a:r>
              <a:rPr lang="en-US" sz="3200" dirty="0" smtClean="0"/>
              <a:t>Both Commissioning and </a:t>
            </a:r>
            <a:r>
              <a:rPr lang="en-US" sz="3200" dirty="0" err="1" smtClean="0"/>
              <a:t>DetChar</a:t>
            </a:r>
            <a:r>
              <a:rPr lang="en-US" sz="3200" dirty="0" smtClean="0"/>
              <a:t> agree that a buffer of around 1 year of data in </a:t>
            </a:r>
            <a:r>
              <a:rPr lang="en-US" sz="3200" dirty="0" err="1" smtClean="0"/>
              <a:t>Cascina</a:t>
            </a:r>
            <a:r>
              <a:rPr lang="en-US" sz="3200" dirty="0" smtClean="0"/>
              <a:t> should be </a:t>
            </a:r>
            <a:r>
              <a:rPr lang="en-US" sz="3200" dirty="0" smtClean="0"/>
              <a:t>sufficient.</a:t>
            </a:r>
            <a:endParaRPr lang="en-US" dirty="0" smtClean="0"/>
          </a:p>
          <a:p>
            <a:pPr marL="514350" indent="-514350"/>
            <a:endParaRPr lang="en-US" dirty="0" smtClean="0"/>
          </a:p>
          <a:p>
            <a:pPr marL="514350" indent="-514350"/>
            <a:endParaRPr lang="en-US" dirty="0" smtClean="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14</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652760" cy="865577"/>
          </a:xfrm>
        </p:spPr>
        <p:txBody>
          <a:bodyPr>
            <a:noAutofit/>
          </a:bodyPr>
          <a:lstStyle/>
          <a:p>
            <a:r>
              <a:rPr lang="en-GB" dirty="0" smtClean="0"/>
              <a:t>Storage Space in </a:t>
            </a:r>
            <a:r>
              <a:rPr lang="en-GB" dirty="0" err="1" smtClean="0"/>
              <a:t>Cascina</a:t>
            </a:r>
            <a:endParaRPr lang="en-GB" dirty="0"/>
          </a:p>
        </p:txBody>
      </p:sp>
      <p:sp>
        <p:nvSpPr>
          <p:cNvPr id="3" name="Segnaposto contenuto 2"/>
          <p:cNvSpPr>
            <a:spLocks noGrp="1"/>
          </p:cNvSpPr>
          <p:nvPr>
            <p:ph idx="1"/>
          </p:nvPr>
        </p:nvSpPr>
        <p:spPr>
          <a:xfrm>
            <a:off x="-1" y="971897"/>
            <a:ext cx="11245755" cy="4628803"/>
          </a:xfrm>
        </p:spPr>
        <p:txBody>
          <a:bodyPr>
            <a:noAutofit/>
          </a:bodyPr>
          <a:lstStyle/>
          <a:p>
            <a:pPr marL="514350" indent="-514350"/>
            <a:r>
              <a:rPr lang="en-US" sz="3200" dirty="0" smtClean="0"/>
              <a:t>As </a:t>
            </a:r>
            <a:r>
              <a:rPr lang="en-US" sz="3200" dirty="0" smtClean="0"/>
              <a:t>of today the raw data circular buffer has been expanded to </a:t>
            </a:r>
            <a:r>
              <a:rPr lang="en-US" sz="3200" dirty="0" smtClean="0"/>
              <a:t>700TB </a:t>
            </a:r>
            <a:r>
              <a:rPr lang="en-US" sz="3200" dirty="0" smtClean="0"/>
              <a:t>(using both the old and new array systems) =&gt; ~ 6.3 months at 45 MB/s</a:t>
            </a:r>
          </a:p>
          <a:p>
            <a:pPr marL="514350" indent="-514350"/>
            <a:r>
              <a:rPr lang="en-US" sz="3200" dirty="0" smtClean="0"/>
              <a:t>Compatibility of 1PB </a:t>
            </a:r>
            <a:r>
              <a:rPr lang="en-US" sz="3200" dirty="0" smtClean="0"/>
              <a:t>final expansion </a:t>
            </a:r>
            <a:r>
              <a:rPr lang="en-US" sz="3200" dirty="0" smtClean="0"/>
              <a:t>in </a:t>
            </a:r>
            <a:r>
              <a:rPr lang="en-US" sz="3200" dirty="0" smtClean="0"/>
              <a:t>2019 </a:t>
            </a:r>
            <a:r>
              <a:rPr lang="en-US" sz="3200" dirty="0" smtClean="0"/>
              <a:t>with EGO budget is being evaluated together with possible </a:t>
            </a:r>
            <a:r>
              <a:rPr lang="en-US" sz="3200" dirty="0" smtClean="0"/>
              <a:t>alternative </a:t>
            </a:r>
            <a:r>
              <a:rPr lang="en-US" sz="3200" dirty="0" smtClean="0"/>
              <a:t>solutions.</a:t>
            </a:r>
            <a:endParaRPr lang="en-US" sz="3200" dirty="0" smtClean="0"/>
          </a:p>
          <a:p>
            <a:pPr marL="514350" indent="-514350"/>
            <a:r>
              <a:rPr lang="en-US" sz="3200" dirty="0" smtClean="0"/>
              <a:t>Also the space requested  by on-line pipelines (MBTA) for 140TB more and new archiving has been set aside</a:t>
            </a:r>
          </a:p>
          <a:p>
            <a:pPr marL="514350" indent="-514350"/>
            <a:endParaRPr lang="en-US" dirty="0" smtClean="0"/>
          </a:p>
          <a:p>
            <a:pPr marL="514350" indent="-514350"/>
            <a:endParaRPr lang="en-US" dirty="0" smtClean="0"/>
          </a:p>
          <a:p>
            <a:pPr marL="514350" indent="-514350"/>
            <a:endParaRPr lang="en-US" dirty="0" smtClean="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15</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652760" cy="865577"/>
          </a:xfrm>
        </p:spPr>
        <p:txBody>
          <a:bodyPr>
            <a:noAutofit/>
          </a:bodyPr>
          <a:lstStyle/>
          <a:p>
            <a:r>
              <a:rPr lang="en-GB" dirty="0" smtClean="0"/>
              <a:t>Software Management (WP2)</a:t>
            </a:r>
            <a:endParaRPr lang="en-GB" dirty="0"/>
          </a:p>
        </p:txBody>
      </p:sp>
      <p:sp>
        <p:nvSpPr>
          <p:cNvPr id="3" name="Segnaposto contenuto 2"/>
          <p:cNvSpPr>
            <a:spLocks noGrp="1"/>
          </p:cNvSpPr>
          <p:nvPr>
            <p:ph idx="1"/>
          </p:nvPr>
        </p:nvSpPr>
        <p:spPr>
          <a:xfrm>
            <a:off x="-1" y="971897"/>
            <a:ext cx="11245755" cy="5401607"/>
          </a:xfrm>
        </p:spPr>
        <p:txBody>
          <a:bodyPr>
            <a:noAutofit/>
          </a:bodyPr>
          <a:lstStyle/>
          <a:p>
            <a:pPr marL="514350" indent="-514350"/>
            <a:r>
              <a:rPr lang="en-US" dirty="0" smtClean="0"/>
              <a:t>S</a:t>
            </a:r>
            <a:r>
              <a:rPr lang="en-US" dirty="0" smtClean="0"/>
              <a:t>upporting release cycles associated to Engineering Runs and Science Run </a:t>
            </a:r>
          </a:p>
          <a:p>
            <a:pPr marL="514350" indent="-514350"/>
            <a:r>
              <a:rPr lang="en-US" dirty="0" smtClean="0"/>
              <a:t>Streamlining newly created joint </a:t>
            </a:r>
            <a:r>
              <a:rPr lang="en-US" dirty="0" err="1" smtClean="0"/>
              <a:t>Ligo</a:t>
            </a:r>
            <a:r>
              <a:rPr lang="en-US" dirty="0" smtClean="0"/>
              <a:t>-Virgo SCCB Board workflow</a:t>
            </a:r>
            <a:endParaRPr lang="en-US" dirty="0" smtClean="0"/>
          </a:p>
          <a:p>
            <a:pPr marL="514350" indent="-514350"/>
            <a:r>
              <a:rPr lang="en-US" dirty="0" smtClean="0"/>
              <a:t>O3 timeframe</a:t>
            </a:r>
          </a:p>
          <a:p>
            <a:pPr marL="971550" lvl="1" indent="-514350"/>
            <a:r>
              <a:rPr lang="en-US" dirty="0" smtClean="0"/>
              <a:t>Reimplementation of </a:t>
            </a:r>
            <a:r>
              <a:rPr lang="en-US" dirty="0" err="1" smtClean="0"/>
              <a:t>Fd</a:t>
            </a:r>
            <a:r>
              <a:rPr lang="en-US" dirty="0" smtClean="0"/>
              <a:t> and Cm libraries Python bindings</a:t>
            </a:r>
          </a:p>
          <a:p>
            <a:pPr marL="971550" lvl="1" indent="-514350"/>
            <a:r>
              <a:rPr lang="en-US" dirty="0" smtClean="0"/>
              <a:t>Progressing on porting to Python3</a:t>
            </a:r>
          </a:p>
          <a:p>
            <a:pPr marL="971550" lvl="1" indent="-514350"/>
            <a:r>
              <a:rPr lang="en-US" dirty="0" smtClean="0"/>
              <a:t>Redefinition of Production Area installation policy for lowering the impact of Code Freeze software restarts</a:t>
            </a:r>
          </a:p>
          <a:p>
            <a:pPr marL="514350" indent="-514350"/>
            <a:r>
              <a:rPr lang="en-US" dirty="0" smtClean="0"/>
              <a:t>Post O3 timeframe</a:t>
            </a:r>
          </a:p>
          <a:p>
            <a:pPr marL="971550" lvl="1" indent="-514350"/>
            <a:r>
              <a:rPr lang="en-GB" dirty="0" smtClean="0"/>
              <a:t>Transition from </a:t>
            </a:r>
            <a:r>
              <a:rPr lang="en-GB" dirty="0" smtClean="0"/>
              <a:t>SVN to </a:t>
            </a:r>
            <a:r>
              <a:rPr lang="en-GB" dirty="0" smtClean="0"/>
              <a:t>Git</a:t>
            </a:r>
          </a:p>
          <a:p>
            <a:pPr marL="971550" lvl="1" indent="-514350"/>
            <a:r>
              <a:rPr lang="en-US" dirty="0" smtClean="0"/>
              <a:t>“Sustainable </a:t>
            </a:r>
            <a:r>
              <a:rPr lang="en-US" dirty="0" smtClean="0"/>
              <a:t>software development and distribution with the </a:t>
            </a:r>
            <a:r>
              <a:rPr lang="en-US" dirty="0" err="1" smtClean="0"/>
              <a:t>conda</a:t>
            </a:r>
            <a:r>
              <a:rPr lang="en-US" dirty="0" smtClean="0"/>
              <a:t> package manager and the </a:t>
            </a:r>
            <a:r>
              <a:rPr lang="en-US" dirty="0" err="1" smtClean="0"/>
              <a:t>conda</a:t>
            </a:r>
            <a:r>
              <a:rPr lang="en-US" dirty="0" smtClean="0"/>
              <a:t>-forge” joint </a:t>
            </a:r>
            <a:r>
              <a:rPr lang="en-US" dirty="0" err="1" smtClean="0"/>
              <a:t>Ligo</a:t>
            </a:r>
            <a:r>
              <a:rPr lang="en-US" dirty="0" smtClean="0"/>
              <a:t>-Virgo proposal</a:t>
            </a:r>
          </a:p>
          <a:p>
            <a:pPr marL="971550" lvl="1" indent="-514350"/>
            <a:r>
              <a:rPr lang="en-US" dirty="0" smtClean="0"/>
              <a:t>………..</a:t>
            </a:r>
          </a:p>
          <a:p>
            <a:pPr marL="514350" indent="-514350"/>
            <a:endParaRPr lang="en-US" dirty="0" smtClean="0"/>
          </a:p>
          <a:p>
            <a:pPr marL="514350" indent="-514350"/>
            <a:endParaRPr lang="en-US" dirty="0" smtClean="0"/>
          </a:p>
          <a:p>
            <a:pPr marL="514350" indent="-514350"/>
            <a:endParaRPr lang="en-US" dirty="0" smtClean="0"/>
          </a:p>
          <a:p>
            <a:pPr marL="514350" indent="-514350"/>
            <a:endParaRPr lang="en-US" dirty="0" smtClean="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16</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normAutofit/>
          </a:bodyPr>
          <a:lstStyle/>
          <a:p>
            <a:r>
              <a:rPr lang="en-US" dirty="0" smtClean="0"/>
              <a:t>Online System </a:t>
            </a:r>
            <a:r>
              <a:rPr lang="en-US" dirty="0" smtClean="0"/>
              <a:t>Processes (</a:t>
            </a:r>
            <a:r>
              <a:rPr lang="en-US" dirty="0" smtClean="0"/>
              <a:t>WP3)</a:t>
            </a:r>
            <a:endParaRPr lang="en-GB" dirty="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17</a:t>
            </a:fld>
            <a:endParaRPr lang="en-GB"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pic>
        <p:nvPicPr>
          <p:cNvPr id="3079" name="Picture 7"/>
          <p:cNvPicPr>
            <a:picLocks noChangeAspect="1" noChangeArrowheads="1"/>
          </p:cNvPicPr>
          <p:nvPr/>
        </p:nvPicPr>
        <p:blipFill>
          <a:blip r:embed="rId3" cstate="print"/>
          <a:srcRect/>
          <a:stretch>
            <a:fillRect/>
          </a:stretch>
        </p:blipFill>
        <p:spPr bwMode="auto">
          <a:xfrm>
            <a:off x="0" y="646260"/>
            <a:ext cx="11559653" cy="5276819"/>
          </a:xfrm>
          <a:prstGeom prst="rect">
            <a:avLst/>
          </a:prstGeom>
          <a:noFill/>
          <a:ln w="9525">
            <a:noFill/>
            <a:miter lim="800000"/>
            <a:headEnd/>
            <a:tailEnd/>
          </a:ln>
        </p:spPr>
      </p:pic>
      <p:sp>
        <p:nvSpPr>
          <p:cNvPr id="13" name="Segnaposto contenuto 2"/>
          <p:cNvSpPr>
            <a:spLocks noGrp="1"/>
          </p:cNvSpPr>
          <p:nvPr>
            <p:ph idx="1"/>
          </p:nvPr>
        </p:nvSpPr>
        <p:spPr>
          <a:xfrm>
            <a:off x="232012" y="5117910"/>
            <a:ext cx="10992248" cy="1310186"/>
          </a:xfrm>
        </p:spPr>
        <p:txBody>
          <a:bodyPr>
            <a:noAutofit/>
          </a:bodyPr>
          <a:lstStyle/>
          <a:p>
            <a:pPr marL="514350" indent="-514350">
              <a:buNone/>
            </a:pPr>
            <a:r>
              <a:rPr lang="en-US" sz="2400" dirty="0" smtClean="0"/>
              <a:t>Activities and plans for after O3</a:t>
            </a:r>
          </a:p>
          <a:p>
            <a:pPr marL="514350" indent="-514350"/>
            <a:r>
              <a:rPr lang="en-US" sz="2400" dirty="0" smtClean="0"/>
              <a:t>evaluating </a:t>
            </a:r>
            <a:r>
              <a:rPr lang="en-US" sz="2400" dirty="0" smtClean="0"/>
              <a:t>replacement of Cm (</a:t>
            </a:r>
            <a:r>
              <a:rPr lang="en-US" sz="2400" dirty="0" err="1" smtClean="0"/>
              <a:t>RabbitMQ</a:t>
            </a:r>
            <a:r>
              <a:rPr lang="en-US" sz="2400" dirty="0" smtClean="0"/>
              <a:t>, … ?)</a:t>
            </a:r>
          </a:p>
          <a:p>
            <a:pPr marL="514350" indent="-514350"/>
            <a:r>
              <a:rPr lang="en-US" sz="2400" dirty="0" smtClean="0"/>
              <a:t>towards </a:t>
            </a:r>
            <a:r>
              <a:rPr lang="en-US" sz="2400" dirty="0" smtClean="0"/>
              <a:t>using a single SCADA environment? (instead of Cm and Tango currently)</a:t>
            </a:r>
          </a:p>
          <a:p>
            <a:pPr marL="514350" indent="-514350">
              <a:buNone/>
            </a:pPr>
            <a:endParaRPr lang="en-US" sz="3600" dirty="0" smtClean="0"/>
          </a:p>
        </p:txBody>
      </p:sp>
    </p:spTree>
    <p:extLst>
      <p:ext uri="{BB962C8B-B14F-4D97-AF65-F5344CB8AC3E}">
        <p14:creationId xmlns:p14="http://schemas.microsoft.com/office/powerpoint/2010/main" xmlns="" val="1621287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39184" y="0"/>
            <a:ext cx="11952816" cy="585787"/>
          </a:xfrm>
        </p:spPr>
        <p:txBody>
          <a:bodyPr>
            <a:noAutofit/>
          </a:bodyPr>
          <a:lstStyle/>
          <a:p>
            <a:r>
              <a:rPr lang="en-US" dirty="0" smtClean="0"/>
              <a:t>Data Quality &amp; </a:t>
            </a:r>
            <a:r>
              <a:rPr lang="en-US" dirty="0" err="1" smtClean="0"/>
              <a:t>Detchar</a:t>
            </a:r>
            <a:r>
              <a:rPr lang="en-US" dirty="0" smtClean="0"/>
              <a:t> (WP4)</a:t>
            </a:r>
            <a:endParaRPr lang="en-US" altLang="fr-FR" sz="3600" i="1" dirty="0" smtClean="0">
              <a:solidFill>
                <a:srgbClr val="008000"/>
              </a:solidFill>
              <a:latin typeface="Symbol" pitchFamily="18" charset="2"/>
            </a:endParaRPr>
          </a:p>
        </p:txBody>
      </p:sp>
      <p:sp>
        <p:nvSpPr>
          <p:cNvPr id="7" name="Text Box 3"/>
          <p:cNvSpPr txBox="1">
            <a:spLocks noChangeArrowheads="1"/>
          </p:cNvSpPr>
          <p:nvPr/>
        </p:nvSpPr>
        <p:spPr bwMode="auto">
          <a:xfrm>
            <a:off x="244428" y="712353"/>
            <a:ext cx="10141518" cy="6309420"/>
          </a:xfrm>
          <a:prstGeom prst="rect">
            <a:avLst/>
          </a:prstGeom>
          <a:noFill/>
          <a:ln w="38100">
            <a:noFill/>
            <a:miter lim="800000"/>
            <a:headEnd/>
            <a:tailEnd/>
          </a:ln>
        </p:spPr>
        <p:txBody>
          <a:bodyPr wrap="square">
            <a:spAutoFit/>
          </a:bodyPr>
          <a:lstStyle/>
          <a:p>
            <a:pPr eaLnBrk="1" hangingPunct="1">
              <a:defRPr/>
            </a:pPr>
            <a:r>
              <a:rPr lang="en-US" sz="2400" dirty="0">
                <a:latin typeface="+mn-lt"/>
                <a:sym typeface="Wingdings"/>
              </a:rPr>
              <a:t> </a:t>
            </a:r>
            <a:r>
              <a:rPr lang="en-US" sz="2400" dirty="0" err="1">
                <a:latin typeface="+mn-lt"/>
                <a:sym typeface="Wingdings"/>
              </a:rPr>
              <a:t>DetChar</a:t>
            </a:r>
            <a:r>
              <a:rPr lang="en-US" sz="2400" dirty="0">
                <a:latin typeface="+mn-lt"/>
                <a:sym typeface="Wingdings"/>
              </a:rPr>
              <a:t>: “Detector </a:t>
            </a:r>
            <a:r>
              <a:rPr lang="en-US" sz="2400" dirty="0" err="1">
                <a:latin typeface="+mn-lt"/>
                <a:sym typeface="Wingdings"/>
              </a:rPr>
              <a:t>Characterisation</a:t>
            </a:r>
            <a:r>
              <a:rPr lang="en-US" sz="2400" dirty="0">
                <a:latin typeface="+mn-lt"/>
                <a:sym typeface="Wingdings"/>
              </a:rPr>
              <a:t>” group</a:t>
            </a:r>
          </a:p>
          <a:p>
            <a:pPr eaLnBrk="1" hangingPunct="1">
              <a:defRPr/>
            </a:pPr>
            <a:r>
              <a:rPr lang="en-US" sz="2400" dirty="0">
                <a:latin typeface="+mn-lt"/>
                <a:sym typeface="Wingdings"/>
              </a:rPr>
              <a:t>   </a:t>
            </a:r>
            <a:r>
              <a:rPr lang="en-US" sz="2400" dirty="0">
                <a:latin typeface="+mn-lt"/>
                <a:sym typeface="Symbol" panose="05050102010706020507" pitchFamily="18" charset="2"/>
              </a:rPr>
              <a:t></a:t>
            </a:r>
            <a:r>
              <a:rPr lang="en-US" sz="2400" dirty="0">
                <a:latin typeface="+mn-lt"/>
                <a:sym typeface="Wingdings"/>
              </a:rPr>
              <a:t> In charge of the quality of the Virgo data as a whole</a:t>
            </a:r>
          </a:p>
          <a:p>
            <a:pPr lvl="1">
              <a:buFont typeface="Arial" pitchFamily="34" charset="0"/>
              <a:buChar char="•"/>
              <a:defRPr/>
            </a:pPr>
            <a:r>
              <a:rPr lang="en-US" sz="2400" dirty="0">
                <a:latin typeface="+mn-lt"/>
                <a:sym typeface="Wingdings"/>
              </a:rPr>
              <a:t> </a:t>
            </a:r>
            <a:r>
              <a:rPr lang="en-US" sz="2400" dirty="0" smtClean="0">
                <a:latin typeface="+mn-lt"/>
                <a:sym typeface="Wingdings"/>
              </a:rPr>
              <a:t>Detector </a:t>
            </a:r>
            <a:r>
              <a:rPr lang="en-US" sz="2400" dirty="0">
                <a:latin typeface="+mn-lt"/>
                <a:sym typeface="Wingdings"/>
              </a:rPr>
              <a:t>monitoring, noise analysis</a:t>
            </a:r>
          </a:p>
          <a:p>
            <a:pPr lvl="1">
              <a:buFont typeface="Arial" pitchFamily="34" charset="0"/>
              <a:buChar char="•"/>
              <a:defRPr/>
            </a:pPr>
            <a:r>
              <a:rPr lang="en-US" sz="2400" dirty="0">
                <a:latin typeface="+mn-lt"/>
                <a:sym typeface="Wingdings"/>
              </a:rPr>
              <a:t> </a:t>
            </a:r>
            <a:r>
              <a:rPr lang="en-US" sz="2400" dirty="0" smtClean="0">
                <a:latin typeface="+mn-lt"/>
                <a:sym typeface="Wingdings"/>
              </a:rPr>
              <a:t>Online </a:t>
            </a:r>
            <a:r>
              <a:rPr lang="en-US" sz="2400" dirty="0">
                <a:latin typeface="+mn-lt"/>
                <a:sym typeface="Wingdings"/>
              </a:rPr>
              <a:t>data quality for analysis pipelines, event vetoes</a:t>
            </a:r>
          </a:p>
          <a:p>
            <a:pPr lvl="1">
              <a:buFont typeface="Arial" pitchFamily="34" charset="0"/>
              <a:buChar char="•"/>
              <a:defRPr/>
            </a:pPr>
            <a:r>
              <a:rPr lang="en-US" sz="2400" dirty="0">
                <a:latin typeface="+mn-lt"/>
                <a:sym typeface="Wingdings"/>
              </a:rPr>
              <a:t> </a:t>
            </a:r>
            <a:r>
              <a:rPr lang="en-US" sz="2400" dirty="0" smtClean="0">
                <a:latin typeface="+mn-lt"/>
                <a:sym typeface="Wingdings"/>
              </a:rPr>
              <a:t>Vet </a:t>
            </a:r>
            <a:r>
              <a:rPr lang="en-US" sz="2400" dirty="0">
                <a:latin typeface="+mn-lt"/>
                <a:sym typeface="Wingdings"/>
              </a:rPr>
              <a:t>gravitational-wave </a:t>
            </a:r>
            <a:r>
              <a:rPr lang="en-US" sz="2400" dirty="0" smtClean="0">
                <a:latin typeface="+mn-lt"/>
                <a:sym typeface="Wingdings"/>
              </a:rPr>
              <a:t>candidates</a:t>
            </a:r>
            <a:endParaRPr lang="en-US" sz="1050" dirty="0">
              <a:latin typeface="+mn-lt"/>
              <a:sym typeface="Wingdings"/>
            </a:endParaRPr>
          </a:p>
          <a:p>
            <a:pPr eaLnBrk="1" hangingPunct="1">
              <a:defRPr/>
            </a:pPr>
            <a:r>
              <a:rPr lang="en-US" sz="2400" dirty="0">
                <a:latin typeface="+mn-lt"/>
                <a:sym typeface="Wingdings"/>
              </a:rPr>
              <a:t> All analysis run at </a:t>
            </a:r>
            <a:r>
              <a:rPr lang="en-US" sz="2400" dirty="0" err="1">
                <a:latin typeface="+mn-lt"/>
                <a:sym typeface="Wingdings"/>
              </a:rPr>
              <a:t>Cascina</a:t>
            </a:r>
            <a:r>
              <a:rPr lang="en-US" sz="2400" dirty="0">
                <a:latin typeface="+mn-lt"/>
                <a:sym typeface="Wingdings"/>
              </a:rPr>
              <a:t> on EGO machines </a:t>
            </a:r>
          </a:p>
          <a:p>
            <a:pPr lvl="1">
              <a:buFont typeface="Arial" pitchFamily="34" charset="0"/>
              <a:buChar char="•"/>
              <a:defRPr/>
            </a:pPr>
            <a:r>
              <a:rPr lang="en-US" sz="2400" dirty="0" smtClean="0">
                <a:latin typeface="+mn-lt"/>
                <a:sym typeface="Wingdings"/>
              </a:rPr>
              <a:t>One </a:t>
            </a:r>
            <a:r>
              <a:rPr lang="en-US" sz="2400" dirty="0">
                <a:latin typeface="+mn-lt"/>
                <a:sym typeface="Wingdings"/>
              </a:rPr>
              <a:t>dedicated machine for high CPU/memory analysis</a:t>
            </a:r>
          </a:p>
          <a:p>
            <a:pPr lvl="1">
              <a:buFont typeface="Arial" pitchFamily="34" charset="0"/>
              <a:buChar char="•"/>
              <a:defRPr/>
            </a:pPr>
            <a:r>
              <a:rPr lang="en-US" sz="2400" dirty="0" smtClean="0">
                <a:latin typeface="+mn-lt"/>
                <a:sym typeface="Wingdings"/>
              </a:rPr>
              <a:t>5 </a:t>
            </a:r>
            <a:r>
              <a:rPr lang="en-US" sz="2400" dirty="0">
                <a:latin typeface="+mn-lt"/>
                <a:sym typeface="Wingdings"/>
              </a:rPr>
              <a:t>virtual machines for online analysis</a:t>
            </a:r>
          </a:p>
          <a:p>
            <a:pPr lvl="1">
              <a:buFont typeface="Arial" pitchFamily="34" charset="0"/>
              <a:buChar char="•"/>
              <a:defRPr/>
            </a:pPr>
            <a:r>
              <a:rPr lang="en-US" sz="2400" dirty="0" smtClean="0">
                <a:latin typeface="+mn-lt"/>
                <a:sym typeface="Wingdings"/>
              </a:rPr>
              <a:t>Condor </a:t>
            </a:r>
            <a:r>
              <a:rPr lang="en-US" sz="2400" dirty="0">
                <a:latin typeface="+mn-lt"/>
                <a:sym typeface="Wingdings"/>
              </a:rPr>
              <a:t>farm for the data quality reports (DQRs)</a:t>
            </a:r>
          </a:p>
          <a:p>
            <a:pPr lvl="2">
              <a:buFont typeface="Arial" pitchFamily="34" charset="0"/>
              <a:buChar char="•"/>
              <a:defRPr/>
            </a:pPr>
            <a:r>
              <a:rPr lang="en-US" sz="2400" dirty="0" smtClean="0">
                <a:latin typeface="+mn-lt"/>
              </a:rPr>
              <a:t>Outputs </a:t>
            </a:r>
            <a:r>
              <a:rPr lang="en-US" sz="2400" dirty="0">
                <a:latin typeface="+mn-lt"/>
              </a:rPr>
              <a:t>uploaded to </a:t>
            </a:r>
            <a:r>
              <a:rPr lang="en-US" sz="2400" dirty="0" err="1">
                <a:latin typeface="+mn-lt"/>
              </a:rPr>
              <a:t>GraceDB</a:t>
            </a:r>
            <a:r>
              <a:rPr lang="en-US" sz="2400" dirty="0">
                <a:latin typeface="+mn-lt"/>
              </a:rPr>
              <a:t> to produce joint LIGO-Virgo DQRs</a:t>
            </a:r>
            <a:endParaRPr lang="en-US" sz="2400" dirty="0">
              <a:latin typeface="+mn-lt"/>
              <a:sym typeface="Wingdings"/>
            </a:endParaRPr>
          </a:p>
          <a:p>
            <a:pPr lvl="1">
              <a:buFont typeface="Arial" pitchFamily="34" charset="0"/>
              <a:buChar char="•"/>
              <a:defRPr/>
            </a:pPr>
            <a:r>
              <a:rPr lang="en-US" sz="2400" dirty="0" smtClean="0">
                <a:latin typeface="+mn-lt"/>
                <a:sym typeface="Wingdings"/>
              </a:rPr>
              <a:t>Analysis </a:t>
            </a:r>
            <a:r>
              <a:rPr lang="en-US" sz="2400" dirty="0">
                <a:latin typeface="+mn-lt"/>
                <a:sym typeface="Wingdings"/>
              </a:rPr>
              <a:t>of the past day run on a nightly basis</a:t>
            </a:r>
          </a:p>
          <a:p>
            <a:pPr lvl="1">
              <a:buFont typeface="Arial" pitchFamily="34" charset="0"/>
              <a:buChar char="•"/>
              <a:defRPr/>
            </a:pPr>
            <a:r>
              <a:rPr lang="en-US" sz="2400" dirty="0" smtClean="0">
                <a:latin typeface="+mn-lt"/>
                <a:sym typeface="Wingdings"/>
              </a:rPr>
              <a:t>Interactive </a:t>
            </a:r>
            <a:r>
              <a:rPr lang="en-US" sz="2400" dirty="0">
                <a:latin typeface="+mn-lt"/>
                <a:sym typeface="Wingdings"/>
              </a:rPr>
              <a:t>machines: </a:t>
            </a:r>
            <a:r>
              <a:rPr lang="en-US" sz="2400" dirty="0" err="1">
                <a:latin typeface="+mn-lt"/>
                <a:sym typeface="Wingdings"/>
              </a:rPr>
              <a:t>farmn</a:t>
            </a:r>
            <a:r>
              <a:rPr lang="en-US" sz="2400" dirty="0">
                <a:latin typeface="+mn-lt"/>
                <a:sym typeface="Wingdings"/>
              </a:rPr>
              <a:t> &amp; </a:t>
            </a:r>
            <a:r>
              <a:rPr lang="en-US" sz="2400" dirty="0" smtClean="0">
                <a:latin typeface="+mn-lt"/>
                <a:sym typeface="Wingdings"/>
              </a:rPr>
              <a:t>ctrl</a:t>
            </a:r>
            <a:endParaRPr lang="en-US" sz="1050" dirty="0">
              <a:latin typeface="+mn-lt"/>
              <a:sym typeface="Wingdings"/>
            </a:endParaRPr>
          </a:p>
          <a:p>
            <a:pPr eaLnBrk="1" hangingPunct="1">
              <a:defRPr/>
            </a:pPr>
            <a:r>
              <a:rPr lang="en-US" sz="2400" dirty="0">
                <a:sym typeface="Wingdings"/>
              </a:rPr>
              <a:t> </a:t>
            </a:r>
            <a:r>
              <a:rPr lang="en-US" sz="2400" dirty="0">
                <a:sym typeface="Wingdings"/>
              </a:rPr>
              <a:t>Main input: raw </a:t>
            </a:r>
            <a:r>
              <a:rPr lang="en-US" sz="2400" dirty="0" smtClean="0">
                <a:sym typeface="Wingdings"/>
              </a:rPr>
              <a:t>data</a:t>
            </a:r>
            <a:endParaRPr lang="en-US" sz="1050" dirty="0">
              <a:sym typeface="Wingdings"/>
            </a:endParaRPr>
          </a:p>
          <a:p>
            <a:pPr eaLnBrk="1" hangingPunct="1">
              <a:defRPr/>
            </a:pPr>
            <a:r>
              <a:rPr lang="en-US" sz="2400" dirty="0">
                <a:sym typeface="Wingdings"/>
              </a:rPr>
              <a:t> </a:t>
            </a:r>
            <a:r>
              <a:rPr lang="en-US" sz="2400" dirty="0">
                <a:latin typeface="+mn-lt"/>
                <a:sym typeface="Wingdings"/>
              </a:rPr>
              <a:t>Few TB of </a:t>
            </a:r>
            <a:r>
              <a:rPr lang="en-US" sz="2400" dirty="0" smtClean="0">
                <a:latin typeface="+mn-lt"/>
                <a:sym typeface="Wingdings"/>
              </a:rPr>
              <a:t>storage</a:t>
            </a:r>
            <a:endParaRPr lang="en-US" sz="1050" dirty="0">
              <a:latin typeface="+mn-lt"/>
              <a:sym typeface="Wingdings"/>
            </a:endParaRPr>
          </a:p>
          <a:p>
            <a:pPr eaLnBrk="1" hangingPunct="1">
              <a:defRPr/>
            </a:pPr>
            <a:r>
              <a:rPr lang="en-US" sz="2400" dirty="0">
                <a:latin typeface="+mn-lt"/>
                <a:sym typeface="Wingdings"/>
              </a:rPr>
              <a:t> DBs: segments, noise lines, etc</a:t>
            </a:r>
            <a:r>
              <a:rPr lang="en-US" sz="2400" dirty="0" smtClean="0">
                <a:latin typeface="+mn-lt"/>
                <a:sym typeface="Wingdings"/>
              </a:rPr>
              <a:t>.</a:t>
            </a:r>
            <a:endParaRPr lang="en-US" sz="1050" dirty="0">
              <a:latin typeface="+mn-lt"/>
              <a:cs typeface="Courier New" pitchFamily="49" charset="0"/>
              <a:sym typeface="Wingdings"/>
            </a:endParaRPr>
          </a:p>
          <a:p>
            <a:pPr eaLnBrk="1" hangingPunct="1">
              <a:defRPr/>
            </a:pPr>
            <a:r>
              <a:rPr lang="en-US" sz="2400" dirty="0">
                <a:latin typeface="+mn-lt"/>
                <a:cs typeface="Courier New" pitchFamily="49" charset="0"/>
                <a:sym typeface="Wingdings"/>
              </a:rPr>
              <a:t> Web server to display results and browse the associated reports</a:t>
            </a:r>
            <a:endParaRPr lang="en-US" sz="2400" dirty="0">
              <a:latin typeface="+mn-lt"/>
              <a:sym typeface="Wingdings"/>
            </a:endParaRPr>
          </a:p>
          <a:p>
            <a:pPr eaLnBrk="1" hangingPunct="1">
              <a:defRPr/>
            </a:pPr>
            <a:endParaRPr lang="en-US" sz="2000" dirty="0">
              <a:latin typeface="+mn-lt"/>
              <a:sym typeface="Wingdings"/>
            </a:endParaRPr>
          </a:p>
        </p:txBody>
      </p:sp>
      <p:sp>
        <p:nvSpPr>
          <p:cNvPr id="8" name="Segnaposto numero diapositiva 4"/>
          <p:cNvSpPr>
            <a:spLocks noGrp="1"/>
          </p:cNvSpPr>
          <p:nvPr>
            <p:ph type="sldNum" sz="quarter" idx="12"/>
          </p:nvPr>
        </p:nvSpPr>
        <p:spPr>
          <a:xfrm>
            <a:off x="8610600" y="6356350"/>
            <a:ext cx="2743200" cy="365125"/>
          </a:xfrm>
        </p:spPr>
        <p:txBody>
          <a:bodyPr/>
          <a:lstStyle/>
          <a:p>
            <a:fld id="{4126FD11-FA7C-4663-8418-51D445317190}" type="slidenum">
              <a:rPr lang="en-GB" smtClean="0"/>
              <a:pPr/>
              <a:t>18</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normAutofit/>
          </a:bodyPr>
          <a:lstStyle/>
          <a:p>
            <a:r>
              <a:rPr lang="en-US" dirty="0" smtClean="0"/>
              <a:t>Data Quality &amp; </a:t>
            </a:r>
            <a:r>
              <a:rPr lang="en-US" dirty="0" err="1" smtClean="0"/>
              <a:t>Detchar</a:t>
            </a:r>
            <a:r>
              <a:rPr lang="en-US" dirty="0" smtClean="0"/>
              <a:t> (</a:t>
            </a:r>
            <a:r>
              <a:rPr lang="en-US" dirty="0" smtClean="0"/>
              <a:t>WP4), O3 Roadmap</a:t>
            </a:r>
            <a:endParaRPr lang="en-GB" dirty="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19</a:t>
            </a:fld>
            <a:endParaRPr lang="en-GB"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
        <p:nvSpPr>
          <p:cNvPr id="9" name="Text Box 3"/>
          <p:cNvSpPr txBox="1">
            <a:spLocks noChangeArrowheads="1"/>
          </p:cNvSpPr>
          <p:nvPr/>
        </p:nvSpPr>
        <p:spPr bwMode="auto">
          <a:xfrm>
            <a:off x="408201" y="684023"/>
            <a:ext cx="8672502" cy="6001643"/>
          </a:xfrm>
          <a:prstGeom prst="rect">
            <a:avLst/>
          </a:prstGeom>
          <a:noFill/>
          <a:ln w="38100">
            <a:noFill/>
            <a:miter lim="800000"/>
            <a:headEnd/>
            <a:tailEnd/>
          </a:ln>
        </p:spPr>
        <p:txBody>
          <a:bodyPr wrap="none">
            <a:spAutoFit/>
          </a:bodyPr>
          <a:lstStyle/>
          <a:p>
            <a:pPr eaLnBrk="1" hangingPunct="1">
              <a:buFont typeface="Arial" pitchFamily="34" charset="0"/>
              <a:buChar char="•"/>
              <a:defRPr/>
            </a:pPr>
            <a:r>
              <a:rPr lang="fr-FR" sz="2400" dirty="0" err="1" smtClean="0">
                <a:latin typeface="+mn-lt"/>
                <a:sym typeface="Wingdings"/>
              </a:rPr>
              <a:t>Improve</a:t>
            </a:r>
            <a:r>
              <a:rPr lang="fr-FR" sz="2400" dirty="0" smtClean="0">
                <a:latin typeface="+mn-lt"/>
                <a:sym typeface="Wingdings"/>
              </a:rPr>
              <a:t> </a:t>
            </a:r>
            <a:r>
              <a:rPr lang="fr-FR" sz="2400" dirty="0">
                <a:latin typeface="+mn-lt"/>
                <a:sym typeface="Wingdings"/>
              </a:rPr>
              <a:t>and </a:t>
            </a:r>
            <a:r>
              <a:rPr lang="fr-FR" sz="2400" dirty="0" err="1">
                <a:latin typeface="+mn-lt"/>
                <a:sym typeface="Wingdings"/>
              </a:rPr>
              <a:t>consolidate</a:t>
            </a:r>
            <a:r>
              <a:rPr lang="fr-FR" sz="2400" dirty="0">
                <a:latin typeface="+mn-lt"/>
                <a:sym typeface="Wingdings"/>
              </a:rPr>
              <a:t> the </a:t>
            </a:r>
            <a:r>
              <a:rPr lang="fr-FR" sz="2400" dirty="0" err="1">
                <a:latin typeface="+mn-lt"/>
                <a:sym typeface="Wingdings"/>
              </a:rPr>
              <a:t>framework</a:t>
            </a:r>
            <a:r>
              <a:rPr lang="fr-FR" sz="2400" dirty="0">
                <a:latin typeface="+mn-lt"/>
                <a:sym typeface="Wingdings"/>
              </a:rPr>
              <a:t> </a:t>
            </a:r>
            <a:r>
              <a:rPr lang="fr-FR" sz="2400" dirty="0" err="1">
                <a:latin typeface="+mn-lt"/>
                <a:sym typeface="Wingdings"/>
              </a:rPr>
              <a:t>developed</a:t>
            </a:r>
            <a:r>
              <a:rPr lang="fr-FR" sz="2400" dirty="0">
                <a:latin typeface="+mn-lt"/>
                <a:sym typeface="Wingdings"/>
              </a:rPr>
              <a:t> for O2</a:t>
            </a:r>
            <a:endParaRPr lang="fr-FR" sz="2400" dirty="0">
              <a:latin typeface="+mn-lt"/>
              <a:sym typeface="Wingdings"/>
            </a:endParaRPr>
          </a:p>
          <a:p>
            <a:pPr lvl="1">
              <a:buFont typeface="Arial" pitchFamily="34" charset="0"/>
              <a:buChar char="•"/>
              <a:defRPr/>
            </a:pPr>
            <a:r>
              <a:rPr lang="fr-FR" sz="2400" dirty="0">
                <a:latin typeface="+mn-lt"/>
                <a:sym typeface="Wingdings"/>
              </a:rPr>
              <a:t> </a:t>
            </a:r>
            <a:r>
              <a:rPr lang="fr-FR" sz="2400" dirty="0" smtClean="0"/>
              <a:t>Documentation</a:t>
            </a:r>
            <a:r>
              <a:rPr lang="fr-FR" sz="2400" dirty="0"/>
              <a:t>, user interfaces</a:t>
            </a:r>
          </a:p>
          <a:p>
            <a:pPr lvl="1">
              <a:buFont typeface="Arial" pitchFamily="34" charset="0"/>
              <a:buChar char="•"/>
              <a:defRPr/>
            </a:pPr>
            <a:r>
              <a:rPr lang="fr-FR" sz="2400" dirty="0"/>
              <a:t> </a:t>
            </a:r>
            <a:r>
              <a:rPr lang="fr-FR" sz="2400" dirty="0" err="1" smtClean="0"/>
              <a:t>Develop</a:t>
            </a:r>
            <a:r>
              <a:rPr lang="fr-FR" sz="2400" dirty="0" smtClean="0"/>
              <a:t> </a:t>
            </a:r>
            <a:r>
              <a:rPr lang="fr-FR" sz="2400" dirty="0"/>
              <a:t>more synergies </a:t>
            </a:r>
            <a:r>
              <a:rPr lang="fr-FR" sz="2400" dirty="0" err="1"/>
              <a:t>with</a:t>
            </a:r>
            <a:r>
              <a:rPr lang="fr-FR" sz="2400" dirty="0"/>
              <a:t> </a:t>
            </a:r>
            <a:r>
              <a:rPr lang="fr-FR" sz="2400" dirty="0"/>
              <a:t>LIGO</a:t>
            </a:r>
          </a:p>
          <a:p>
            <a:pPr lvl="1">
              <a:buFont typeface="Arial" pitchFamily="34" charset="0"/>
              <a:buChar char="•"/>
              <a:defRPr/>
            </a:pPr>
            <a:r>
              <a:rPr lang="fr-FR" sz="2400" dirty="0">
                <a:sym typeface="Wingdings"/>
              </a:rPr>
              <a:t> </a:t>
            </a:r>
            <a:r>
              <a:rPr lang="fr-FR" sz="2400" dirty="0" smtClean="0"/>
              <a:t>Code </a:t>
            </a:r>
            <a:r>
              <a:rPr lang="fr-FR" sz="2400" dirty="0" err="1">
                <a:sym typeface="Wingdings"/>
              </a:rPr>
              <a:t>robustness</a:t>
            </a:r>
            <a:r>
              <a:rPr lang="fr-FR" sz="2400" dirty="0">
                <a:sym typeface="Wingdings"/>
              </a:rPr>
              <a:t> and monitoring</a:t>
            </a:r>
          </a:p>
          <a:p>
            <a:pPr lvl="1">
              <a:buFont typeface="Arial" pitchFamily="34" charset="0"/>
              <a:buChar char="•"/>
              <a:defRPr/>
            </a:pPr>
            <a:r>
              <a:rPr lang="fr-FR" sz="2400" dirty="0">
                <a:latin typeface="+mn-lt"/>
                <a:sym typeface="Wingdings"/>
              </a:rPr>
              <a:t> </a:t>
            </a:r>
            <a:r>
              <a:rPr lang="fr-FR" sz="2400" dirty="0" smtClean="0">
                <a:latin typeface="+mn-lt"/>
              </a:rPr>
              <a:t>Interface </a:t>
            </a:r>
            <a:r>
              <a:rPr lang="fr-FR" sz="2400" dirty="0">
                <a:latin typeface="+mn-lt"/>
              </a:rPr>
              <a:t>more </a:t>
            </a:r>
            <a:r>
              <a:rPr lang="fr-FR" sz="2400" dirty="0" err="1">
                <a:latin typeface="+mn-lt"/>
              </a:rPr>
              <a:t>with</a:t>
            </a:r>
            <a:r>
              <a:rPr lang="fr-FR" sz="2400" dirty="0">
                <a:latin typeface="+mn-lt"/>
              </a:rPr>
              <a:t> </a:t>
            </a:r>
            <a:r>
              <a:rPr lang="fr-FR" sz="2400" dirty="0" err="1">
                <a:latin typeface="+mn-lt"/>
              </a:rPr>
              <a:t>systems</a:t>
            </a:r>
            <a:r>
              <a:rPr lang="fr-FR" sz="2400" dirty="0">
                <a:latin typeface="+mn-lt"/>
              </a:rPr>
              <a:t> </a:t>
            </a:r>
            <a:r>
              <a:rPr lang="fr-FR" sz="2400" dirty="0" err="1">
                <a:latin typeface="+mn-lt"/>
              </a:rPr>
              <a:t>at</a:t>
            </a:r>
            <a:r>
              <a:rPr lang="fr-FR" sz="2400" dirty="0">
                <a:latin typeface="+mn-lt"/>
              </a:rPr>
              <a:t> </a:t>
            </a:r>
            <a:r>
              <a:rPr lang="fr-FR" sz="2400" dirty="0" err="1">
                <a:latin typeface="+mn-lt"/>
              </a:rPr>
              <a:t>both</a:t>
            </a:r>
            <a:r>
              <a:rPr lang="fr-FR" sz="2400" dirty="0">
                <a:latin typeface="+mn-lt"/>
              </a:rPr>
              <a:t> </a:t>
            </a:r>
            <a:r>
              <a:rPr lang="fr-FR" sz="2400" dirty="0" err="1">
                <a:latin typeface="+mn-lt"/>
              </a:rPr>
              <a:t>ends</a:t>
            </a:r>
            <a:r>
              <a:rPr lang="fr-FR" sz="2400" dirty="0">
                <a:latin typeface="+mn-lt"/>
              </a:rPr>
              <a:t> of the </a:t>
            </a:r>
            <a:r>
              <a:rPr lang="fr-FR" sz="2400" dirty="0" err="1">
                <a:latin typeface="+mn-lt"/>
              </a:rPr>
              <a:t>DetChar</a:t>
            </a:r>
            <a:r>
              <a:rPr lang="fr-FR" sz="2400" dirty="0">
                <a:latin typeface="+mn-lt"/>
              </a:rPr>
              <a:t> range</a:t>
            </a:r>
          </a:p>
          <a:p>
            <a:pPr lvl="2">
              <a:buFont typeface="Arial" pitchFamily="34" charset="0"/>
              <a:buChar char="•"/>
              <a:defRPr/>
            </a:pPr>
            <a:r>
              <a:rPr lang="fr-FR" sz="2400" dirty="0">
                <a:latin typeface="+mn-lt"/>
                <a:sym typeface="Wingdings"/>
              </a:rPr>
              <a:t> </a:t>
            </a:r>
            <a:r>
              <a:rPr lang="fr-FR" sz="2400" dirty="0" err="1" smtClean="0">
                <a:latin typeface="+mn-lt"/>
              </a:rPr>
              <a:t>Commissioning</a:t>
            </a:r>
            <a:r>
              <a:rPr lang="fr-FR" sz="2400" dirty="0">
                <a:latin typeface="+mn-lt"/>
              </a:rPr>
              <a:t>, noise </a:t>
            </a:r>
            <a:r>
              <a:rPr lang="fr-FR" sz="2400" dirty="0" err="1">
                <a:latin typeface="+mn-lt"/>
              </a:rPr>
              <a:t>hunting</a:t>
            </a:r>
            <a:endParaRPr lang="fr-FR" sz="2400" dirty="0">
              <a:latin typeface="+mn-lt"/>
            </a:endParaRPr>
          </a:p>
          <a:p>
            <a:pPr lvl="2">
              <a:buFont typeface="Arial" pitchFamily="34" charset="0"/>
              <a:buChar char="•"/>
              <a:defRPr/>
            </a:pPr>
            <a:r>
              <a:rPr lang="fr-FR" sz="2400" dirty="0">
                <a:latin typeface="+mn-lt"/>
              </a:rPr>
              <a:t> </a:t>
            </a:r>
            <a:r>
              <a:rPr lang="fr-FR" sz="2400" dirty="0" smtClean="0">
                <a:latin typeface="+mn-lt"/>
              </a:rPr>
              <a:t>Data </a:t>
            </a:r>
            <a:r>
              <a:rPr lang="fr-FR" sz="2400" dirty="0" err="1" smtClean="0">
                <a:latin typeface="+mn-lt"/>
              </a:rPr>
              <a:t>analysis</a:t>
            </a:r>
            <a:endParaRPr lang="fr-FR" sz="2400" dirty="0">
              <a:latin typeface="+mn-lt"/>
              <a:sym typeface="Wingdings"/>
            </a:endParaRPr>
          </a:p>
          <a:p>
            <a:pPr eaLnBrk="1" hangingPunct="1">
              <a:buFont typeface="Arial" pitchFamily="34" charset="0"/>
              <a:buChar char="•"/>
              <a:defRPr/>
            </a:pPr>
            <a:r>
              <a:rPr lang="fr-FR" sz="2400" dirty="0" err="1" smtClean="0">
                <a:sym typeface="Wingdings"/>
              </a:rPr>
              <a:t>Core</a:t>
            </a:r>
            <a:r>
              <a:rPr lang="fr-FR" sz="2400" dirty="0" smtClean="0">
                <a:sym typeface="Wingdings"/>
              </a:rPr>
              <a:t> </a:t>
            </a:r>
            <a:r>
              <a:rPr lang="fr-FR" sz="2400" dirty="0" err="1">
                <a:sym typeface="Wingdings"/>
              </a:rPr>
              <a:t>projects</a:t>
            </a:r>
            <a:endParaRPr lang="fr-FR" sz="2400" dirty="0">
              <a:latin typeface="+mn-lt"/>
              <a:sym typeface="Wingdings"/>
            </a:endParaRPr>
          </a:p>
          <a:p>
            <a:pPr lvl="1">
              <a:buFont typeface="Arial" pitchFamily="34" charset="0"/>
              <a:buChar char="•"/>
              <a:defRPr/>
            </a:pPr>
            <a:r>
              <a:rPr lang="fr-FR" sz="2400" dirty="0" smtClean="0">
                <a:latin typeface="+mn-lt"/>
                <a:sym typeface="Wingdings"/>
              </a:rPr>
              <a:t>Tools</a:t>
            </a:r>
            <a:endParaRPr lang="fr-FR" sz="2400" dirty="0">
              <a:latin typeface="+mn-lt"/>
              <a:sym typeface="Wingdings"/>
            </a:endParaRPr>
          </a:p>
          <a:p>
            <a:pPr lvl="2">
              <a:buFont typeface="Arial" pitchFamily="34" charset="0"/>
              <a:buChar char="•"/>
              <a:defRPr/>
            </a:pPr>
            <a:r>
              <a:rPr lang="fr-FR" sz="2400" dirty="0" err="1" smtClean="0"/>
              <a:t>Analysis</a:t>
            </a:r>
            <a:r>
              <a:rPr lang="fr-FR" sz="2400" dirty="0" smtClean="0"/>
              <a:t> </a:t>
            </a:r>
            <a:r>
              <a:rPr lang="fr-FR" sz="2400" dirty="0"/>
              <a:t>pipelines, monitoring modules</a:t>
            </a:r>
            <a:endParaRPr lang="fr-FR" sz="2400" dirty="0">
              <a:latin typeface="+mn-lt"/>
              <a:sym typeface="Wingdings"/>
            </a:endParaRPr>
          </a:p>
          <a:p>
            <a:pPr lvl="1">
              <a:buFont typeface="Arial" pitchFamily="34" charset="0"/>
              <a:buChar char="•"/>
              <a:defRPr/>
            </a:pPr>
            <a:r>
              <a:rPr lang="fr-FR" sz="2400" dirty="0" smtClean="0">
                <a:latin typeface="+mn-lt"/>
                <a:sym typeface="Wingdings"/>
              </a:rPr>
              <a:t>Online </a:t>
            </a:r>
            <a:r>
              <a:rPr lang="fr-FR" sz="2400" dirty="0">
                <a:latin typeface="+mn-lt"/>
                <a:sym typeface="Wingdings"/>
              </a:rPr>
              <a:t>data </a:t>
            </a:r>
            <a:r>
              <a:rPr lang="fr-FR" sz="2400" dirty="0" err="1">
                <a:latin typeface="+mn-lt"/>
                <a:sym typeface="Wingdings"/>
              </a:rPr>
              <a:t>quality</a:t>
            </a:r>
            <a:endParaRPr lang="fr-FR" sz="2400" dirty="0">
              <a:latin typeface="+mn-lt"/>
              <a:sym typeface="Wingdings"/>
            </a:endParaRPr>
          </a:p>
          <a:p>
            <a:pPr lvl="2">
              <a:buFont typeface="Arial" pitchFamily="34" charset="0"/>
              <a:buChar char="•"/>
              <a:defRPr/>
            </a:pPr>
            <a:r>
              <a:rPr lang="fr-FR" sz="2400" dirty="0" smtClean="0">
                <a:latin typeface="+mn-lt"/>
              </a:rPr>
              <a:t>Real-time </a:t>
            </a:r>
            <a:r>
              <a:rPr lang="fr-FR" sz="2400" dirty="0">
                <a:latin typeface="+mn-lt"/>
              </a:rPr>
              <a:t>data </a:t>
            </a:r>
            <a:r>
              <a:rPr lang="fr-FR" sz="2400" dirty="0" err="1">
                <a:latin typeface="+mn-lt"/>
              </a:rPr>
              <a:t>quality</a:t>
            </a:r>
            <a:r>
              <a:rPr lang="fr-FR" sz="2400" dirty="0">
                <a:latin typeface="+mn-lt"/>
              </a:rPr>
              <a:t>, pipeline-</a:t>
            </a:r>
            <a:r>
              <a:rPr lang="fr-FR" sz="2400" dirty="0" err="1">
                <a:latin typeface="+mn-lt"/>
              </a:rPr>
              <a:t>specific</a:t>
            </a:r>
            <a:r>
              <a:rPr lang="fr-FR" sz="2400" dirty="0">
                <a:latin typeface="+mn-lt"/>
              </a:rPr>
              <a:t> </a:t>
            </a:r>
            <a:r>
              <a:rPr lang="fr-FR" sz="2400" dirty="0" err="1">
                <a:latin typeface="+mn-lt"/>
              </a:rPr>
              <a:t>vetoes</a:t>
            </a:r>
            <a:endParaRPr lang="fr-FR" sz="2400" dirty="0">
              <a:latin typeface="+mn-lt"/>
              <a:sym typeface="Wingdings"/>
            </a:endParaRPr>
          </a:p>
          <a:p>
            <a:pPr lvl="1">
              <a:buFont typeface="Arial" pitchFamily="34" charset="0"/>
              <a:buChar char="•"/>
              <a:defRPr/>
            </a:pPr>
            <a:r>
              <a:rPr lang="fr-FR" sz="2400" dirty="0" smtClean="0">
                <a:latin typeface="+mn-lt"/>
                <a:sym typeface="Wingdings"/>
              </a:rPr>
              <a:t>Validation </a:t>
            </a:r>
            <a:r>
              <a:rPr lang="fr-FR" sz="2400" dirty="0">
                <a:latin typeface="+mn-lt"/>
                <a:sym typeface="Wingdings"/>
              </a:rPr>
              <a:t>of </a:t>
            </a:r>
            <a:r>
              <a:rPr lang="fr-FR" sz="2400" dirty="0" err="1">
                <a:latin typeface="+mn-lt"/>
                <a:sym typeface="Wingdings"/>
              </a:rPr>
              <a:t>gravitational</a:t>
            </a:r>
            <a:r>
              <a:rPr lang="fr-FR" sz="2400" dirty="0">
                <a:latin typeface="+mn-lt"/>
                <a:sym typeface="Wingdings"/>
              </a:rPr>
              <a:t>-</a:t>
            </a:r>
            <a:r>
              <a:rPr lang="fr-FR" sz="2400" dirty="0" err="1">
                <a:latin typeface="+mn-lt"/>
                <a:sym typeface="Wingdings"/>
              </a:rPr>
              <a:t>wave</a:t>
            </a:r>
            <a:r>
              <a:rPr lang="fr-FR" sz="2400" dirty="0">
                <a:latin typeface="+mn-lt"/>
                <a:sym typeface="Wingdings"/>
              </a:rPr>
              <a:t> candidates</a:t>
            </a:r>
          </a:p>
          <a:p>
            <a:pPr lvl="2">
              <a:buFont typeface="Arial" pitchFamily="34" charset="0"/>
              <a:buChar char="•"/>
              <a:defRPr/>
            </a:pPr>
            <a:r>
              <a:rPr lang="fr-FR" sz="2400" dirty="0" smtClean="0">
                <a:latin typeface="+mn-lt"/>
              </a:rPr>
              <a:t>Open public </a:t>
            </a:r>
            <a:r>
              <a:rPr lang="fr-FR" sz="2400" dirty="0" err="1" smtClean="0">
                <a:latin typeface="+mn-lt"/>
              </a:rPr>
              <a:t>alerts</a:t>
            </a:r>
            <a:r>
              <a:rPr lang="fr-FR" sz="2400" dirty="0" smtClean="0">
                <a:latin typeface="+mn-lt"/>
              </a:rPr>
              <a:t>, </a:t>
            </a:r>
            <a:r>
              <a:rPr lang="fr-FR" sz="2400" dirty="0" err="1" smtClean="0">
                <a:latin typeface="+mn-lt"/>
              </a:rPr>
              <a:t>larger</a:t>
            </a:r>
            <a:r>
              <a:rPr lang="fr-FR" sz="2400" dirty="0" smtClean="0">
                <a:latin typeface="+mn-lt"/>
              </a:rPr>
              <a:t> rate of </a:t>
            </a:r>
            <a:r>
              <a:rPr lang="fr-FR" sz="2400" dirty="0" err="1" smtClean="0">
                <a:latin typeface="+mn-lt"/>
              </a:rPr>
              <a:t>events</a:t>
            </a:r>
            <a:r>
              <a:rPr lang="fr-FR" sz="2400" dirty="0" smtClean="0">
                <a:latin typeface="+mn-lt"/>
              </a:rPr>
              <a:t> </a:t>
            </a:r>
            <a:r>
              <a:rPr lang="fr-FR" sz="2400" dirty="0" err="1" smtClean="0">
                <a:latin typeface="+mn-lt"/>
              </a:rPr>
              <a:t>expected</a:t>
            </a:r>
            <a:endParaRPr lang="fr-FR" sz="2400" dirty="0" smtClean="0">
              <a:latin typeface="+mn-lt"/>
              <a:sym typeface="Wingdings"/>
            </a:endParaRPr>
          </a:p>
          <a:p>
            <a:pPr lvl="1">
              <a:buFont typeface="Arial" pitchFamily="34" charset="0"/>
              <a:buChar char="•"/>
              <a:defRPr/>
            </a:pPr>
            <a:r>
              <a:rPr lang="fr-FR" sz="2400" dirty="0" smtClean="0">
                <a:latin typeface="+mn-lt"/>
                <a:sym typeface="Wingdings"/>
              </a:rPr>
              <a:t>Shift </a:t>
            </a:r>
            <a:r>
              <a:rPr lang="fr-FR" sz="2400" dirty="0" err="1" smtClean="0">
                <a:latin typeface="+mn-lt"/>
                <a:sym typeface="Wingdings"/>
              </a:rPr>
              <a:t>coverage</a:t>
            </a:r>
            <a:r>
              <a:rPr lang="fr-FR" sz="2400" dirty="0" smtClean="0">
                <a:latin typeface="+mn-lt"/>
                <a:sym typeface="Wingdings"/>
              </a:rPr>
              <a:t> (2 </a:t>
            </a:r>
            <a:r>
              <a:rPr lang="fr-FR" sz="2400" dirty="0" err="1" smtClean="0">
                <a:latin typeface="+mn-lt"/>
                <a:sym typeface="Wingdings"/>
              </a:rPr>
              <a:t>shifters</a:t>
            </a:r>
            <a:r>
              <a:rPr lang="fr-FR" sz="2400" dirty="0" smtClean="0">
                <a:latin typeface="+mn-lt"/>
                <a:sym typeface="Wingdings"/>
              </a:rPr>
              <a:t> / </a:t>
            </a:r>
            <a:r>
              <a:rPr lang="fr-FR" sz="2400" dirty="0" err="1" smtClean="0">
                <a:latin typeface="+mn-lt"/>
                <a:sym typeface="Wingdings"/>
              </a:rPr>
              <a:t>week</a:t>
            </a:r>
            <a:r>
              <a:rPr lang="fr-FR" sz="2400" dirty="0" smtClean="0">
                <a:latin typeface="+mn-lt"/>
                <a:sym typeface="Wingdings"/>
              </a:rPr>
              <a:t>) for the </a:t>
            </a:r>
            <a:r>
              <a:rPr lang="fr-FR" sz="2400" dirty="0" err="1" smtClean="0">
                <a:latin typeface="+mn-lt"/>
                <a:sym typeface="Wingdings"/>
              </a:rPr>
              <a:t>whole</a:t>
            </a:r>
            <a:r>
              <a:rPr lang="fr-FR" sz="2400" dirty="0" smtClean="0">
                <a:latin typeface="+mn-lt"/>
                <a:sym typeface="Wingdings"/>
              </a:rPr>
              <a:t> </a:t>
            </a:r>
            <a:r>
              <a:rPr lang="fr-FR" sz="2400" dirty="0" err="1" smtClean="0">
                <a:latin typeface="+mn-lt"/>
                <a:sym typeface="Wingdings"/>
              </a:rPr>
              <a:t>duration</a:t>
            </a:r>
            <a:r>
              <a:rPr lang="fr-FR" sz="2400" dirty="0" smtClean="0">
                <a:latin typeface="+mn-lt"/>
                <a:sym typeface="Wingdings"/>
              </a:rPr>
              <a:t> of O3</a:t>
            </a:r>
          </a:p>
          <a:p>
            <a:pPr lvl="2">
              <a:buFont typeface="Arial" pitchFamily="34" charset="0"/>
              <a:buChar char="•"/>
              <a:defRPr/>
            </a:pPr>
            <a:r>
              <a:rPr lang="fr-FR" sz="2400" dirty="0" err="1" smtClean="0">
                <a:latin typeface="+mn-lt"/>
              </a:rPr>
              <a:t>Started</a:t>
            </a:r>
            <a:r>
              <a:rPr lang="fr-FR" sz="2400" dirty="0" smtClean="0">
                <a:latin typeface="+mn-lt"/>
              </a:rPr>
              <a:t> </a:t>
            </a:r>
            <a:r>
              <a:rPr lang="fr-FR" sz="2400" dirty="0">
                <a:latin typeface="+mn-lt"/>
              </a:rPr>
              <a:t>last </a:t>
            </a:r>
            <a:r>
              <a:rPr lang="fr-FR" sz="2400" dirty="0" err="1">
                <a:latin typeface="+mn-lt"/>
              </a:rPr>
              <a:t>Fall</a:t>
            </a:r>
            <a:r>
              <a:rPr lang="fr-FR" sz="2400" dirty="0">
                <a:latin typeface="+mn-lt"/>
              </a:rPr>
              <a:t> to help </a:t>
            </a:r>
            <a:r>
              <a:rPr lang="fr-FR" sz="2400" dirty="0" err="1">
                <a:latin typeface="+mn-lt"/>
              </a:rPr>
              <a:t>commissioning</a:t>
            </a:r>
            <a:r>
              <a:rPr lang="fr-FR" sz="2400" dirty="0">
                <a:latin typeface="+mn-lt"/>
              </a:rPr>
              <a:t> / noise </a:t>
            </a:r>
            <a:r>
              <a:rPr lang="fr-FR" sz="2400" dirty="0" err="1">
                <a:latin typeface="+mn-lt"/>
              </a:rPr>
              <a:t>hunting</a:t>
            </a:r>
            <a:endParaRPr lang="fr-FR" sz="2400" dirty="0">
              <a:latin typeface="+mn-lt"/>
              <a:sym typeface="Wingdings"/>
            </a:endParaRPr>
          </a:p>
        </p:txBody>
      </p:sp>
    </p:spTree>
    <p:extLst>
      <p:ext uri="{BB962C8B-B14F-4D97-AF65-F5344CB8AC3E}">
        <p14:creationId xmlns:p14="http://schemas.microsoft.com/office/powerpoint/2010/main" xmlns="" val="1621287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Data Processing Infrastructure – EGO Council Jan 2019</a:t>
            </a:r>
            <a:endParaRPr lang="en-GB" dirty="0"/>
          </a:p>
        </p:txBody>
      </p:sp>
      <p:sp>
        <p:nvSpPr>
          <p:cNvPr id="5" name="Slide Number Placeholder 4"/>
          <p:cNvSpPr>
            <a:spLocks noGrp="1"/>
          </p:cNvSpPr>
          <p:nvPr>
            <p:ph type="sldNum" sz="quarter" idx="12"/>
          </p:nvPr>
        </p:nvSpPr>
        <p:spPr/>
        <p:txBody>
          <a:bodyPr/>
          <a:lstStyle/>
          <a:p>
            <a:fld id="{B9C77B80-46D4-45D6-8748-4E6BDC5A1DE1}" type="slidenum">
              <a:rPr lang="en-GB" smtClean="0"/>
              <a:pPr/>
              <a:t>2</a:t>
            </a:fld>
            <a:endParaRPr lang="en-GB"/>
          </a:p>
        </p:txBody>
      </p:sp>
      <p:sp>
        <p:nvSpPr>
          <p:cNvPr id="6" name="Titolo 1"/>
          <p:cNvSpPr txBox="1">
            <a:spLocks/>
          </p:cNvSpPr>
          <p:nvPr/>
        </p:nvSpPr>
        <p:spPr>
          <a:xfrm>
            <a:off x="0" y="0"/>
            <a:ext cx="10515600" cy="86557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smtClean="0">
                <a:ln>
                  <a:noFill/>
                </a:ln>
                <a:solidFill>
                  <a:schemeClr val="tx1"/>
                </a:solidFill>
                <a:effectLst/>
                <a:uLnTx/>
                <a:uFillTx/>
                <a:latin typeface="+mj-lt"/>
                <a:ea typeface="+mj-ea"/>
                <a:cs typeface="+mj-cs"/>
              </a:rPr>
              <a:t>Foreword: ECC 2012/2013 Recommendations </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Segnaposto contenuto 2"/>
          <p:cNvSpPr txBox="1">
            <a:spLocks/>
          </p:cNvSpPr>
          <p:nvPr/>
        </p:nvSpPr>
        <p:spPr>
          <a:xfrm>
            <a:off x="0" y="971897"/>
            <a:ext cx="11756366" cy="3488247"/>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Recommendations: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00B050"/>
                </a:solidFill>
                <a:effectLst/>
                <a:uLnTx/>
                <a:uFillTx/>
                <a:latin typeface="+mn-lt"/>
                <a:ea typeface="+mn-ea"/>
                <a:cs typeface="+mn-cs"/>
              </a:rPr>
              <a:t>1: Obsolete components decommissioning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00B050"/>
                </a:solidFill>
                <a:effectLst/>
                <a:uLnTx/>
                <a:uFillTx/>
                <a:latin typeface="+mn-lt"/>
                <a:ea typeface="+mn-ea"/>
                <a:cs typeface="+mn-cs"/>
              </a:rPr>
              <a:t>2: Computing farm upgrade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00B050"/>
                </a:solidFill>
                <a:effectLst/>
                <a:uLnTx/>
                <a:uFillTx/>
                <a:latin typeface="+mn-lt"/>
                <a:ea typeface="+mn-ea"/>
                <a:cs typeface="+mn-cs"/>
              </a:rPr>
              <a:t>3: </a:t>
            </a:r>
            <a:r>
              <a:rPr kumimoji="0" lang="en-GB" sz="2400" b="1" i="0" u="none" strike="noStrike" kern="1200" cap="none" spc="0" normalizeH="0" baseline="0" noProof="0" dirty="0" err="1" smtClean="0">
                <a:ln>
                  <a:noFill/>
                </a:ln>
                <a:solidFill>
                  <a:srgbClr val="00B050"/>
                </a:solidFill>
                <a:effectLst/>
                <a:uLnTx/>
                <a:uFillTx/>
                <a:latin typeface="+mn-lt"/>
                <a:ea typeface="+mn-ea"/>
                <a:cs typeface="+mn-cs"/>
              </a:rPr>
              <a:t>Cascina</a:t>
            </a:r>
            <a:r>
              <a:rPr kumimoji="0" lang="en-GB" sz="2400" b="1" i="0" u="none" strike="noStrike" kern="1200" cap="none" spc="0" normalizeH="0" baseline="0" noProof="0" dirty="0" smtClean="0">
                <a:ln>
                  <a:noFill/>
                </a:ln>
                <a:solidFill>
                  <a:srgbClr val="00B050"/>
                </a:solidFill>
                <a:effectLst/>
                <a:uLnTx/>
                <a:uFillTx/>
                <a:latin typeface="+mn-lt"/>
                <a:ea typeface="+mn-ea"/>
                <a:cs typeface="+mn-cs"/>
              </a:rPr>
              <a:t> network upgrade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00B050"/>
                </a:solidFill>
                <a:effectLst/>
                <a:uLnTx/>
                <a:uFillTx/>
                <a:latin typeface="+mn-lt"/>
                <a:ea typeface="+mn-ea"/>
                <a:cs typeface="+mn-cs"/>
              </a:rPr>
              <a:t>9: Integration with DAQ</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00B050"/>
                </a:solidFill>
                <a:effectLst/>
                <a:uLnTx/>
                <a:uFillTx/>
                <a:latin typeface="+mn-lt"/>
                <a:ea typeface="+mn-ea"/>
                <a:cs typeface="+mn-cs"/>
              </a:rPr>
              <a:t>15: Network link upgrade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explicitly inserted in to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AdVirgo</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Project planning and successfully completed within scheduled time and budget</a:t>
            </a:r>
            <a:endParaRPr kumimoji="0" lang="en-GB"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1"/>
          <p:cNvPicPr>
            <a:picLocks noChangeAspect="1" noChangeArrowheads="1"/>
          </p:cNvPicPr>
          <p:nvPr/>
        </p:nvPicPr>
        <p:blipFill>
          <a:blip r:embed="rId2" cstate="print"/>
          <a:srcRect/>
          <a:stretch>
            <a:fillRect/>
          </a:stretch>
        </p:blipFill>
        <p:spPr bwMode="auto">
          <a:xfrm>
            <a:off x="0" y="4528183"/>
            <a:ext cx="12185346" cy="1403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645254" cy="865577"/>
          </a:xfrm>
        </p:spPr>
        <p:txBody>
          <a:bodyPr>
            <a:normAutofit fontScale="90000"/>
          </a:bodyPr>
          <a:lstStyle/>
          <a:p>
            <a:r>
              <a:rPr lang="en-US" dirty="0" smtClean="0"/>
              <a:t>Data Quality &amp; </a:t>
            </a:r>
            <a:r>
              <a:rPr lang="en-US" dirty="0" err="1" smtClean="0"/>
              <a:t>Detchar</a:t>
            </a:r>
            <a:r>
              <a:rPr lang="en-US" dirty="0" smtClean="0"/>
              <a:t> (</a:t>
            </a:r>
            <a:r>
              <a:rPr lang="en-US" dirty="0" smtClean="0"/>
              <a:t>WP4</a:t>
            </a:r>
            <a:r>
              <a:rPr lang="en-US" dirty="0" smtClean="0"/>
              <a:t>), Data quality reports</a:t>
            </a:r>
            <a:endParaRPr lang="en-GB" dirty="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20</a:t>
            </a:fld>
            <a:endParaRPr lang="en-GB"/>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pic>
        <p:nvPicPr>
          <p:cNvPr id="2050" name="Picture 2"/>
          <p:cNvPicPr>
            <a:picLocks noChangeAspect="1" noChangeArrowheads="1"/>
          </p:cNvPicPr>
          <p:nvPr/>
        </p:nvPicPr>
        <p:blipFill>
          <a:blip r:embed="rId3" cstate="print"/>
          <a:srcRect/>
          <a:stretch>
            <a:fillRect/>
          </a:stretch>
        </p:blipFill>
        <p:spPr bwMode="auto">
          <a:xfrm>
            <a:off x="1044457" y="792708"/>
            <a:ext cx="8950325" cy="5797550"/>
          </a:xfrm>
          <a:prstGeom prst="rect">
            <a:avLst/>
          </a:prstGeom>
          <a:noFill/>
          <a:ln w="9525">
            <a:noFill/>
            <a:miter lim="800000"/>
            <a:headEnd/>
            <a:tailEnd/>
          </a:ln>
          <a:effectLst/>
        </p:spPr>
      </p:pic>
    </p:spTree>
    <p:extLst>
      <p:ext uri="{BB962C8B-B14F-4D97-AF65-F5344CB8AC3E}">
        <p14:creationId xmlns:p14="http://schemas.microsoft.com/office/powerpoint/2010/main" xmlns="" val="1621287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normAutofit/>
          </a:bodyPr>
          <a:lstStyle/>
          <a:p>
            <a:r>
              <a:rPr lang="en-US" dirty="0" smtClean="0"/>
              <a:t>Low Latency data distribution (WP5)</a:t>
            </a:r>
            <a:endParaRPr lang="en-GB" dirty="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21</a:t>
            </a:fld>
            <a:endParaRPr lang="en-GB"/>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pic>
        <p:nvPicPr>
          <p:cNvPr id="4099" name="Picture 3"/>
          <p:cNvPicPr>
            <a:picLocks noChangeAspect="1" noChangeArrowheads="1"/>
          </p:cNvPicPr>
          <p:nvPr/>
        </p:nvPicPr>
        <p:blipFill>
          <a:blip r:embed="rId3" cstate="print"/>
          <a:srcRect/>
          <a:stretch>
            <a:fillRect/>
          </a:stretch>
        </p:blipFill>
        <p:spPr bwMode="auto">
          <a:xfrm>
            <a:off x="518615" y="640210"/>
            <a:ext cx="9403308" cy="4801689"/>
          </a:xfrm>
          <a:prstGeom prst="rect">
            <a:avLst/>
          </a:prstGeom>
          <a:noFill/>
          <a:ln w="9525">
            <a:noFill/>
            <a:miter lim="800000"/>
            <a:headEnd/>
            <a:tailEnd/>
          </a:ln>
        </p:spPr>
      </p:pic>
      <p:sp>
        <p:nvSpPr>
          <p:cNvPr id="24" name="Segnaposto contenuto 2"/>
          <p:cNvSpPr>
            <a:spLocks noGrp="1"/>
          </p:cNvSpPr>
          <p:nvPr>
            <p:ph idx="1"/>
          </p:nvPr>
        </p:nvSpPr>
        <p:spPr>
          <a:xfrm>
            <a:off x="633484" y="4804012"/>
            <a:ext cx="10515600" cy="1318360"/>
          </a:xfrm>
        </p:spPr>
        <p:txBody>
          <a:bodyPr>
            <a:noAutofit/>
          </a:bodyPr>
          <a:lstStyle/>
          <a:p>
            <a:pPr marL="514350" indent="-514350">
              <a:buNone/>
            </a:pPr>
            <a:r>
              <a:rPr lang="en-US" sz="2400" dirty="0" smtClean="0"/>
              <a:t>Activities and </a:t>
            </a:r>
            <a:r>
              <a:rPr lang="en-US" sz="2400" dirty="0" smtClean="0"/>
              <a:t>plans</a:t>
            </a:r>
          </a:p>
          <a:p>
            <a:pPr marL="514350" indent="-514350"/>
            <a:r>
              <a:rPr lang="en-US" sz="2400" dirty="0" smtClean="0"/>
              <a:t>transfer </a:t>
            </a:r>
            <a:r>
              <a:rPr lang="en-US" sz="2400" dirty="0" smtClean="0"/>
              <a:t>LIGO h(t) frames from LLH and LHO to EGO directly  (by-passing the CIT </a:t>
            </a:r>
            <a:r>
              <a:rPr lang="en-US" sz="2400" dirty="0" smtClean="0"/>
              <a:t>node)</a:t>
            </a:r>
          </a:p>
          <a:p>
            <a:pPr marL="514350" indent="-514350"/>
            <a:r>
              <a:rPr lang="en-US" sz="2400" dirty="0" smtClean="0"/>
              <a:t>evaluating </a:t>
            </a:r>
            <a:r>
              <a:rPr lang="en-US" sz="2400" dirty="0" smtClean="0"/>
              <a:t>use of Kafka instead of Cm for </a:t>
            </a:r>
            <a:r>
              <a:rPr lang="en-US" sz="2400" dirty="0" err="1" smtClean="0"/>
              <a:t>intersite</a:t>
            </a:r>
            <a:r>
              <a:rPr lang="en-US" sz="2400" dirty="0" smtClean="0"/>
              <a:t> h(t) frame </a:t>
            </a:r>
            <a:r>
              <a:rPr lang="en-US" sz="2400" dirty="0" smtClean="0"/>
              <a:t>exchange (WP5.1)</a:t>
            </a:r>
            <a:endParaRPr lang="en-US" sz="2400" dirty="0" smtClean="0"/>
          </a:p>
          <a:p>
            <a:pPr marL="514350" indent="-514350">
              <a:buNone/>
            </a:pPr>
            <a:endParaRPr lang="en-US" sz="3600" dirty="0" smtClean="0"/>
          </a:p>
        </p:txBody>
      </p:sp>
    </p:spTree>
    <p:extLst>
      <p:ext uri="{BB962C8B-B14F-4D97-AF65-F5344CB8AC3E}">
        <p14:creationId xmlns:p14="http://schemas.microsoft.com/office/powerpoint/2010/main" xmlns="" val="1621287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normAutofit/>
          </a:bodyPr>
          <a:lstStyle/>
          <a:p>
            <a:r>
              <a:rPr lang="en-US" dirty="0" smtClean="0"/>
              <a:t>Low Latency data distribution (WP5)</a:t>
            </a:r>
            <a:endParaRPr lang="en-GB" dirty="0"/>
          </a:p>
        </p:txBody>
      </p:sp>
      <p:sp>
        <p:nvSpPr>
          <p:cNvPr id="3" name="Segnaposto contenuto 2"/>
          <p:cNvSpPr>
            <a:spLocks noGrp="1"/>
          </p:cNvSpPr>
          <p:nvPr>
            <p:ph idx="1"/>
          </p:nvPr>
        </p:nvSpPr>
        <p:spPr>
          <a:xfrm>
            <a:off x="0" y="891887"/>
            <a:ext cx="11224260" cy="5280313"/>
          </a:xfrm>
        </p:spPr>
        <p:txBody>
          <a:bodyPr>
            <a:noAutofit/>
          </a:bodyPr>
          <a:lstStyle/>
          <a:p>
            <a:pPr marL="514350" indent="-514350"/>
            <a:r>
              <a:rPr lang="en-US" sz="3600" dirty="0" smtClean="0"/>
              <a:t>Kafka evaluation (WP5.1) </a:t>
            </a:r>
          </a:p>
          <a:p>
            <a:pPr marL="971550" lvl="1" indent="-514350"/>
            <a:r>
              <a:rPr lang="en-US" sz="2600" dirty="0" smtClean="0"/>
              <a:t>We are evaluating the use of Kafka for the </a:t>
            </a:r>
            <a:r>
              <a:rPr lang="en-US" sz="2600" dirty="0" err="1" smtClean="0"/>
              <a:t>Cascina</a:t>
            </a:r>
            <a:r>
              <a:rPr lang="en-US" sz="2600" dirty="0" smtClean="0"/>
              <a:t> – </a:t>
            </a:r>
            <a:r>
              <a:rPr lang="en-US" sz="2600" dirty="0" err="1" smtClean="0"/>
              <a:t>aLIGO</a:t>
            </a:r>
            <a:r>
              <a:rPr lang="en-US" sz="2600" dirty="0" smtClean="0"/>
              <a:t> link as a replacement for the current Cm (Virgo specific) based solution. Kafka is a modern message-query which embed a smart fail-over mechanism and will be used by </a:t>
            </a:r>
            <a:r>
              <a:rPr lang="en-US" sz="2600" dirty="0" err="1" smtClean="0"/>
              <a:t>aLIGo</a:t>
            </a:r>
            <a:r>
              <a:rPr lang="en-US" sz="2600" dirty="0" smtClean="0"/>
              <a:t> for all other Low Latency links (including toward </a:t>
            </a:r>
            <a:r>
              <a:rPr lang="en-US" sz="2600" dirty="0" err="1" smtClean="0"/>
              <a:t>Kagra</a:t>
            </a:r>
            <a:r>
              <a:rPr lang="en-US" sz="2600" dirty="0" smtClean="0"/>
              <a:t>). We have the hope that the use of Kafka could improve reliability and enhance maintainability of the overall Low Latency data distribution architecture by aligning on the same solution on all links.</a:t>
            </a:r>
          </a:p>
          <a:p>
            <a:pPr marL="971550" lvl="1" indent="-514350"/>
            <a:r>
              <a:rPr lang="en-US" sz="2600" dirty="0" smtClean="0"/>
              <a:t>Status: </a:t>
            </a:r>
          </a:p>
          <a:p>
            <a:pPr marL="1428750" lvl="2" indent="-514350"/>
            <a:r>
              <a:rPr lang="en-US" sz="2600" dirty="0" err="1" smtClean="0"/>
              <a:t>Cascina</a:t>
            </a:r>
            <a:r>
              <a:rPr lang="en-US" sz="2600" dirty="0" smtClean="0"/>
              <a:t> -&gt; UWM transfer of O2 replay 1sec </a:t>
            </a:r>
            <a:r>
              <a:rPr lang="en-US" sz="2600" dirty="0" err="1" smtClean="0"/>
              <a:t>gwf</a:t>
            </a:r>
            <a:r>
              <a:rPr lang="en-US" sz="2600" dirty="0" smtClean="0"/>
              <a:t> data from /dev/</a:t>
            </a:r>
            <a:r>
              <a:rPr lang="en-US" sz="2600" dirty="0" err="1" smtClean="0"/>
              <a:t>shm</a:t>
            </a:r>
            <a:r>
              <a:rPr lang="en-US" sz="2600" dirty="0" smtClean="0"/>
              <a:t> ongoing for some weeks and no transfer problems so far observed. </a:t>
            </a:r>
          </a:p>
          <a:p>
            <a:pPr marL="1428750" lvl="2" indent="-514350"/>
            <a:r>
              <a:rPr lang="en-US" sz="2600" dirty="0" smtClean="0"/>
              <a:t>LHO / LLO -&gt; </a:t>
            </a:r>
            <a:r>
              <a:rPr lang="en-US" sz="2600" dirty="0" err="1" smtClean="0"/>
              <a:t>Cascina</a:t>
            </a:r>
            <a:r>
              <a:rPr lang="en-US" sz="2600" dirty="0" smtClean="0"/>
              <a:t> transfer links  being tested</a:t>
            </a:r>
          </a:p>
          <a:p>
            <a:pPr marL="971550" lvl="1" indent="-514350"/>
            <a:r>
              <a:rPr lang="en-US" sz="2600" dirty="0" smtClean="0"/>
              <a:t>Next steps: Verification of robustness and assessment of latency performances</a:t>
            </a:r>
            <a:endParaRPr lang="en-US" sz="2600" dirty="0" smtClean="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22</a:t>
            </a:fld>
            <a:endParaRPr lang="en-GB"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p14="http://schemas.microsoft.com/office/powerpoint/2010/main" xmlns="" val="1621287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0"/>
            <a:ext cx="10672549" cy="865577"/>
          </a:xfrm>
        </p:spPr>
        <p:txBody>
          <a:bodyPr>
            <a:normAutofit/>
          </a:bodyPr>
          <a:lstStyle/>
          <a:p>
            <a:r>
              <a:rPr lang="en-GB" dirty="0" smtClean="0"/>
              <a:t>Bulk Data Handling, Legacy solution </a:t>
            </a:r>
            <a:r>
              <a:rPr lang="en-GB" dirty="0" smtClean="0"/>
              <a:t>(WP1)</a:t>
            </a:r>
            <a:endParaRPr lang="en-GB" dirty="0" smtClean="0"/>
          </a:p>
        </p:txBody>
      </p:sp>
      <p:sp>
        <p:nvSpPr>
          <p:cNvPr id="3" name="Segnaposto contenuto 2"/>
          <p:cNvSpPr>
            <a:spLocks noGrp="1"/>
          </p:cNvSpPr>
          <p:nvPr>
            <p:ph idx="1"/>
          </p:nvPr>
        </p:nvSpPr>
        <p:spPr>
          <a:xfrm>
            <a:off x="0" y="823647"/>
            <a:ext cx="11224260" cy="5536209"/>
          </a:xfrm>
        </p:spPr>
        <p:txBody>
          <a:bodyPr>
            <a:noAutofit/>
          </a:bodyPr>
          <a:lstStyle/>
          <a:p>
            <a:pPr marL="514350" indent="-514350"/>
            <a:r>
              <a:rPr lang="en-US" sz="3200" dirty="0" smtClean="0"/>
              <a:t>O3 timeframe</a:t>
            </a:r>
          </a:p>
          <a:p>
            <a:pPr marL="514350" indent="-514350"/>
            <a:r>
              <a:rPr lang="en-US" sz="3200" dirty="0" smtClean="0"/>
              <a:t>Working </a:t>
            </a:r>
            <a:r>
              <a:rPr lang="en-US" sz="3200" dirty="0" smtClean="0"/>
              <a:t>toward making exiting solution, the GFAL2/</a:t>
            </a:r>
            <a:r>
              <a:rPr lang="en-US" sz="3200" dirty="0" err="1" smtClean="0"/>
              <a:t>iRODS</a:t>
            </a:r>
            <a:r>
              <a:rPr lang="en-US" sz="3200" dirty="0" smtClean="0"/>
              <a:t> + </a:t>
            </a:r>
            <a:r>
              <a:rPr lang="en-US" sz="3200" dirty="0" err="1" smtClean="0"/>
              <a:t>custom_scheduler</a:t>
            </a:r>
            <a:r>
              <a:rPr lang="en-US" sz="3200" dirty="0" smtClean="0"/>
              <a:t> point-to-point architecture used for O2, as robust as possible</a:t>
            </a:r>
          </a:p>
          <a:p>
            <a:pPr marL="514350" indent="-514350"/>
            <a:r>
              <a:rPr lang="en-US" sz="3200" dirty="0" smtClean="0"/>
              <a:t>Link bandwidth increase from to 1Gb/s to 10Gb/s. Not being anymore marginal on quasi real-time data transfer (50MB/s x 2 -&gt; 0.8-0.9Gb/s) ease and shorten a lot the eventual recovery from problems</a:t>
            </a:r>
          </a:p>
          <a:p>
            <a:pPr marL="971550" lvl="1" indent="-514350"/>
            <a:endParaRPr lang="en-US" dirty="0" smtClean="0"/>
          </a:p>
          <a:p>
            <a:pPr marL="514350" indent="-514350"/>
            <a:endParaRPr lang="en-US" sz="3200" dirty="0" smtClean="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23</a:t>
            </a:fld>
            <a:endParaRPr lang="en-GB"/>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p14="http://schemas.microsoft.com/office/powerpoint/2010/main" xmlns="" val="1621287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0"/>
            <a:ext cx="10686197" cy="865577"/>
          </a:xfrm>
        </p:spPr>
        <p:txBody>
          <a:bodyPr>
            <a:normAutofit/>
          </a:bodyPr>
          <a:lstStyle/>
          <a:p>
            <a:r>
              <a:rPr lang="en-GB" dirty="0" smtClean="0"/>
              <a:t>Bulk Data Handling, Legacy solution </a:t>
            </a:r>
            <a:r>
              <a:rPr lang="en-GB" dirty="0" smtClean="0"/>
              <a:t>(WP1)</a:t>
            </a:r>
            <a:endParaRPr lang="en-GB" dirty="0" smtClean="0"/>
          </a:p>
        </p:txBody>
      </p:sp>
      <p:sp>
        <p:nvSpPr>
          <p:cNvPr id="3" name="Segnaposto contenuto 2"/>
          <p:cNvSpPr>
            <a:spLocks noGrp="1"/>
          </p:cNvSpPr>
          <p:nvPr>
            <p:ph idx="1"/>
          </p:nvPr>
        </p:nvSpPr>
        <p:spPr>
          <a:xfrm>
            <a:off x="0" y="823647"/>
            <a:ext cx="11224260" cy="5536209"/>
          </a:xfrm>
        </p:spPr>
        <p:txBody>
          <a:bodyPr>
            <a:noAutofit/>
          </a:bodyPr>
          <a:lstStyle/>
          <a:p>
            <a:pPr marL="514350" indent="-514350"/>
            <a:r>
              <a:rPr lang="en-US" sz="3200" dirty="0" smtClean="0"/>
              <a:t>Current on-going improvements:</a:t>
            </a:r>
          </a:p>
          <a:p>
            <a:pPr marL="971550" lvl="1" indent="-514350"/>
            <a:r>
              <a:rPr lang="en-US" dirty="0" smtClean="0"/>
              <a:t>Two separate machines for the 2 legs of the transfer =&gt; decoupling of troubleshooting</a:t>
            </a:r>
          </a:p>
          <a:p>
            <a:pPr marL="971550" lvl="1" indent="-514350"/>
            <a:r>
              <a:rPr lang="en-US" dirty="0" smtClean="0"/>
              <a:t>Better handling of md5sum computation under load (asynchronous)</a:t>
            </a:r>
          </a:p>
          <a:p>
            <a:pPr marL="971550" lvl="1" indent="-514350"/>
            <a:r>
              <a:rPr lang="en-US" dirty="0" smtClean="0"/>
              <a:t>Better management of  certificates for the Bologna transfer: CNAF provided the right procedure to renew the certificate up to 1 week using </a:t>
            </a:r>
            <a:r>
              <a:rPr lang="en-US" dirty="0" err="1" smtClean="0"/>
              <a:t>MyProxy</a:t>
            </a:r>
            <a:endParaRPr lang="en-US" sz="3200" dirty="0" smtClean="0"/>
          </a:p>
          <a:p>
            <a:pPr marL="514350" indent="-514350"/>
            <a:r>
              <a:rPr lang="en-US" sz="3200" dirty="0" smtClean="0"/>
              <a:t>Still to be solved: </a:t>
            </a:r>
          </a:p>
          <a:p>
            <a:pPr marL="971550" lvl="1" indent="-514350"/>
            <a:r>
              <a:rPr lang="en-US" dirty="0" smtClean="0"/>
              <a:t>Performance to Bologna limited to ~120MB/s:</a:t>
            </a:r>
            <a:br>
              <a:rPr lang="en-US" dirty="0" smtClean="0"/>
            </a:br>
            <a:r>
              <a:rPr lang="en-US" dirty="0" smtClean="0"/>
              <a:t>Filed to CERN developers a bug in the GFAL2 client that current does not handle multiple </a:t>
            </a:r>
            <a:r>
              <a:rPr lang="en-US" dirty="0" err="1" smtClean="0"/>
              <a:t>gridftp</a:t>
            </a:r>
            <a:r>
              <a:rPr lang="en-US" dirty="0" smtClean="0"/>
              <a:t> parallel stream</a:t>
            </a:r>
          </a:p>
          <a:p>
            <a:pPr marL="971550" lvl="1" indent="-514350"/>
            <a:r>
              <a:rPr lang="en-US" dirty="0" smtClean="0"/>
              <a:t>Waiting for the fix, promised to be delivered in time for O3 ( not anyway a big problem, throughput is more than 2 times the normal DAQ flux )</a:t>
            </a:r>
          </a:p>
          <a:p>
            <a:pPr marL="971550" lvl="1" indent="-514350"/>
            <a:endParaRPr lang="en-US" dirty="0" smtClean="0"/>
          </a:p>
          <a:p>
            <a:pPr marL="514350" indent="-514350"/>
            <a:endParaRPr lang="en-US" sz="3200" dirty="0" smtClean="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24</a:t>
            </a:fld>
            <a:endParaRPr lang="en-GB"/>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p14="http://schemas.microsoft.com/office/powerpoint/2010/main" xmlns="" val="1621287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normAutofit/>
          </a:bodyPr>
          <a:lstStyle/>
          <a:p>
            <a:r>
              <a:rPr lang="en-GB" dirty="0" smtClean="0"/>
              <a:t>Bulk Data Handling (WP7)</a:t>
            </a:r>
          </a:p>
        </p:txBody>
      </p:sp>
      <p:sp>
        <p:nvSpPr>
          <p:cNvPr id="3" name="Segnaposto contenuto 2"/>
          <p:cNvSpPr>
            <a:spLocks noGrp="1"/>
          </p:cNvSpPr>
          <p:nvPr>
            <p:ph idx="1"/>
          </p:nvPr>
        </p:nvSpPr>
        <p:spPr>
          <a:xfrm>
            <a:off x="0" y="823647"/>
            <a:ext cx="11224260" cy="5536209"/>
          </a:xfrm>
        </p:spPr>
        <p:txBody>
          <a:bodyPr>
            <a:noAutofit/>
          </a:bodyPr>
          <a:lstStyle/>
          <a:p>
            <a:pPr marL="514350" indent="-514350"/>
            <a:r>
              <a:rPr lang="en-US" sz="3200" dirty="0" smtClean="0"/>
              <a:t>Post </a:t>
            </a:r>
            <a:r>
              <a:rPr lang="en-US" sz="3200" dirty="0" smtClean="0"/>
              <a:t>O3 timeframe</a:t>
            </a:r>
          </a:p>
          <a:p>
            <a:pPr marL="514350" indent="-514350"/>
            <a:r>
              <a:rPr lang="en-US" sz="3200" dirty="0" smtClean="0"/>
              <a:t>Unified </a:t>
            </a:r>
            <a:r>
              <a:rPr lang="en-US" sz="3200" dirty="0" smtClean="0"/>
              <a:t>and EGI/OSG framework based </a:t>
            </a:r>
            <a:r>
              <a:rPr lang="en-US" sz="3200" dirty="0" smtClean="0"/>
              <a:t>solution</a:t>
            </a:r>
            <a:endParaRPr lang="en-US" sz="3200" dirty="0" smtClean="0"/>
          </a:p>
          <a:p>
            <a:pPr marL="971550" lvl="1" indent="-514350"/>
            <a:r>
              <a:rPr lang="en-US" sz="2800" dirty="0" smtClean="0"/>
              <a:t>Investigate and implement a unifying solution based on a EGI/OSG framework in coordination with Tier1 CCs</a:t>
            </a:r>
          </a:p>
          <a:p>
            <a:pPr marL="971550" lvl="1" indent="-514350"/>
            <a:r>
              <a:rPr lang="en-US" sz="2800" dirty="0" smtClean="0"/>
              <a:t>Will provide a full Data Transfer and Access integrated solution for a full mesh topology among all </a:t>
            </a:r>
            <a:r>
              <a:rPr lang="en-US" sz="2800" dirty="0" err="1" smtClean="0"/>
              <a:t>AdVirgo</a:t>
            </a:r>
            <a:r>
              <a:rPr lang="en-US" sz="2800" dirty="0" smtClean="0"/>
              <a:t>/LIGO  data endpoints</a:t>
            </a:r>
          </a:p>
          <a:p>
            <a:pPr marL="971550" lvl="1" indent="-514350"/>
            <a:endParaRPr lang="en-US" dirty="0" smtClean="0"/>
          </a:p>
          <a:p>
            <a:pPr marL="971550" lvl="1" indent="-514350"/>
            <a:endParaRPr lang="en-US" dirty="0" smtClean="0"/>
          </a:p>
          <a:p>
            <a:pPr marL="514350" indent="-514350"/>
            <a:endParaRPr lang="en-US" sz="3200" dirty="0" smtClean="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25</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0"/>
            <a:ext cx="10931857" cy="865577"/>
          </a:xfrm>
        </p:spPr>
        <p:txBody>
          <a:bodyPr>
            <a:noAutofit/>
          </a:bodyPr>
          <a:lstStyle/>
          <a:p>
            <a:r>
              <a:rPr lang="en-US" sz="4800" dirty="0" smtClean="0"/>
              <a:t> </a:t>
            </a:r>
            <a:r>
              <a:rPr lang="en-US" dirty="0" smtClean="0"/>
              <a:t>Low Latency Pipelines / On-line Computing</a:t>
            </a:r>
            <a:endParaRPr lang="en-GB" sz="4800" dirty="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26</a:t>
            </a:fld>
            <a:endParaRPr lang="en-GB"/>
          </a:p>
        </p:txBody>
      </p:sp>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01249" y="-1464"/>
            <a:ext cx="1136443" cy="608809"/>
          </a:xfrm>
          <a:prstGeom prst="rect">
            <a:avLst/>
          </a:prstGeom>
        </p:spPr>
      </p:pic>
      <p:sp>
        <p:nvSpPr>
          <p:cNvPr id="9" name="Content Placeholder 8"/>
          <p:cNvSpPr>
            <a:spLocks noGrp="1"/>
          </p:cNvSpPr>
          <p:nvPr>
            <p:ph idx="1"/>
          </p:nvPr>
        </p:nvSpPr>
        <p:spPr>
          <a:xfrm>
            <a:off x="409433" y="924872"/>
            <a:ext cx="10931857" cy="5271212"/>
          </a:xfrm>
        </p:spPr>
        <p:txBody>
          <a:bodyPr>
            <a:noAutofit/>
          </a:bodyPr>
          <a:lstStyle/>
          <a:p>
            <a:r>
              <a:rPr lang="en-US" sz="3200" dirty="0" smtClean="0"/>
              <a:t> </a:t>
            </a:r>
            <a:r>
              <a:rPr lang="en-US" sz="3200" dirty="0" err="1" smtClean="0"/>
              <a:t>cWB</a:t>
            </a:r>
            <a:endParaRPr lang="en-US" sz="3200" dirty="0" smtClean="0"/>
          </a:p>
          <a:p>
            <a:pPr lvl="1"/>
            <a:r>
              <a:rPr lang="en-US" dirty="0" smtClean="0"/>
              <a:t>A “</a:t>
            </a:r>
            <a:r>
              <a:rPr lang="en-US" dirty="0" err="1" smtClean="0"/>
              <a:t>Cascina</a:t>
            </a:r>
            <a:r>
              <a:rPr lang="en-US" dirty="0" smtClean="0"/>
              <a:t> compliant” installation has been finalized for ER13. </a:t>
            </a:r>
          </a:p>
          <a:p>
            <a:pPr lvl="1"/>
            <a:r>
              <a:rPr lang="en-US" dirty="0" smtClean="0"/>
              <a:t> Overall computing power requests made explicit:  the equivalent of 128 physical cores for Condor jobs for the 2 variants of the algorithm to be completed in the 24 hours time window</a:t>
            </a:r>
          </a:p>
          <a:p>
            <a:r>
              <a:rPr lang="en-US" sz="3200" dirty="0" smtClean="0"/>
              <a:t>MBTA </a:t>
            </a:r>
          </a:p>
          <a:p>
            <a:pPr lvl="1"/>
            <a:r>
              <a:rPr lang="en-US" dirty="0" smtClean="0"/>
              <a:t>computing being re-evaluate with realistic noise curve.</a:t>
            </a:r>
            <a:endParaRPr lang="en-US" sz="3200" dirty="0" smtClean="0"/>
          </a:p>
          <a:p>
            <a:r>
              <a:rPr lang="en-US" sz="3200" dirty="0" smtClean="0"/>
              <a:t>Condor farm, used also for Noemi and </a:t>
            </a:r>
            <a:r>
              <a:rPr lang="en-US" sz="3200" dirty="0" err="1" smtClean="0"/>
              <a:t>Detchar</a:t>
            </a:r>
            <a:r>
              <a:rPr lang="en-US" sz="3200" dirty="0" smtClean="0"/>
              <a:t> DQR, is being expanded to reach 160 </a:t>
            </a:r>
            <a:r>
              <a:rPr lang="en-US" sz="3200" dirty="0" err="1" smtClean="0"/>
              <a:t>cpus</a:t>
            </a:r>
            <a:r>
              <a:rPr lang="en-US" sz="3200" dirty="0" smtClean="0"/>
              <a:t>, the missing </a:t>
            </a:r>
            <a:r>
              <a:rPr lang="en-US" sz="3200" dirty="0" err="1" smtClean="0"/>
              <a:t>cpus</a:t>
            </a:r>
            <a:r>
              <a:rPr lang="en-US" sz="3200" dirty="0" smtClean="0"/>
              <a:t> are being procured and will be installed in January 2019</a:t>
            </a:r>
          </a:p>
        </p:txBody>
      </p:sp>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p14="http://schemas.microsoft.com/office/powerpoint/2010/main" xmlns="" val="162128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lstStyle/>
          <a:p>
            <a:r>
              <a:rPr lang="en-GB" dirty="0" smtClean="0"/>
              <a:t>Foreword: ECC 2012/2013 Recommendations </a:t>
            </a:r>
            <a:endParaRPr lang="en-GB" dirty="0"/>
          </a:p>
        </p:txBody>
      </p:sp>
      <p:sp>
        <p:nvSpPr>
          <p:cNvPr id="3" name="Segnaposto contenuto 2"/>
          <p:cNvSpPr>
            <a:spLocks noGrp="1"/>
          </p:cNvSpPr>
          <p:nvPr>
            <p:ph idx="1"/>
          </p:nvPr>
        </p:nvSpPr>
        <p:spPr>
          <a:xfrm>
            <a:off x="0" y="971897"/>
            <a:ext cx="11756366" cy="3488247"/>
          </a:xfrm>
        </p:spPr>
        <p:txBody>
          <a:bodyPr>
            <a:normAutofit lnSpcReduction="10000"/>
          </a:bodyPr>
          <a:lstStyle/>
          <a:p>
            <a:pPr>
              <a:buNone/>
            </a:pPr>
            <a:r>
              <a:rPr lang="en-GB" dirty="0" smtClean="0"/>
              <a:t>Recommendations: </a:t>
            </a:r>
          </a:p>
          <a:p>
            <a:pPr lvl="1"/>
            <a:r>
              <a:rPr lang="en-GB" b="1" dirty="0" smtClean="0">
                <a:solidFill>
                  <a:srgbClr val="FF0000"/>
                </a:solidFill>
              </a:rPr>
              <a:t>4: </a:t>
            </a:r>
            <a:r>
              <a:rPr lang="en-GB" b="1" dirty="0" err="1" smtClean="0">
                <a:solidFill>
                  <a:srgbClr val="FF0000"/>
                </a:solidFill>
              </a:rPr>
              <a:t>AdV</a:t>
            </a:r>
            <a:r>
              <a:rPr lang="en-GB" b="1" dirty="0" smtClean="0">
                <a:solidFill>
                  <a:srgbClr val="FF0000"/>
                </a:solidFill>
              </a:rPr>
              <a:t> data recording directly at CCs: </a:t>
            </a:r>
            <a:r>
              <a:rPr lang="en-GB" b="1" dirty="0" smtClean="0"/>
              <a:t>not attempted because not fulfilling </a:t>
            </a:r>
            <a:r>
              <a:rPr lang="en-GB" b="1" dirty="0" err="1" smtClean="0"/>
              <a:t>AdVirgo</a:t>
            </a:r>
            <a:r>
              <a:rPr lang="en-GB" b="1" dirty="0" smtClean="0"/>
              <a:t> use cases</a:t>
            </a:r>
          </a:p>
          <a:p>
            <a:pPr lvl="1"/>
            <a:r>
              <a:rPr lang="en-GB" b="1" dirty="0" smtClean="0">
                <a:solidFill>
                  <a:srgbClr val="00B050"/>
                </a:solidFill>
              </a:rPr>
              <a:t>5-7: </a:t>
            </a:r>
            <a:r>
              <a:rPr lang="en-GB" b="1" dirty="0" err="1" smtClean="0">
                <a:solidFill>
                  <a:srgbClr val="00B050"/>
                </a:solidFill>
              </a:rPr>
              <a:t>AdV</a:t>
            </a:r>
            <a:r>
              <a:rPr lang="en-GB" b="1" dirty="0" smtClean="0">
                <a:solidFill>
                  <a:srgbClr val="00B050"/>
                </a:solidFill>
              </a:rPr>
              <a:t> Computing Model: </a:t>
            </a:r>
            <a:r>
              <a:rPr lang="en-GB" b="1" dirty="0" smtClean="0"/>
              <a:t>Completed -&gt; VIR-0129H-13, 2014</a:t>
            </a:r>
          </a:p>
          <a:p>
            <a:pPr lvl="1"/>
            <a:r>
              <a:rPr lang="en-GB" b="1" dirty="0" smtClean="0">
                <a:solidFill>
                  <a:srgbClr val="FF0000"/>
                </a:solidFill>
              </a:rPr>
              <a:t>8-14: Data access for commissioners at CCs: </a:t>
            </a:r>
            <a:r>
              <a:rPr lang="en-GB" b="1" dirty="0" smtClean="0"/>
              <a:t>Implementation strongly but unsuccessfully attempted, ultimately not corresponding to </a:t>
            </a:r>
            <a:r>
              <a:rPr lang="en-GB" b="1" dirty="0" err="1" smtClean="0"/>
              <a:t>AdVirgo</a:t>
            </a:r>
            <a:r>
              <a:rPr lang="en-GB" b="1" dirty="0" smtClean="0"/>
              <a:t> use cases</a:t>
            </a:r>
          </a:p>
          <a:p>
            <a:pPr lvl="1"/>
            <a:r>
              <a:rPr lang="en-GB" b="1" dirty="0" smtClean="0">
                <a:solidFill>
                  <a:srgbClr val="FF0000"/>
                </a:solidFill>
              </a:rPr>
              <a:t>10: File </a:t>
            </a:r>
            <a:r>
              <a:rPr lang="en-GB" b="1" dirty="0" err="1" smtClean="0">
                <a:solidFill>
                  <a:srgbClr val="FF0000"/>
                </a:solidFill>
              </a:rPr>
              <a:t>Catalog</a:t>
            </a:r>
            <a:r>
              <a:rPr lang="en-GB" b="1" dirty="0" smtClean="0">
                <a:solidFill>
                  <a:srgbClr val="FF0000"/>
                </a:solidFill>
              </a:rPr>
              <a:t> functionality: </a:t>
            </a:r>
            <a:r>
              <a:rPr lang="en-GB" b="1" dirty="0" smtClean="0"/>
              <a:t>Difficult to implement because of </a:t>
            </a:r>
            <a:r>
              <a:rPr lang="en-US" b="1" dirty="0" smtClean="0"/>
              <a:t>not unified environments at CC's</a:t>
            </a:r>
            <a:endParaRPr lang="en-GB" b="1" dirty="0" smtClean="0"/>
          </a:p>
          <a:p>
            <a:pPr lvl="1"/>
            <a:r>
              <a:rPr lang="en-GB" b="1" dirty="0" smtClean="0">
                <a:solidFill>
                  <a:srgbClr val="00B050"/>
                </a:solidFill>
              </a:rPr>
              <a:t>13: Remote Data Recording: </a:t>
            </a:r>
            <a:r>
              <a:rPr lang="en-GB" b="1" dirty="0" smtClean="0"/>
              <a:t>up and running (except for problems at CCs and asymmetries between the 2 CCs) </a:t>
            </a:r>
          </a:p>
        </p:txBody>
      </p:sp>
      <p:sp>
        <p:nvSpPr>
          <p:cNvPr id="5" name="Segnaposto numero diapositiva 4"/>
          <p:cNvSpPr>
            <a:spLocks noGrp="1"/>
          </p:cNvSpPr>
          <p:nvPr>
            <p:ph type="sldNum" sz="quarter" idx="12"/>
          </p:nvPr>
        </p:nvSpPr>
        <p:spPr/>
        <p:txBody>
          <a:bodyPr/>
          <a:lstStyle/>
          <a:p>
            <a:fld id="{4126FD11-FA7C-4663-8418-51D445317190}" type="slidenum">
              <a:rPr lang="en-GB" smtClean="0"/>
              <a:pPr/>
              <a:t>3</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normAutofit fontScale="90000"/>
          </a:bodyPr>
          <a:lstStyle/>
          <a:p>
            <a:r>
              <a:rPr lang="en-GB" dirty="0" smtClean="0"/>
              <a:t>ECC 2018 report first reaction: the </a:t>
            </a:r>
            <a:r>
              <a:rPr lang="en-GB" dirty="0" err="1" smtClean="0"/>
              <a:t>Strawman</a:t>
            </a:r>
            <a:r>
              <a:rPr lang="en-GB" dirty="0" smtClean="0"/>
              <a:t> doc</a:t>
            </a:r>
            <a:endParaRPr lang="en-GB" dirty="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4</a:t>
            </a:fld>
            <a:endParaRPr lang="en-GB" dirty="0"/>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3" name="Segnaposto contenuto 2"/>
          <p:cNvSpPr>
            <a:spLocks noGrp="1"/>
          </p:cNvSpPr>
          <p:nvPr>
            <p:ph idx="1"/>
          </p:nvPr>
        </p:nvSpPr>
        <p:spPr>
          <a:xfrm>
            <a:off x="1" y="789017"/>
            <a:ext cx="7765575" cy="5543203"/>
          </a:xfrm>
        </p:spPr>
        <p:txBody>
          <a:bodyPr>
            <a:noAutofit/>
          </a:bodyPr>
          <a:lstStyle/>
          <a:p>
            <a:pPr marL="514350" indent="-514350"/>
            <a:r>
              <a:rPr lang="en-US" sz="2700" dirty="0" smtClean="0"/>
              <a:t>As first reaction to the ECC 2018 report we started from scratch straw man document initially targeted as </a:t>
            </a:r>
            <a:r>
              <a:rPr lang="en-US" sz="2700" dirty="0" err="1" smtClean="0"/>
              <a:t>AdV</a:t>
            </a:r>
            <a:r>
              <a:rPr lang="en-US" sz="2700" dirty="0" smtClean="0"/>
              <a:t> Computing Model</a:t>
            </a:r>
          </a:p>
          <a:p>
            <a:pPr marL="514350" indent="-514350"/>
            <a:r>
              <a:rPr lang="en-US" sz="2700" dirty="0" smtClean="0"/>
              <a:t>Current agreement is that the original </a:t>
            </a:r>
            <a:r>
              <a:rPr lang="en-US" sz="2700" dirty="0" err="1" smtClean="0"/>
              <a:t>AdVirgo</a:t>
            </a:r>
            <a:r>
              <a:rPr lang="en-US" sz="2700" dirty="0" smtClean="0"/>
              <a:t> Computing Model (VIR-0129H-13), Implementation Plan and Management Plan documents will be updated as deliverables of WP10 </a:t>
            </a:r>
          </a:p>
          <a:p>
            <a:pPr marL="514350" indent="-514350"/>
            <a:r>
              <a:rPr lang="en-US" sz="2700" dirty="0" smtClean="0"/>
              <a:t>Initial document then renamed as: “</a:t>
            </a:r>
            <a:r>
              <a:rPr lang="en-US" sz="2700" dirty="0" err="1" smtClean="0"/>
              <a:t>AdVirgo</a:t>
            </a:r>
            <a:r>
              <a:rPr lang="en-US" sz="2700" dirty="0" smtClean="0"/>
              <a:t> Computing and Data Processing Infrastructure Work Breakdown Structure (WBS)”</a:t>
            </a:r>
          </a:p>
          <a:p>
            <a:pPr marL="514350" indent="-514350"/>
            <a:r>
              <a:rPr lang="en-US" sz="2700" dirty="0" smtClean="0"/>
              <a:t>Made first public release of the document and collecting feedback</a:t>
            </a:r>
          </a:p>
        </p:txBody>
      </p:sp>
      <p:sp>
        <p:nvSpPr>
          <p:cNvPr id="8"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pic>
        <p:nvPicPr>
          <p:cNvPr id="5122" name="Picture 2"/>
          <p:cNvPicPr>
            <a:picLocks noChangeAspect="1" noChangeArrowheads="1"/>
          </p:cNvPicPr>
          <p:nvPr/>
        </p:nvPicPr>
        <p:blipFill>
          <a:blip r:embed="rId3" cstate="print"/>
          <a:srcRect/>
          <a:stretch>
            <a:fillRect/>
          </a:stretch>
        </p:blipFill>
        <p:spPr bwMode="auto">
          <a:xfrm>
            <a:off x="7612465" y="740819"/>
            <a:ext cx="4415762" cy="5658388"/>
          </a:xfrm>
          <a:prstGeom prst="rect">
            <a:avLst/>
          </a:prstGeom>
          <a:noFill/>
          <a:ln w="9525">
            <a:solidFill>
              <a:schemeClr val="tx1"/>
            </a:solidFill>
            <a:miter lim="800000"/>
            <a:headEnd/>
            <a:tailEnd/>
          </a:ln>
        </p:spPr>
      </p:pic>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590"/>
            <a:ext cx="10515600" cy="1668780"/>
          </a:xfrm>
        </p:spPr>
        <p:txBody>
          <a:bodyPr>
            <a:noAutofit/>
          </a:bodyPr>
          <a:lstStyle/>
          <a:p>
            <a:r>
              <a:rPr lang="en-GB" sz="4000" dirty="0" err="1" smtClean="0"/>
              <a:t>AdVirgo</a:t>
            </a:r>
            <a:r>
              <a:rPr lang="en-GB" sz="4000" dirty="0" smtClean="0"/>
              <a:t/>
            </a:r>
            <a:br>
              <a:rPr lang="en-GB" sz="4000" dirty="0" smtClean="0"/>
            </a:br>
            <a:r>
              <a:rPr lang="en-GB" sz="4000" dirty="0" smtClean="0"/>
              <a:t>Data Flow</a:t>
            </a:r>
            <a:br>
              <a:rPr lang="en-GB" sz="4000" dirty="0" smtClean="0"/>
            </a:br>
            <a:r>
              <a:rPr lang="en-GB" sz="4000" dirty="0" smtClean="0"/>
              <a:t>schema</a:t>
            </a:r>
            <a:endParaRPr lang="en-GB" sz="4000" dirty="0"/>
          </a:p>
        </p:txBody>
      </p:sp>
      <p:sp>
        <p:nvSpPr>
          <p:cNvPr id="4" name="Segnaposto piè di pagina 3"/>
          <p:cNvSpPr>
            <a:spLocks noGrp="1"/>
          </p:cNvSpPr>
          <p:nvPr>
            <p:ph type="ftr" sz="quarter" idx="11"/>
          </p:nvPr>
        </p:nvSpPr>
        <p:spPr/>
        <p:txBody>
          <a:bodyPr/>
          <a:lstStyle/>
          <a:p>
            <a:r>
              <a:rPr lang="en-GB" dirty="0" smtClean="0"/>
              <a:t>Advanced Virgo Computing Model  </a:t>
            </a:r>
            <a:endParaRPr lang="en-GB" dirty="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5</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27650" name="AutoShape 2" descr="https://docs.google.com/drawings/u/1/d/s2tIrb1sUygsEbO_fWz0TLA/image?w=666&amp;h=462&amp;rev=7&amp;ac=1&amp;parent=1pemtPe2tCViuDkz59ZXxMGijHnnSCBpk8j3G5xBUpxo"/>
          <p:cNvSpPr>
            <a:spLocks noChangeAspect="1" noChangeArrowheads="1"/>
          </p:cNvSpPr>
          <p:nvPr/>
        </p:nvSpPr>
        <p:spPr bwMode="auto">
          <a:xfrm>
            <a:off x="155575" y="-2109788"/>
            <a:ext cx="6343650" cy="440055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7652" name="Picture 4" descr="Fig_AdVirgo_computing_architecture_v1.png"/>
          <p:cNvPicPr>
            <a:picLocks noChangeAspect="1" noChangeArrowheads="1"/>
          </p:cNvPicPr>
          <p:nvPr/>
        </p:nvPicPr>
        <p:blipFill>
          <a:blip r:embed="rId3" cstate="print"/>
          <a:srcRect/>
          <a:stretch>
            <a:fillRect/>
          </a:stretch>
        </p:blipFill>
        <p:spPr bwMode="auto">
          <a:xfrm>
            <a:off x="2184921" y="0"/>
            <a:ext cx="10007080" cy="6858000"/>
          </a:xfrm>
          <a:prstGeom prst="rect">
            <a:avLst/>
          </a:prstGeom>
          <a:noFill/>
        </p:spPr>
      </p:pic>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lstStyle/>
          <a:p>
            <a:r>
              <a:rPr lang="en-GB" dirty="0" err="1" smtClean="0"/>
              <a:t>AdVirgo</a:t>
            </a:r>
            <a:r>
              <a:rPr lang="en-GB" dirty="0" smtClean="0"/>
              <a:t> Data Flow: The GW170814 case</a:t>
            </a:r>
            <a:endParaRPr lang="en-GB" dirty="0"/>
          </a:p>
        </p:txBody>
      </p:sp>
      <p:sp>
        <p:nvSpPr>
          <p:cNvPr id="3" name="Segnaposto contenuto 2"/>
          <p:cNvSpPr>
            <a:spLocks noGrp="1"/>
          </p:cNvSpPr>
          <p:nvPr>
            <p:ph idx="1"/>
          </p:nvPr>
        </p:nvSpPr>
        <p:spPr>
          <a:xfrm>
            <a:off x="0" y="743297"/>
            <a:ext cx="4034790" cy="6114703"/>
          </a:xfrm>
        </p:spPr>
        <p:txBody>
          <a:bodyPr>
            <a:noAutofit/>
          </a:bodyPr>
          <a:lstStyle/>
          <a:p>
            <a:pPr marL="514350" indent="-514350">
              <a:buFont typeface="+mj-lt"/>
              <a:buAutoNum type="arabicPeriod"/>
            </a:pPr>
            <a:r>
              <a:rPr lang="en-US" sz="1900" b="1" dirty="0" smtClean="0"/>
              <a:t>The signal arrives</a:t>
            </a:r>
          </a:p>
          <a:p>
            <a:pPr marL="514350" indent="-514350">
              <a:buFont typeface="+mj-lt"/>
              <a:buAutoNum type="arabicPeriod"/>
            </a:pPr>
            <a:r>
              <a:rPr lang="en-US" sz="1900" b="1" dirty="0" smtClean="0"/>
              <a:t>Data composed into frames</a:t>
            </a:r>
          </a:p>
          <a:p>
            <a:pPr marL="514350" indent="-514350">
              <a:buFont typeface="+mj-lt"/>
              <a:buAutoNum type="arabicPeriod"/>
            </a:pPr>
            <a:r>
              <a:rPr lang="en-US" sz="1900" b="1" dirty="0" smtClean="0"/>
              <a:t>Calibration of the data</a:t>
            </a:r>
          </a:p>
          <a:p>
            <a:pPr marL="514350" indent="-514350">
              <a:buFont typeface="+mj-lt"/>
              <a:buAutoNum type="arabicPeriod"/>
            </a:pPr>
            <a:r>
              <a:rPr lang="en-US" sz="1900" b="1" dirty="0" smtClean="0"/>
              <a:t>Veto, DQ flags production</a:t>
            </a:r>
          </a:p>
          <a:p>
            <a:pPr marL="514350" indent="-514350">
              <a:buFont typeface="+mj-lt"/>
              <a:buAutoNum type="arabicPeriod"/>
            </a:pPr>
            <a:r>
              <a:rPr lang="en-US" sz="1900" b="1" dirty="0" smtClean="0"/>
              <a:t>h(t) transfer</a:t>
            </a:r>
          </a:p>
          <a:p>
            <a:pPr marL="514350" indent="-514350">
              <a:buFont typeface="+mj-lt"/>
              <a:buAutoNum type="arabicPeriod"/>
            </a:pPr>
            <a:r>
              <a:rPr lang="en-US" sz="1900" b="1" dirty="0" smtClean="0"/>
              <a:t>Low-latency matched-filter pipelines</a:t>
            </a:r>
          </a:p>
          <a:p>
            <a:pPr marL="514350" indent="-514350">
              <a:buFont typeface="+mj-lt"/>
              <a:buAutoNum type="arabicPeriod"/>
            </a:pPr>
            <a:r>
              <a:rPr lang="en-US" sz="1900" b="1" dirty="0" smtClean="0"/>
              <a:t>Upload to </a:t>
            </a:r>
            <a:r>
              <a:rPr lang="en-US" sz="1900" b="1" dirty="0" err="1" smtClean="0"/>
              <a:t>GraceDB</a:t>
            </a:r>
            <a:r>
              <a:rPr lang="en-US" sz="1900" b="1" dirty="0" smtClean="0"/>
              <a:t> </a:t>
            </a:r>
          </a:p>
          <a:p>
            <a:pPr marL="514350" indent="-514350">
              <a:buFont typeface="+mj-lt"/>
              <a:buAutoNum type="arabicPeriod"/>
            </a:pPr>
            <a:r>
              <a:rPr lang="en-US" sz="1900" b="1" dirty="0" smtClean="0"/>
              <a:t>Data written into on-line storage</a:t>
            </a:r>
          </a:p>
          <a:p>
            <a:pPr marL="514350" indent="-514350">
              <a:buFont typeface="+mj-lt"/>
              <a:buAutoNum type="arabicPeriod"/>
            </a:pPr>
            <a:r>
              <a:rPr lang="en-US" sz="1900" b="1" dirty="0" smtClean="0"/>
              <a:t>Low-latency data quality</a:t>
            </a:r>
          </a:p>
          <a:p>
            <a:pPr marL="514350" indent="-514350">
              <a:buFont typeface="+mj-lt"/>
              <a:buAutoNum type="arabicPeriod"/>
            </a:pPr>
            <a:r>
              <a:rPr lang="en-US" sz="1900" b="1" dirty="0" smtClean="0"/>
              <a:t>Low-latency sky localization</a:t>
            </a:r>
          </a:p>
          <a:p>
            <a:pPr marL="514350" indent="-514350">
              <a:buFont typeface="+mj-lt"/>
              <a:buAutoNum type="arabicPeriod"/>
            </a:pPr>
            <a:r>
              <a:rPr lang="en-US" sz="1900" b="1" dirty="0" smtClean="0"/>
              <a:t>GCN Circular sent out</a:t>
            </a:r>
          </a:p>
          <a:p>
            <a:pPr marL="514350" indent="-514350">
              <a:buFont typeface="+mj-lt"/>
              <a:buAutoNum type="arabicPeriod"/>
            </a:pPr>
            <a:r>
              <a:rPr lang="en-US" sz="1900" b="1" dirty="0" smtClean="0"/>
              <a:t>Data written into </a:t>
            </a:r>
            <a:r>
              <a:rPr lang="en-US" sz="1900" b="1" dirty="0" err="1" smtClean="0"/>
              <a:t>Cascina</a:t>
            </a:r>
            <a:r>
              <a:rPr lang="en-US" sz="1900" b="1" dirty="0" smtClean="0"/>
              <a:t> Mass Storage</a:t>
            </a:r>
          </a:p>
          <a:p>
            <a:pPr marL="514350" indent="-514350">
              <a:buFont typeface="+mj-lt"/>
              <a:buAutoNum type="arabicPeriod"/>
            </a:pPr>
            <a:r>
              <a:rPr lang="en-US" sz="1900" b="1" dirty="0" smtClean="0"/>
              <a:t>Data transfer toward </a:t>
            </a:r>
            <a:r>
              <a:rPr lang="en-US" sz="1900" b="1" dirty="0" err="1" smtClean="0"/>
              <a:t>aLIGO</a:t>
            </a:r>
            <a:r>
              <a:rPr lang="en-US" sz="1900" b="1" dirty="0" smtClean="0"/>
              <a:t> and CCs</a:t>
            </a:r>
          </a:p>
          <a:p>
            <a:pPr marL="514350" indent="-514350">
              <a:buFont typeface="+mj-lt"/>
              <a:buAutoNum type="arabicPeriod"/>
            </a:pPr>
            <a:endParaRPr lang="en-US" sz="2000" dirty="0" smtClean="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6</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pic>
        <p:nvPicPr>
          <p:cNvPr id="11" name="Picture 4" descr="Fig_AdVirgo_computing_architecture_v1.png"/>
          <p:cNvPicPr>
            <a:picLocks noChangeAspect="1" noChangeArrowheads="1"/>
          </p:cNvPicPr>
          <p:nvPr/>
        </p:nvPicPr>
        <p:blipFill>
          <a:blip r:embed="rId3" cstate="print"/>
          <a:srcRect/>
          <a:stretch>
            <a:fillRect/>
          </a:stretch>
        </p:blipFill>
        <p:spPr bwMode="auto">
          <a:xfrm>
            <a:off x="3887247" y="755149"/>
            <a:ext cx="8304754" cy="5691371"/>
          </a:xfrm>
          <a:prstGeom prst="rect">
            <a:avLst/>
          </a:prstGeom>
          <a:noFill/>
        </p:spPr>
      </p:pic>
      <p:sp>
        <p:nvSpPr>
          <p:cNvPr id="12" name="Rectangle 11"/>
          <p:cNvSpPr/>
          <p:nvPr/>
        </p:nvSpPr>
        <p:spPr>
          <a:xfrm>
            <a:off x="4069080" y="2423160"/>
            <a:ext cx="594360" cy="10515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ctangle 13"/>
          <p:cNvSpPr/>
          <p:nvPr/>
        </p:nvSpPr>
        <p:spPr>
          <a:xfrm>
            <a:off x="4850130" y="2621280"/>
            <a:ext cx="1436370" cy="6477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ctangle 15"/>
          <p:cNvSpPr/>
          <p:nvPr/>
        </p:nvSpPr>
        <p:spPr>
          <a:xfrm>
            <a:off x="6492240" y="2636520"/>
            <a:ext cx="1348740" cy="6324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ctangle 16"/>
          <p:cNvSpPr/>
          <p:nvPr/>
        </p:nvSpPr>
        <p:spPr>
          <a:xfrm>
            <a:off x="8416290" y="2617470"/>
            <a:ext cx="1348740" cy="6705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ctangle 23"/>
          <p:cNvSpPr/>
          <p:nvPr/>
        </p:nvSpPr>
        <p:spPr>
          <a:xfrm>
            <a:off x="6507480" y="3509010"/>
            <a:ext cx="1348740" cy="6324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Rectangle 24"/>
          <p:cNvSpPr/>
          <p:nvPr/>
        </p:nvSpPr>
        <p:spPr>
          <a:xfrm>
            <a:off x="8393430" y="3509010"/>
            <a:ext cx="1348740" cy="6324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ctangle 25"/>
          <p:cNvSpPr/>
          <p:nvPr/>
        </p:nvSpPr>
        <p:spPr>
          <a:xfrm>
            <a:off x="6488430" y="4404360"/>
            <a:ext cx="1348740" cy="632460"/>
          </a:xfrm>
          <a:prstGeom prst="rect">
            <a:avLst/>
          </a:prstGeom>
          <a:no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Rectangle 26"/>
          <p:cNvSpPr/>
          <p:nvPr/>
        </p:nvSpPr>
        <p:spPr>
          <a:xfrm>
            <a:off x="8389620" y="4389120"/>
            <a:ext cx="1348740" cy="651510"/>
          </a:xfrm>
          <a:prstGeom prst="rect">
            <a:avLst/>
          </a:prstGeom>
          <a:no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ctangle 27"/>
          <p:cNvSpPr/>
          <p:nvPr/>
        </p:nvSpPr>
        <p:spPr>
          <a:xfrm>
            <a:off x="6488430" y="1744980"/>
            <a:ext cx="1352550" cy="6324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lowchart: Magnetic Disk 17"/>
          <p:cNvSpPr/>
          <p:nvPr/>
        </p:nvSpPr>
        <p:spPr>
          <a:xfrm>
            <a:off x="5440680" y="3989070"/>
            <a:ext cx="251460" cy="251460"/>
          </a:xfrm>
          <a:prstGeom prst="flowChartMagneticDisk">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ctangle 18"/>
          <p:cNvSpPr/>
          <p:nvPr/>
        </p:nvSpPr>
        <p:spPr>
          <a:xfrm>
            <a:off x="6480810" y="5574030"/>
            <a:ext cx="1348740" cy="6324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lowchart: Magnetic Disk 19"/>
          <p:cNvSpPr/>
          <p:nvPr/>
        </p:nvSpPr>
        <p:spPr>
          <a:xfrm>
            <a:off x="5364480" y="5673090"/>
            <a:ext cx="430530" cy="453390"/>
          </a:xfrm>
          <a:prstGeom prst="flowChartMagneticDisk">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Flowchart: Magnetic Disk 20"/>
          <p:cNvSpPr/>
          <p:nvPr/>
        </p:nvSpPr>
        <p:spPr>
          <a:xfrm>
            <a:off x="8831580" y="5699760"/>
            <a:ext cx="430530" cy="453390"/>
          </a:xfrm>
          <a:prstGeom prst="flowChartMagneticDisk">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Flowchart: Magnetic Disk 28"/>
          <p:cNvSpPr/>
          <p:nvPr/>
        </p:nvSpPr>
        <p:spPr>
          <a:xfrm>
            <a:off x="11007090" y="5715000"/>
            <a:ext cx="430530" cy="453390"/>
          </a:xfrm>
          <a:prstGeom prst="flowChartMagneticDisk">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4" presetClass="entr" presetSubtype="16"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in)">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xit" presetSubtype="16" fill="hold" grpId="1" nodeType="clickEffect">
                                  <p:stCondLst>
                                    <p:cond delay="0"/>
                                  </p:stCondLst>
                                  <p:childTnLst>
                                    <p:animEffect transition="out" filter="box(in)">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2" presetClass="entr" presetSubtype="8"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par>
                                <p:cTn id="21" presetID="4" presetClass="entr" presetSubtype="16"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ox(in)">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ppt_y"/>
                                          </p:val>
                                        </p:tav>
                                        <p:tav tm="100000">
                                          <p:val>
                                            <p:strVal val="#ppt_y"/>
                                          </p:val>
                                        </p:tav>
                                      </p:tavLst>
                                    </p:anim>
                                  </p:childTnLst>
                                </p:cTn>
                              </p:par>
                              <p:par>
                                <p:cTn id="36" presetID="4" presetClass="exit" presetSubtype="16" fill="hold" grpId="1" nodeType="withEffect">
                                  <p:stCondLst>
                                    <p:cond delay="0"/>
                                  </p:stCondLst>
                                  <p:childTnLst>
                                    <p:animEffect transition="out" filter="box(in)">
                                      <p:cBhvr>
                                        <p:cTn id="37" dur="500"/>
                                        <p:tgtEl>
                                          <p:spTgt spid="14"/>
                                        </p:tgtEl>
                                      </p:cBhvr>
                                    </p:animEffect>
                                    <p:set>
                                      <p:cBhvr>
                                        <p:cTn id="38" dur="1" fill="hold">
                                          <p:stCondLst>
                                            <p:cond delay="499"/>
                                          </p:stCondLst>
                                        </p:cTn>
                                        <p:tgtEl>
                                          <p:spTgt spid="14"/>
                                        </p:tgtEl>
                                        <p:attrNameLst>
                                          <p:attrName>style.visibility</p:attrName>
                                        </p:attrNameLst>
                                      </p:cBhvr>
                                      <p:to>
                                        <p:strVal val="hidden"/>
                                      </p:to>
                                    </p:set>
                                  </p:childTnLst>
                                </p:cTn>
                              </p:par>
                              <p:par>
                                <p:cTn id="39" presetID="4" presetClass="entr" presetSubtype="16"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ox(in)">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3">
                                            <p:txEl>
                                              <p:pRg st="4" end="4"/>
                                            </p:txEl>
                                          </p:spTgt>
                                        </p:tgtEl>
                                        <p:attrNameLst>
                                          <p:attrName>ppt_y</p:attrName>
                                        </p:attrNameLst>
                                      </p:cBhvr>
                                      <p:tavLst>
                                        <p:tav tm="0">
                                          <p:val>
                                            <p:strVal val="#ppt_y"/>
                                          </p:val>
                                        </p:tav>
                                        <p:tav tm="100000">
                                          <p:val>
                                            <p:strVal val="#ppt_y"/>
                                          </p:val>
                                        </p:tav>
                                      </p:tavLst>
                                    </p:anim>
                                  </p:childTnLst>
                                </p:cTn>
                              </p:par>
                              <p:par>
                                <p:cTn id="48" presetID="4" presetClass="exit" presetSubtype="16" fill="hold" grpId="1" nodeType="withEffect">
                                  <p:stCondLst>
                                    <p:cond delay="0"/>
                                  </p:stCondLst>
                                  <p:childTnLst>
                                    <p:animEffect transition="out" filter="box(in)">
                                      <p:cBhvr>
                                        <p:cTn id="49" dur="500"/>
                                        <p:tgtEl>
                                          <p:spTgt spid="28"/>
                                        </p:tgtEl>
                                      </p:cBhvr>
                                    </p:animEffect>
                                    <p:set>
                                      <p:cBhvr>
                                        <p:cTn id="50" dur="1" fill="hold">
                                          <p:stCondLst>
                                            <p:cond delay="499"/>
                                          </p:stCondLst>
                                        </p:cTn>
                                        <p:tgtEl>
                                          <p:spTgt spid="28"/>
                                        </p:tgtEl>
                                        <p:attrNameLst>
                                          <p:attrName>style.visibility</p:attrName>
                                        </p:attrNameLst>
                                      </p:cBhvr>
                                      <p:to>
                                        <p:strVal val="hidden"/>
                                      </p:to>
                                    </p:set>
                                  </p:childTnLst>
                                </p:cTn>
                              </p:par>
                              <p:par>
                                <p:cTn id="51" presetID="4" presetClass="entr" presetSubtype="16"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box(in)">
                                      <p:cBhvr>
                                        <p:cTn id="53" dur="500"/>
                                        <p:tgtEl>
                                          <p:spTgt spid="1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box(in)">
                                      <p:cBhvr>
                                        <p:cTn id="56" dur="500"/>
                                        <p:tgtEl>
                                          <p:spTgt spid="17"/>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xit" presetSubtype="16" fill="hold" grpId="1" nodeType="clickEffect">
                                  <p:stCondLst>
                                    <p:cond delay="0"/>
                                  </p:stCondLst>
                                  <p:childTnLst>
                                    <p:animEffect transition="out" filter="box(in)">
                                      <p:cBhvr>
                                        <p:cTn id="60" dur="500"/>
                                        <p:tgtEl>
                                          <p:spTgt spid="16"/>
                                        </p:tgtEl>
                                      </p:cBhvr>
                                    </p:animEffect>
                                    <p:set>
                                      <p:cBhvr>
                                        <p:cTn id="61" dur="1" fill="hold">
                                          <p:stCondLst>
                                            <p:cond delay="499"/>
                                          </p:stCondLst>
                                        </p:cTn>
                                        <p:tgtEl>
                                          <p:spTgt spid="16"/>
                                        </p:tgtEl>
                                        <p:attrNameLst>
                                          <p:attrName>style.visibility</p:attrName>
                                        </p:attrNameLst>
                                      </p:cBhvr>
                                      <p:to>
                                        <p:strVal val="hidden"/>
                                      </p:to>
                                    </p:set>
                                  </p:childTnLst>
                                </p:cTn>
                              </p:par>
                              <p:par>
                                <p:cTn id="62" presetID="4" presetClass="exit" presetSubtype="16" fill="hold" grpId="1" nodeType="withEffect">
                                  <p:stCondLst>
                                    <p:cond delay="0"/>
                                  </p:stCondLst>
                                  <p:childTnLst>
                                    <p:animEffect transition="out" filter="box(in)">
                                      <p:cBhvr>
                                        <p:cTn id="63" dur="500"/>
                                        <p:tgtEl>
                                          <p:spTgt spid="17"/>
                                        </p:tgtEl>
                                      </p:cBhvr>
                                    </p:animEffect>
                                    <p:set>
                                      <p:cBhvr>
                                        <p:cTn id="64" dur="1" fill="hold">
                                          <p:stCondLst>
                                            <p:cond delay="499"/>
                                          </p:stCondLst>
                                        </p:cTn>
                                        <p:tgtEl>
                                          <p:spTgt spid="17"/>
                                        </p:tgtEl>
                                        <p:attrNameLst>
                                          <p:attrName>style.visibility</p:attrName>
                                        </p:attrNameLst>
                                      </p:cBhvr>
                                      <p:to>
                                        <p:strVal val="hidden"/>
                                      </p:to>
                                    </p:set>
                                  </p:childTnLst>
                                </p:cTn>
                              </p:par>
                              <p:par>
                                <p:cTn id="65" presetID="4" presetClass="entr" presetSubtype="16"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box(in)">
                                      <p:cBhvr>
                                        <p:cTn id="67" dur="500"/>
                                        <p:tgtEl>
                                          <p:spTgt spid="25"/>
                                        </p:tgtEl>
                                      </p:cBhvr>
                                    </p:animEffect>
                                  </p:childTnLst>
                                </p:cTn>
                              </p:par>
                              <p:par>
                                <p:cTn id="68" presetID="2" presetClass="entr" presetSubtype="8" fill="hold" nodeType="with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 calcmode="lin" valueType="num">
                                      <p:cBhvr additive="base">
                                        <p:cTn id="70"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71" dur="500" fill="hold"/>
                                        <p:tgtEl>
                                          <p:spTgt spid="3">
                                            <p:txEl>
                                              <p:pRg st="5" end="5"/>
                                            </p:txEl>
                                          </p:spTgt>
                                        </p:tgtEl>
                                        <p:attrNameLst>
                                          <p:attrName>ppt_y</p:attrName>
                                        </p:attrNameLst>
                                      </p:cBhvr>
                                      <p:tavLst>
                                        <p:tav tm="0">
                                          <p:val>
                                            <p:strVal val="#ppt_y"/>
                                          </p:val>
                                        </p:tav>
                                        <p:tav tm="100000">
                                          <p:val>
                                            <p:strVal val="#ppt_y"/>
                                          </p:val>
                                        </p:tav>
                                      </p:tavLst>
                                    </p:anim>
                                  </p:childTnLst>
                                </p:cTn>
                              </p:par>
                              <p:par>
                                <p:cTn id="72" presetID="4" presetClass="entr" presetSubtype="16"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box(in)">
                                      <p:cBhvr>
                                        <p:cTn id="74" dur="500"/>
                                        <p:tgtEl>
                                          <p:spTgt spid="24"/>
                                        </p:tgtEl>
                                      </p:cBhvr>
                                    </p:animEffect>
                                  </p:childTnLst>
                                </p:cTn>
                              </p:par>
                            </p:childTnLst>
                          </p:cTn>
                        </p:par>
                      </p:childTnLst>
                    </p:cTn>
                  </p:par>
                  <p:par>
                    <p:cTn id="75" fill="hold">
                      <p:stCondLst>
                        <p:cond delay="indefinite"/>
                      </p:stCondLst>
                      <p:childTnLst>
                        <p:par>
                          <p:cTn id="76" fill="hold">
                            <p:stCondLst>
                              <p:cond delay="0"/>
                            </p:stCondLst>
                            <p:childTnLst>
                              <p:par>
                                <p:cTn id="77" presetID="4" presetClass="exit" presetSubtype="16" fill="hold" grpId="1" nodeType="clickEffect">
                                  <p:stCondLst>
                                    <p:cond delay="0"/>
                                  </p:stCondLst>
                                  <p:childTnLst>
                                    <p:animEffect transition="out" filter="box(in)">
                                      <p:cBhvr>
                                        <p:cTn id="78" dur="500"/>
                                        <p:tgtEl>
                                          <p:spTgt spid="24"/>
                                        </p:tgtEl>
                                      </p:cBhvr>
                                    </p:animEffect>
                                    <p:set>
                                      <p:cBhvr>
                                        <p:cTn id="79" dur="1" fill="hold">
                                          <p:stCondLst>
                                            <p:cond delay="499"/>
                                          </p:stCondLst>
                                        </p:cTn>
                                        <p:tgtEl>
                                          <p:spTgt spid="24"/>
                                        </p:tgtEl>
                                        <p:attrNameLst>
                                          <p:attrName>style.visibility</p:attrName>
                                        </p:attrNameLst>
                                      </p:cBhvr>
                                      <p:to>
                                        <p:strVal val="hidden"/>
                                      </p:to>
                                    </p:set>
                                  </p:childTnLst>
                                </p:cTn>
                              </p:par>
                              <p:par>
                                <p:cTn id="80" presetID="4" presetClass="exit" presetSubtype="16" fill="hold" grpId="1" nodeType="withEffect">
                                  <p:stCondLst>
                                    <p:cond delay="0"/>
                                  </p:stCondLst>
                                  <p:childTnLst>
                                    <p:animEffect transition="out" filter="box(in)">
                                      <p:cBhvr>
                                        <p:cTn id="81" dur="500"/>
                                        <p:tgtEl>
                                          <p:spTgt spid="25"/>
                                        </p:tgtEl>
                                      </p:cBhvr>
                                    </p:animEffect>
                                    <p:set>
                                      <p:cBhvr>
                                        <p:cTn id="82" dur="1" fill="hold">
                                          <p:stCondLst>
                                            <p:cond delay="499"/>
                                          </p:stCondLst>
                                        </p:cTn>
                                        <p:tgtEl>
                                          <p:spTgt spid="25"/>
                                        </p:tgtEl>
                                        <p:attrNameLst>
                                          <p:attrName>style.visibility</p:attrName>
                                        </p:attrNameLst>
                                      </p:cBhvr>
                                      <p:to>
                                        <p:strVal val="hidden"/>
                                      </p:to>
                                    </p:set>
                                  </p:childTnLst>
                                </p:cTn>
                              </p:par>
                              <p:par>
                                <p:cTn id="83" presetID="2" presetClass="entr" presetSubtype="8" fill="hold" nodeType="withEffect">
                                  <p:stCondLst>
                                    <p:cond delay="0"/>
                                  </p:stCondLst>
                                  <p:childTnLst>
                                    <p:set>
                                      <p:cBhvr>
                                        <p:cTn id="84" dur="1" fill="hold">
                                          <p:stCondLst>
                                            <p:cond delay="0"/>
                                          </p:stCondLst>
                                        </p:cTn>
                                        <p:tgtEl>
                                          <p:spTgt spid="3">
                                            <p:txEl>
                                              <p:pRg st="6" end="6"/>
                                            </p:txEl>
                                          </p:spTgt>
                                        </p:tgtEl>
                                        <p:attrNameLst>
                                          <p:attrName>style.visibility</p:attrName>
                                        </p:attrNameLst>
                                      </p:cBhvr>
                                      <p:to>
                                        <p:strVal val="visible"/>
                                      </p:to>
                                    </p:set>
                                    <p:anim calcmode="lin" valueType="num">
                                      <p:cBhvr additive="base">
                                        <p:cTn id="8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6" end="6"/>
                                            </p:txEl>
                                          </p:spTgt>
                                        </p:tgtEl>
                                        <p:attrNameLst>
                                          <p:attrName>ppt_y</p:attrName>
                                        </p:attrNameLst>
                                      </p:cBhvr>
                                      <p:tavLst>
                                        <p:tav tm="0">
                                          <p:val>
                                            <p:strVal val="#ppt_y"/>
                                          </p:val>
                                        </p:tav>
                                        <p:tav tm="100000">
                                          <p:val>
                                            <p:strVal val="#ppt_y"/>
                                          </p:val>
                                        </p:tav>
                                      </p:tavLst>
                                    </p:anim>
                                  </p:childTnLst>
                                </p:cTn>
                              </p:par>
                              <p:par>
                                <p:cTn id="87" presetID="4" presetClass="entr" presetSubtype="16" fill="hold" grpId="0" nodeType="with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box(in)">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8" fill="hold" nodeType="clickEffect">
                                  <p:stCondLst>
                                    <p:cond delay="0"/>
                                  </p:stCondLst>
                                  <p:childTnLst>
                                    <p:set>
                                      <p:cBhvr>
                                        <p:cTn id="93" dur="1" fill="hold">
                                          <p:stCondLst>
                                            <p:cond delay="0"/>
                                          </p:stCondLst>
                                        </p:cTn>
                                        <p:tgtEl>
                                          <p:spTgt spid="3">
                                            <p:txEl>
                                              <p:pRg st="7" end="7"/>
                                            </p:txEl>
                                          </p:spTgt>
                                        </p:tgtEl>
                                        <p:attrNameLst>
                                          <p:attrName>style.visibility</p:attrName>
                                        </p:attrNameLst>
                                      </p:cBhvr>
                                      <p:to>
                                        <p:strVal val="visible"/>
                                      </p:to>
                                    </p:set>
                                    <p:anim calcmode="lin" valueType="num">
                                      <p:cBhvr additive="base">
                                        <p:cTn id="94"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95" dur="500" fill="hold"/>
                                        <p:tgtEl>
                                          <p:spTgt spid="3">
                                            <p:txEl>
                                              <p:pRg st="7" end="7"/>
                                            </p:txEl>
                                          </p:spTgt>
                                        </p:tgtEl>
                                        <p:attrNameLst>
                                          <p:attrName>ppt_y</p:attrName>
                                        </p:attrNameLst>
                                      </p:cBhvr>
                                      <p:tavLst>
                                        <p:tav tm="0">
                                          <p:val>
                                            <p:strVal val="#ppt_y"/>
                                          </p:val>
                                        </p:tav>
                                        <p:tav tm="100000">
                                          <p:val>
                                            <p:strVal val="#ppt_y"/>
                                          </p:val>
                                        </p:tav>
                                      </p:tavLst>
                                    </p:anim>
                                  </p:childTnLst>
                                </p:cTn>
                              </p:par>
                              <p:par>
                                <p:cTn id="96" presetID="4" presetClass="entr" presetSubtype="16" fill="hold" grpId="2" nodeType="with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box(in)">
                                      <p:cBhvr>
                                        <p:cTn id="98" dur="500"/>
                                        <p:tgtEl>
                                          <p:spTgt spid="14"/>
                                        </p:tgtEl>
                                      </p:cBhvr>
                                    </p:animEffect>
                                  </p:childTnLst>
                                </p:cTn>
                              </p:par>
                              <p:par>
                                <p:cTn id="99" presetID="4" presetClass="entr" presetSubtype="16" fill="hold" grpId="0" nodeType="withEffect">
                                  <p:stCondLst>
                                    <p:cond delay="0"/>
                                  </p:stCondLst>
                                  <p:childTnLst>
                                    <p:set>
                                      <p:cBhvr>
                                        <p:cTn id="100" dur="1" fill="hold">
                                          <p:stCondLst>
                                            <p:cond delay="0"/>
                                          </p:stCondLst>
                                        </p:cTn>
                                        <p:tgtEl>
                                          <p:spTgt spid="18"/>
                                        </p:tgtEl>
                                        <p:attrNameLst>
                                          <p:attrName>style.visibility</p:attrName>
                                        </p:attrNameLst>
                                      </p:cBhvr>
                                      <p:to>
                                        <p:strVal val="visible"/>
                                      </p:to>
                                    </p:set>
                                    <p:animEffect transition="in" filter="box(in)">
                                      <p:cBhvr>
                                        <p:cTn id="101" dur="500"/>
                                        <p:tgtEl>
                                          <p:spTgt spid="18"/>
                                        </p:tgtEl>
                                      </p:cBhvr>
                                    </p:animEffect>
                                  </p:childTnLst>
                                </p:cTn>
                              </p:par>
                              <p:par>
                                <p:cTn id="102" presetID="4" presetClass="exit" presetSubtype="16" fill="hold" grpId="3" nodeType="withEffect">
                                  <p:stCondLst>
                                    <p:cond delay="0"/>
                                  </p:stCondLst>
                                  <p:childTnLst>
                                    <p:animEffect transition="out" filter="box(in)">
                                      <p:cBhvr>
                                        <p:cTn id="103" dur="500"/>
                                        <p:tgtEl>
                                          <p:spTgt spid="27"/>
                                        </p:tgtEl>
                                      </p:cBhvr>
                                    </p:animEffect>
                                    <p:set>
                                      <p:cBhvr>
                                        <p:cTn id="104" dur="1" fill="hold">
                                          <p:stCondLst>
                                            <p:cond delay="499"/>
                                          </p:stCondLst>
                                        </p:cTn>
                                        <p:tgtEl>
                                          <p:spTgt spid="27"/>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nodeType="clickEffect">
                                  <p:stCondLst>
                                    <p:cond delay="0"/>
                                  </p:stCondLst>
                                  <p:childTnLst>
                                    <p:set>
                                      <p:cBhvr>
                                        <p:cTn id="108" dur="1" fill="hold">
                                          <p:stCondLst>
                                            <p:cond delay="0"/>
                                          </p:stCondLst>
                                        </p:cTn>
                                        <p:tgtEl>
                                          <p:spTgt spid="3">
                                            <p:txEl>
                                              <p:pRg st="8" end="8"/>
                                            </p:txEl>
                                          </p:spTgt>
                                        </p:tgtEl>
                                        <p:attrNameLst>
                                          <p:attrName>style.visibility</p:attrName>
                                        </p:attrNameLst>
                                      </p:cBhvr>
                                      <p:to>
                                        <p:strVal val="visible"/>
                                      </p:to>
                                    </p:set>
                                    <p:anim calcmode="lin" valueType="num">
                                      <p:cBhvr additive="base">
                                        <p:cTn id="10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3">
                                            <p:txEl>
                                              <p:pRg st="8" end="8"/>
                                            </p:txEl>
                                          </p:spTgt>
                                        </p:tgtEl>
                                        <p:attrNameLst>
                                          <p:attrName>ppt_y</p:attrName>
                                        </p:attrNameLst>
                                      </p:cBhvr>
                                      <p:tavLst>
                                        <p:tav tm="0">
                                          <p:val>
                                            <p:strVal val="#ppt_y"/>
                                          </p:val>
                                        </p:tav>
                                        <p:tav tm="100000">
                                          <p:val>
                                            <p:strVal val="#ppt_y"/>
                                          </p:val>
                                        </p:tav>
                                      </p:tavLst>
                                    </p:anim>
                                  </p:childTnLst>
                                </p:cTn>
                              </p:par>
                              <p:par>
                                <p:cTn id="111" presetID="4" presetClass="exit" presetSubtype="16" fill="hold" grpId="3" nodeType="withEffect">
                                  <p:stCondLst>
                                    <p:cond delay="0"/>
                                  </p:stCondLst>
                                  <p:childTnLst>
                                    <p:animEffect transition="out" filter="box(in)">
                                      <p:cBhvr>
                                        <p:cTn id="112" dur="500"/>
                                        <p:tgtEl>
                                          <p:spTgt spid="14"/>
                                        </p:tgtEl>
                                      </p:cBhvr>
                                    </p:animEffect>
                                    <p:set>
                                      <p:cBhvr>
                                        <p:cTn id="113" dur="1" fill="hold">
                                          <p:stCondLst>
                                            <p:cond delay="499"/>
                                          </p:stCondLst>
                                        </p:cTn>
                                        <p:tgtEl>
                                          <p:spTgt spid="14"/>
                                        </p:tgtEl>
                                        <p:attrNameLst>
                                          <p:attrName>style.visibility</p:attrName>
                                        </p:attrNameLst>
                                      </p:cBhvr>
                                      <p:to>
                                        <p:strVal val="hidden"/>
                                      </p:to>
                                    </p:set>
                                  </p:childTnLst>
                                </p:cTn>
                              </p:par>
                              <p:par>
                                <p:cTn id="114" presetID="4" presetClass="exit" presetSubtype="16" fill="hold" grpId="1" nodeType="withEffect">
                                  <p:stCondLst>
                                    <p:cond delay="0"/>
                                  </p:stCondLst>
                                  <p:childTnLst>
                                    <p:animEffect transition="out" filter="box(in)">
                                      <p:cBhvr>
                                        <p:cTn id="115" dur="500"/>
                                        <p:tgtEl>
                                          <p:spTgt spid="18"/>
                                        </p:tgtEl>
                                      </p:cBhvr>
                                    </p:animEffect>
                                    <p:set>
                                      <p:cBhvr>
                                        <p:cTn id="116" dur="1" fill="hold">
                                          <p:stCondLst>
                                            <p:cond delay="499"/>
                                          </p:stCondLst>
                                        </p:cTn>
                                        <p:tgtEl>
                                          <p:spTgt spid="18"/>
                                        </p:tgtEl>
                                        <p:attrNameLst>
                                          <p:attrName>style.visibility</p:attrName>
                                        </p:attrNameLst>
                                      </p:cBhvr>
                                      <p:to>
                                        <p:strVal val="hidden"/>
                                      </p:to>
                                    </p:set>
                                  </p:childTnLst>
                                </p:cTn>
                              </p:par>
                              <p:par>
                                <p:cTn id="117" presetID="4" presetClass="exit" presetSubtype="16" fill="hold" grpId="1" nodeType="withEffect">
                                  <p:stCondLst>
                                    <p:cond delay="0"/>
                                  </p:stCondLst>
                                  <p:childTnLst>
                                    <p:animEffect transition="out" filter="box(in)">
                                      <p:cBhvr>
                                        <p:cTn id="118" dur="500"/>
                                        <p:tgtEl>
                                          <p:spTgt spid="27"/>
                                        </p:tgtEl>
                                      </p:cBhvr>
                                    </p:animEffect>
                                    <p:set>
                                      <p:cBhvr>
                                        <p:cTn id="119" dur="1" fill="hold">
                                          <p:stCondLst>
                                            <p:cond delay="499"/>
                                          </p:stCondLst>
                                        </p:cTn>
                                        <p:tgtEl>
                                          <p:spTgt spid="27"/>
                                        </p:tgtEl>
                                        <p:attrNameLst>
                                          <p:attrName>style.visibility</p:attrName>
                                        </p:attrNameLst>
                                      </p:cBhvr>
                                      <p:to>
                                        <p:strVal val="hidden"/>
                                      </p:to>
                                    </p:set>
                                  </p:childTnLst>
                                </p:cTn>
                              </p:par>
                              <p:par>
                                <p:cTn id="120" presetID="4" presetClass="entr" presetSubtype="16"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box(in)">
                                      <p:cBhvr>
                                        <p:cTn id="122" dur="500"/>
                                        <p:tgtEl>
                                          <p:spTgt spid="26"/>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xit" presetSubtype="16" fill="hold" grpId="1" nodeType="clickEffect">
                                  <p:stCondLst>
                                    <p:cond delay="0"/>
                                  </p:stCondLst>
                                  <p:childTnLst>
                                    <p:animEffect transition="out" filter="box(in)">
                                      <p:cBhvr>
                                        <p:cTn id="126" dur="500"/>
                                        <p:tgtEl>
                                          <p:spTgt spid="26"/>
                                        </p:tgtEl>
                                      </p:cBhvr>
                                    </p:animEffect>
                                    <p:set>
                                      <p:cBhvr>
                                        <p:cTn id="127" dur="1" fill="hold">
                                          <p:stCondLst>
                                            <p:cond delay="499"/>
                                          </p:stCondLst>
                                        </p:cTn>
                                        <p:tgtEl>
                                          <p:spTgt spid="26"/>
                                        </p:tgtEl>
                                        <p:attrNameLst>
                                          <p:attrName>style.visibility</p:attrName>
                                        </p:attrNameLst>
                                      </p:cBhvr>
                                      <p:to>
                                        <p:strVal val="hidden"/>
                                      </p:to>
                                    </p:set>
                                  </p:childTnLst>
                                </p:cTn>
                              </p:par>
                              <p:par>
                                <p:cTn id="128" presetID="2" presetClass="entr" presetSubtype="8" fill="hold" nodeType="withEffect">
                                  <p:stCondLst>
                                    <p:cond delay="0"/>
                                  </p:stCondLst>
                                  <p:childTnLst>
                                    <p:set>
                                      <p:cBhvr>
                                        <p:cTn id="129" dur="1" fill="hold">
                                          <p:stCondLst>
                                            <p:cond delay="0"/>
                                          </p:stCondLst>
                                        </p:cTn>
                                        <p:tgtEl>
                                          <p:spTgt spid="3">
                                            <p:txEl>
                                              <p:pRg st="9" end="9"/>
                                            </p:txEl>
                                          </p:spTgt>
                                        </p:tgtEl>
                                        <p:attrNameLst>
                                          <p:attrName>style.visibility</p:attrName>
                                        </p:attrNameLst>
                                      </p:cBhvr>
                                      <p:to>
                                        <p:strVal val="visible"/>
                                      </p:to>
                                    </p:set>
                                    <p:anim calcmode="lin" valueType="num">
                                      <p:cBhvr additive="base">
                                        <p:cTn id="130"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131" dur="500" fill="hold"/>
                                        <p:tgtEl>
                                          <p:spTgt spid="3">
                                            <p:txEl>
                                              <p:pRg st="9" end="9"/>
                                            </p:txEl>
                                          </p:spTgt>
                                        </p:tgtEl>
                                        <p:attrNameLst>
                                          <p:attrName>ppt_y</p:attrName>
                                        </p:attrNameLst>
                                      </p:cBhvr>
                                      <p:tavLst>
                                        <p:tav tm="0">
                                          <p:val>
                                            <p:strVal val="#ppt_y"/>
                                          </p:val>
                                        </p:tav>
                                        <p:tav tm="100000">
                                          <p:val>
                                            <p:strVal val="#ppt_y"/>
                                          </p:val>
                                        </p:tav>
                                      </p:tavLst>
                                    </p:anim>
                                  </p:childTnLst>
                                </p:cTn>
                              </p:par>
                              <p:par>
                                <p:cTn id="132" presetID="4" presetClass="entr" presetSubtype="16" fill="hold" grpId="2" nodeType="withEffect">
                                  <p:stCondLst>
                                    <p:cond delay="0"/>
                                  </p:stCondLst>
                                  <p:childTnLst>
                                    <p:set>
                                      <p:cBhvr>
                                        <p:cTn id="133" dur="1" fill="hold">
                                          <p:stCondLst>
                                            <p:cond delay="0"/>
                                          </p:stCondLst>
                                        </p:cTn>
                                        <p:tgtEl>
                                          <p:spTgt spid="27"/>
                                        </p:tgtEl>
                                        <p:attrNameLst>
                                          <p:attrName>style.visibility</p:attrName>
                                        </p:attrNameLst>
                                      </p:cBhvr>
                                      <p:to>
                                        <p:strVal val="visible"/>
                                      </p:to>
                                    </p:set>
                                    <p:animEffect transition="in" filter="box(in)">
                                      <p:cBhvr>
                                        <p:cTn id="134" dur="500"/>
                                        <p:tgtEl>
                                          <p:spTgt spid="27"/>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nodeType="clickEffect">
                                  <p:stCondLst>
                                    <p:cond delay="0"/>
                                  </p:stCondLst>
                                  <p:childTnLst>
                                    <p:set>
                                      <p:cBhvr>
                                        <p:cTn id="138" dur="1" fill="hold">
                                          <p:stCondLst>
                                            <p:cond delay="0"/>
                                          </p:stCondLst>
                                        </p:cTn>
                                        <p:tgtEl>
                                          <p:spTgt spid="3">
                                            <p:txEl>
                                              <p:pRg st="10" end="10"/>
                                            </p:txEl>
                                          </p:spTgt>
                                        </p:tgtEl>
                                        <p:attrNameLst>
                                          <p:attrName>style.visibility</p:attrName>
                                        </p:attrNameLst>
                                      </p:cBhvr>
                                      <p:to>
                                        <p:strVal val="visible"/>
                                      </p:to>
                                    </p:set>
                                    <p:anim calcmode="lin" valueType="num">
                                      <p:cBhvr additive="base">
                                        <p:cTn id="139"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140"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8" fill="hold" nodeType="clickEffect">
                                  <p:stCondLst>
                                    <p:cond delay="0"/>
                                  </p:stCondLst>
                                  <p:childTnLst>
                                    <p:set>
                                      <p:cBhvr>
                                        <p:cTn id="144" dur="1" fill="hold">
                                          <p:stCondLst>
                                            <p:cond delay="0"/>
                                          </p:stCondLst>
                                        </p:cTn>
                                        <p:tgtEl>
                                          <p:spTgt spid="3">
                                            <p:txEl>
                                              <p:pRg st="11" end="11"/>
                                            </p:txEl>
                                          </p:spTgt>
                                        </p:tgtEl>
                                        <p:attrNameLst>
                                          <p:attrName>style.visibility</p:attrName>
                                        </p:attrNameLst>
                                      </p:cBhvr>
                                      <p:to>
                                        <p:strVal val="visible"/>
                                      </p:to>
                                    </p:set>
                                    <p:anim calcmode="lin" valueType="num">
                                      <p:cBhvr additive="base">
                                        <p:cTn id="145"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4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147" presetID="4" presetClass="exit" presetSubtype="16" fill="hold" grpId="4" nodeType="withEffect">
                                  <p:stCondLst>
                                    <p:cond delay="0"/>
                                  </p:stCondLst>
                                  <p:childTnLst>
                                    <p:animEffect transition="out" filter="box(in)">
                                      <p:cBhvr>
                                        <p:cTn id="148" dur="500"/>
                                        <p:tgtEl>
                                          <p:spTgt spid="27"/>
                                        </p:tgtEl>
                                      </p:cBhvr>
                                    </p:animEffect>
                                    <p:set>
                                      <p:cBhvr>
                                        <p:cTn id="149" dur="1" fill="hold">
                                          <p:stCondLst>
                                            <p:cond delay="499"/>
                                          </p:stCondLst>
                                        </p:cTn>
                                        <p:tgtEl>
                                          <p:spTgt spid="27"/>
                                        </p:tgtEl>
                                        <p:attrNameLst>
                                          <p:attrName>style.visibility</p:attrName>
                                        </p:attrNameLst>
                                      </p:cBhvr>
                                      <p:to>
                                        <p:strVal val="hidden"/>
                                      </p:to>
                                    </p:set>
                                  </p:childTnLst>
                                </p:cTn>
                              </p:par>
                              <p:par>
                                <p:cTn id="150" presetID="4" presetClass="entr" presetSubtype="16" fill="hold" grpId="0" nodeType="withEffect">
                                  <p:stCondLst>
                                    <p:cond delay="0"/>
                                  </p:stCondLst>
                                  <p:childTnLst>
                                    <p:set>
                                      <p:cBhvr>
                                        <p:cTn id="151" dur="1" fill="hold">
                                          <p:stCondLst>
                                            <p:cond delay="0"/>
                                          </p:stCondLst>
                                        </p:cTn>
                                        <p:tgtEl>
                                          <p:spTgt spid="19"/>
                                        </p:tgtEl>
                                        <p:attrNameLst>
                                          <p:attrName>style.visibility</p:attrName>
                                        </p:attrNameLst>
                                      </p:cBhvr>
                                      <p:to>
                                        <p:strVal val="visible"/>
                                      </p:to>
                                    </p:set>
                                    <p:animEffect transition="in" filter="box(in)">
                                      <p:cBhvr>
                                        <p:cTn id="152" dur="500"/>
                                        <p:tgtEl>
                                          <p:spTgt spid="19"/>
                                        </p:tgtEl>
                                      </p:cBhvr>
                                    </p:animEffect>
                                  </p:childTnLst>
                                </p:cTn>
                              </p:par>
                              <p:par>
                                <p:cTn id="153" presetID="4" presetClass="entr" presetSubtype="16" fill="hold" grpId="0" nodeType="withEffect">
                                  <p:stCondLst>
                                    <p:cond delay="0"/>
                                  </p:stCondLst>
                                  <p:childTnLst>
                                    <p:set>
                                      <p:cBhvr>
                                        <p:cTn id="154" dur="1" fill="hold">
                                          <p:stCondLst>
                                            <p:cond delay="0"/>
                                          </p:stCondLst>
                                        </p:cTn>
                                        <p:tgtEl>
                                          <p:spTgt spid="20"/>
                                        </p:tgtEl>
                                        <p:attrNameLst>
                                          <p:attrName>style.visibility</p:attrName>
                                        </p:attrNameLst>
                                      </p:cBhvr>
                                      <p:to>
                                        <p:strVal val="visible"/>
                                      </p:to>
                                    </p:set>
                                    <p:animEffect transition="in" filter="box(in)">
                                      <p:cBhvr>
                                        <p:cTn id="155" dur="500"/>
                                        <p:tgtEl>
                                          <p:spTgt spid="20"/>
                                        </p:tgtEl>
                                      </p:cBhvr>
                                    </p:animEffect>
                                  </p:childTnLst>
                                </p:cTn>
                              </p:par>
                            </p:childTnLst>
                          </p:cTn>
                        </p:par>
                      </p:childTnLst>
                    </p:cTn>
                  </p:par>
                  <p:par>
                    <p:cTn id="156" fill="hold">
                      <p:stCondLst>
                        <p:cond delay="indefinite"/>
                      </p:stCondLst>
                      <p:childTnLst>
                        <p:par>
                          <p:cTn id="157" fill="hold">
                            <p:stCondLst>
                              <p:cond delay="0"/>
                            </p:stCondLst>
                            <p:childTnLst>
                              <p:par>
                                <p:cTn id="158" presetID="2" presetClass="entr" presetSubtype="8" fill="hold" nodeType="clickEffect">
                                  <p:stCondLst>
                                    <p:cond delay="0"/>
                                  </p:stCondLst>
                                  <p:childTnLst>
                                    <p:set>
                                      <p:cBhvr>
                                        <p:cTn id="159" dur="1" fill="hold">
                                          <p:stCondLst>
                                            <p:cond delay="0"/>
                                          </p:stCondLst>
                                        </p:cTn>
                                        <p:tgtEl>
                                          <p:spTgt spid="3">
                                            <p:txEl>
                                              <p:pRg st="12" end="12"/>
                                            </p:txEl>
                                          </p:spTgt>
                                        </p:tgtEl>
                                        <p:attrNameLst>
                                          <p:attrName>style.visibility</p:attrName>
                                        </p:attrNameLst>
                                      </p:cBhvr>
                                      <p:to>
                                        <p:strVal val="visible"/>
                                      </p:to>
                                    </p:set>
                                    <p:anim calcmode="lin" valueType="num">
                                      <p:cBhvr additive="base">
                                        <p:cTn id="160"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161" dur="500" fill="hold"/>
                                        <p:tgtEl>
                                          <p:spTgt spid="3">
                                            <p:txEl>
                                              <p:pRg st="12" end="12"/>
                                            </p:txEl>
                                          </p:spTgt>
                                        </p:tgtEl>
                                        <p:attrNameLst>
                                          <p:attrName>ppt_y</p:attrName>
                                        </p:attrNameLst>
                                      </p:cBhvr>
                                      <p:tavLst>
                                        <p:tav tm="0">
                                          <p:val>
                                            <p:strVal val="#ppt_y"/>
                                          </p:val>
                                        </p:tav>
                                        <p:tav tm="100000">
                                          <p:val>
                                            <p:strVal val="#ppt_y"/>
                                          </p:val>
                                        </p:tav>
                                      </p:tavLst>
                                    </p:anim>
                                  </p:childTnLst>
                                </p:cTn>
                              </p:par>
                              <p:par>
                                <p:cTn id="162" presetID="4" presetClass="entr" presetSubtype="16" fill="hold" grpId="0" nodeType="withEffect">
                                  <p:stCondLst>
                                    <p:cond delay="0"/>
                                  </p:stCondLst>
                                  <p:childTnLst>
                                    <p:set>
                                      <p:cBhvr>
                                        <p:cTn id="163" dur="1" fill="hold">
                                          <p:stCondLst>
                                            <p:cond delay="0"/>
                                          </p:stCondLst>
                                        </p:cTn>
                                        <p:tgtEl>
                                          <p:spTgt spid="21"/>
                                        </p:tgtEl>
                                        <p:attrNameLst>
                                          <p:attrName>style.visibility</p:attrName>
                                        </p:attrNameLst>
                                      </p:cBhvr>
                                      <p:to>
                                        <p:strVal val="visible"/>
                                      </p:to>
                                    </p:set>
                                    <p:animEffect transition="in" filter="box(in)">
                                      <p:cBhvr>
                                        <p:cTn id="164" dur="500"/>
                                        <p:tgtEl>
                                          <p:spTgt spid="21"/>
                                        </p:tgtEl>
                                      </p:cBhvr>
                                    </p:animEffect>
                                  </p:childTnLst>
                                </p:cTn>
                              </p:par>
                              <p:par>
                                <p:cTn id="165" presetID="4" presetClass="entr" presetSubtype="16" fill="hold" grpId="0" nodeType="withEffect">
                                  <p:stCondLst>
                                    <p:cond delay="0"/>
                                  </p:stCondLst>
                                  <p:childTnLst>
                                    <p:set>
                                      <p:cBhvr>
                                        <p:cTn id="166" dur="1" fill="hold">
                                          <p:stCondLst>
                                            <p:cond delay="0"/>
                                          </p:stCondLst>
                                        </p:cTn>
                                        <p:tgtEl>
                                          <p:spTgt spid="29"/>
                                        </p:tgtEl>
                                        <p:attrNameLst>
                                          <p:attrName>style.visibility</p:attrName>
                                        </p:attrNameLst>
                                      </p:cBhvr>
                                      <p:to>
                                        <p:strVal val="visible"/>
                                      </p:to>
                                    </p:set>
                                    <p:animEffect transition="in" filter="box(in)">
                                      <p:cBhvr>
                                        <p:cTn id="167" dur="500"/>
                                        <p:tgtEl>
                                          <p:spTgt spid="29"/>
                                        </p:tgtEl>
                                      </p:cBhvr>
                                    </p:animEffect>
                                  </p:childTnLst>
                                </p:cTn>
                              </p:par>
                              <p:par>
                                <p:cTn id="168" presetID="4" presetClass="exit" presetSubtype="16" fill="hold" grpId="1" nodeType="withEffect">
                                  <p:stCondLst>
                                    <p:cond delay="0"/>
                                  </p:stCondLst>
                                  <p:childTnLst>
                                    <p:animEffect transition="out" filter="box(in)">
                                      <p:cBhvr>
                                        <p:cTn id="169" dur="500"/>
                                        <p:tgtEl>
                                          <p:spTgt spid="20"/>
                                        </p:tgtEl>
                                      </p:cBhvr>
                                    </p:animEffect>
                                    <p:set>
                                      <p:cBhvr>
                                        <p:cTn id="170"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4" grpId="0" animBg="1"/>
      <p:bldP spid="14" grpId="1" animBg="1"/>
      <p:bldP spid="14" grpId="2" animBg="1"/>
      <p:bldP spid="14" grpId="3" animBg="1"/>
      <p:bldP spid="16" grpId="0" animBg="1"/>
      <p:bldP spid="16" grpId="1" animBg="1"/>
      <p:bldP spid="17" grpId="0" animBg="1"/>
      <p:bldP spid="17" grpId="1" animBg="1"/>
      <p:bldP spid="24" grpId="0" animBg="1"/>
      <p:bldP spid="24" grpId="1" animBg="1"/>
      <p:bldP spid="25" grpId="0" animBg="1"/>
      <p:bldP spid="25" grpId="1" animBg="1"/>
      <p:bldP spid="26" grpId="0" animBg="1"/>
      <p:bldP spid="26" grpId="1" animBg="1"/>
      <p:bldP spid="27" grpId="0" animBg="1"/>
      <p:bldP spid="27" grpId="1" animBg="1"/>
      <p:bldP spid="27" grpId="2" animBg="1"/>
      <p:bldP spid="27" grpId="3" animBg="1"/>
      <p:bldP spid="27" grpId="4" animBg="1"/>
      <p:bldP spid="28" grpId="0" animBg="1"/>
      <p:bldP spid="28" grpId="1" animBg="1"/>
      <p:bldP spid="18" grpId="0" animBg="1"/>
      <p:bldP spid="18" grpId="1" animBg="1"/>
      <p:bldP spid="19" grpId="0" animBg="1"/>
      <p:bldP spid="20" grpId="0" animBg="1"/>
      <p:bldP spid="20" grpId="1" animBg="1"/>
      <p:bldP spid="21"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57250"/>
          </a:xfrm>
        </p:spPr>
        <p:txBody>
          <a:bodyPr>
            <a:noAutofit/>
          </a:bodyPr>
          <a:lstStyle/>
          <a:p>
            <a:r>
              <a:rPr lang="en-GB" dirty="0" err="1" smtClean="0"/>
              <a:t>AdVirgo</a:t>
            </a:r>
            <a:r>
              <a:rPr lang="en-GB" dirty="0" smtClean="0"/>
              <a:t> Computing Layers</a:t>
            </a:r>
            <a:endParaRPr lang="en-GB" dirty="0"/>
          </a:p>
        </p:txBody>
      </p:sp>
      <p:sp>
        <p:nvSpPr>
          <p:cNvPr id="4" name="Segnaposto piè di pagina 3"/>
          <p:cNvSpPr>
            <a:spLocks noGrp="1"/>
          </p:cNvSpPr>
          <p:nvPr>
            <p:ph type="ftr" sz="quarter" idx="11"/>
          </p:nvPr>
        </p:nvSpPr>
        <p:spPr/>
        <p:txBody>
          <a:bodyPr/>
          <a:lstStyle/>
          <a:p>
            <a:r>
              <a:rPr lang="en-GB" dirty="0" smtClean="0"/>
              <a:t>Advanced Virgo Computing Model  </a:t>
            </a:r>
            <a:endParaRPr lang="en-GB" dirty="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7</a:t>
            </a:fld>
            <a:endParaRPr lang="en-GB"/>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8" name="Segnaposto data 3"/>
          <p:cNvSpPr>
            <a:spLocks noGrp="1"/>
          </p:cNvSpPr>
          <p:nvPr>
            <p:ph type="dt" sz="half" idx="4294967295"/>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smtClean="0"/>
              <a:t>17/10/2018</a:t>
            </a:r>
            <a:endParaRPr lang="en-GB" dirty="0"/>
          </a:p>
        </p:txBody>
      </p:sp>
      <p:sp>
        <p:nvSpPr>
          <p:cNvPr id="27650" name="AutoShape 2" descr="https://docs.google.com/drawings/u/1/d/s2tIrb1sUygsEbO_fWz0TLA/image?w=666&amp;h=462&amp;rev=7&amp;ac=1&amp;parent=1pemtPe2tCViuDkz59ZXxMGijHnnSCBpk8j3G5xBUpxo"/>
          <p:cNvSpPr>
            <a:spLocks noChangeAspect="1" noChangeArrowheads="1"/>
          </p:cNvSpPr>
          <p:nvPr/>
        </p:nvSpPr>
        <p:spPr bwMode="auto">
          <a:xfrm>
            <a:off x="155575" y="-2109788"/>
            <a:ext cx="6343650" cy="440055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027" name="Picture 3"/>
          <p:cNvPicPr>
            <a:picLocks noChangeAspect="1" noChangeArrowheads="1"/>
          </p:cNvPicPr>
          <p:nvPr/>
        </p:nvPicPr>
        <p:blipFill>
          <a:blip r:embed="rId3" cstate="print"/>
          <a:srcRect/>
          <a:stretch>
            <a:fillRect/>
          </a:stretch>
        </p:blipFill>
        <p:spPr bwMode="auto">
          <a:xfrm>
            <a:off x="379270" y="512994"/>
            <a:ext cx="11426044" cy="6557092"/>
          </a:xfrm>
          <a:prstGeom prst="rect">
            <a:avLst/>
          </a:prstGeom>
          <a:noFill/>
          <a:ln w="9525">
            <a:noFill/>
            <a:miter lim="800000"/>
            <a:headEnd/>
            <a:tailEnd/>
          </a:ln>
          <a:effectLst/>
        </p:spPr>
      </p:pic>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Straight Connector 77"/>
          <p:cNvCxnSpPr>
            <a:stCxn id="13" idx="2"/>
          </p:cNvCxnSpPr>
          <p:nvPr/>
        </p:nvCxnSpPr>
        <p:spPr>
          <a:xfrm flipH="1">
            <a:off x="6114197" y="1665027"/>
            <a:ext cx="20471" cy="15285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0" y="0"/>
            <a:ext cx="10515600" cy="857250"/>
          </a:xfrm>
        </p:spPr>
        <p:txBody>
          <a:bodyPr>
            <a:noAutofit/>
          </a:bodyPr>
          <a:lstStyle/>
          <a:p>
            <a:r>
              <a:rPr lang="en-GB" dirty="0" smtClean="0"/>
              <a:t>Data Processing Infrastructure</a:t>
            </a:r>
            <a:endParaRPr lang="en-GB" dirty="0"/>
          </a:p>
        </p:txBody>
      </p:sp>
      <p:sp>
        <p:nvSpPr>
          <p:cNvPr id="5" name="Segnaposto numero diapositiva 4"/>
          <p:cNvSpPr>
            <a:spLocks noGrp="1"/>
          </p:cNvSpPr>
          <p:nvPr>
            <p:ph type="sldNum" sz="quarter" idx="12"/>
          </p:nvPr>
        </p:nvSpPr>
        <p:spPr/>
        <p:txBody>
          <a:bodyPr/>
          <a:lstStyle/>
          <a:p>
            <a:fld id="{4126FD11-FA7C-4663-8418-51D445317190}" type="slidenum">
              <a:rPr lang="en-GB" smtClean="0"/>
              <a:pPr/>
              <a:t>8</a:t>
            </a:fld>
            <a:endParaRPr lang="en-GB" dirty="0"/>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27650" name="AutoShape 2" descr="https://docs.google.com/drawings/u/1/d/s2tIrb1sUygsEbO_fWz0TLA/image?w=666&amp;h=462&amp;rev=7&amp;ac=1&amp;parent=1pemtPe2tCViuDkz59ZXxMGijHnnSCBpk8j3G5xBUpxo"/>
          <p:cNvSpPr>
            <a:spLocks noChangeAspect="1" noChangeArrowheads="1"/>
          </p:cNvSpPr>
          <p:nvPr/>
        </p:nvSpPr>
        <p:spPr bwMode="auto">
          <a:xfrm>
            <a:off x="155575" y="-2109788"/>
            <a:ext cx="6343650" cy="440055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3" name="Rounded Rectangle 12"/>
          <p:cNvSpPr/>
          <p:nvPr/>
        </p:nvSpPr>
        <p:spPr>
          <a:xfrm>
            <a:off x="4844954" y="682388"/>
            <a:ext cx="2579427" cy="982639"/>
          </a:xfrm>
          <a:prstGeom prst="roundRect">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extBox 13"/>
          <p:cNvSpPr txBox="1"/>
          <p:nvPr/>
        </p:nvSpPr>
        <p:spPr>
          <a:xfrm>
            <a:off x="5075872" y="818866"/>
            <a:ext cx="2136161" cy="769441"/>
          </a:xfrm>
          <a:prstGeom prst="rect">
            <a:avLst/>
          </a:prstGeom>
          <a:noFill/>
        </p:spPr>
        <p:txBody>
          <a:bodyPr wrap="none" rtlCol="0">
            <a:spAutoFit/>
          </a:bodyPr>
          <a:lstStyle/>
          <a:p>
            <a:pPr algn="ctr"/>
            <a:r>
              <a:rPr lang="it-IT" sz="2400" dirty="0" smtClean="0"/>
              <a:t>DPI</a:t>
            </a:r>
          </a:p>
          <a:p>
            <a:pPr algn="ctr"/>
            <a:r>
              <a:rPr lang="it-IT" sz="2000" dirty="0" smtClean="0"/>
              <a:t>Franco Carbognani</a:t>
            </a:r>
            <a:endParaRPr lang="it-IT" sz="2000" dirty="0"/>
          </a:p>
        </p:txBody>
      </p:sp>
      <p:sp>
        <p:nvSpPr>
          <p:cNvPr id="46" name="Rounded Rectangle 45"/>
          <p:cNvSpPr/>
          <p:nvPr/>
        </p:nvSpPr>
        <p:spPr>
          <a:xfrm>
            <a:off x="316173" y="1965279"/>
            <a:ext cx="2579427" cy="110774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 name="TextBox 46"/>
          <p:cNvSpPr txBox="1"/>
          <p:nvPr/>
        </p:nvSpPr>
        <p:spPr>
          <a:xfrm>
            <a:off x="319768" y="2006222"/>
            <a:ext cx="2563522" cy="1046440"/>
          </a:xfrm>
          <a:prstGeom prst="rect">
            <a:avLst/>
          </a:prstGeom>
          <a:noFill/>
        </p:spPr>
        <p:txBody>
          <a:bodyPr wrap="square" rtlCol="0">
            <a:spAutoFit/>
          </a:bodyPr>
          <a:lstStyle/>
          <a:p>
            <a:pPr algn="ctr"/>
            <a:r>
              <a:rPr lang="it-IT" sz="2400" dirty="0" smtClean="0"/>
              <a:t>WP1</a:t>
            </a:r>
          </a:p>
          <a:p>
            <a:pPr algn="ctr"/>
            <a:r>
              <a:rPr lang="it-IT" dirty="0" smtClean="0"/>
              <a:t>Virgo Platform &amp; Services</a:t>
            </a:r>
          </a:p>
          <a:p>
            <a:pPr algn="ctr"/>
            <a:r>
              <a:rPr lang="it-IT" sz="2000" dirty="0" smtClean="0"/>
              <a:t>Stefano Cortese</a:t>
            </a:r>
            <a:endParaRPr lang="it-IT" sz="2000" dirty="0"/>
          </a:p>
        </p:txBody>
      </p:sp>
      <p:sp>
        <p:nvSpPr>
          <p:cNvPr id="58" name="Rounded Rectangle 57"/>
          <p:cNvSpPr/>
          <p:nvPr/>
        </p:nvSpPr>
        <p:spPr>
          <a:xfrm>
            <a:off x="9355539" y="1956181"/>
            <a:ext cx="2579427" cy="1107743"/>
          </a:xfrm>
          <a:prstGeom prst="roundRect">
            <a:avLst/>
          </a:prstGeom>
          <a:no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 name="TextBox 58"/>
          <p:cNvSpPr txBox="1"/>
          <p:nvPr/>
        </p:nvSpPr>
        <p:spPr>
          <a:xfrm>
            <a:off x="9359134" y="1997124"/>
            <a:ext cx="2563522" cy="738664"/>
          </a:xfrm>
          <a:prstGeom prst="rect">
            <a:avLst/>
          </a:prstGeom>
          <a:noFill/>
        </p:spPr>
        <p:txBody>
          <a:bodyPr wrap="square" rtlCol="0">
            <a:spAutoFit/>
          </a:bodyPr>
          <a:lstStyle/>
          <a:p>
            <a:pPr algn="ctr"/>
            <a:r>
              <a:rPr lang="it-IT" sz="2400" dirty="0" smtClean="0"/>
              <a:t>WP3</a:t>
            </a:r>
          </a:p>
          <a:p>
            <a:pPr algn="ctr"/>
            <a:r>
              <a:rPr lang="it-IT" dirty="0" smtClean="0"/>
              <a:t>Online System Processes</a:t>
            </a:r>
          </a:p>
        </p:txBody>
      </p:sp>
      <p:sp>
        <p:nvSpPr>
          <p:cNvPr id="60" name="Rounded Rectangle 59"/>
          <p:cNvSpPr/>
          <p:nvPr/>
        </p:nvSpPr>
        <p:spPr>
          <a:xfrm>
            <a:off x="318448" y="3414217"/>
            <a:ext cx="2579427" cy="1107743"/>
          </a:xfrm>
          <a:prstGeom prst="roundRect">
            <a:avLst/>
          </a:prstGeom>
          <a:no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 name="TextBox 60"/>
          <p:cNvSpPr txBox="1"/>
          <p:nvPr/>
        </p:nvSpPr>
        <p:spPr>
          <a:xfrm>
            <a:off x="376635" y="3427865"/>
            <a:ext cx="2563522" cy="1631216"/>
          </a:xfrm>
          <a:prstGeom prst="rect">
            <a:avLst/>
          </a:prstGeom>
          <a:noFill/>
        </p:spPr>
        <p:txBody>
          <a:bodyPr wrap="square" rtlCol="0">
            <a:spAutoFit/>
          </a:bodyPr>
          <a:lstStyle/>
          <a:p>
            <a:pPr algn="ctr"/>
            <a:r>
              <a:rPr lang="it-IT" sz="2400" dirty="0" smtClean="0"/>
              <a:t>WP4</a:t>
            </a:r>
          </a:p>
          <a:p>
            <a:pPr algn="ctr"/>
            <a:r>
              <a:rPr lang="it-IT" dirty="0" smtClean="0"/>
              <a:t>Data Quality &amp; Detchar</a:t>
            </a:r>
          </a:p>
          <a:p>
            <a:pPr algn="ctr"/>
            <a:r>
              <a:rPr lang="it-IT" sz="2000" dirty="0" smtClean="0"/>
              <a:t>Nicolas Arnaud</a:t>
            </a:r>
          </a:p>
          <a:p>
            <a:pPr algn="ctr"/>
            <a:endParaRPr lang="it-IT" dirty="0" smtClean="0"/>
          </a:p>
          <a:p>
            <a:pPr algn="ctr"/>
            <a:endParaRPr lang="it-IT" sz="2000" dirty="0"/>
          </a:p>
        </p:txBody>
      </p:sp>
      <p:sp>
        <p:nvSpPr>
          <p:cNvPr id="63" name="Rounded Rectangle 62"/>
          <p:cNvSpPr/>
          <p:nvPr/>
        </p:nvSpPr>
        <p:spPr>
          <a:xfrm>
            <a:off x="3320956" y="3386921"/>
            <a:ext cx="2579427" cy="1107743"/>
          </a:xfrm>
          <a:prstGeom prst="round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 name="TextBox 63"/>
          <p:cNvSpPr txBox="1"/>
          <p:nvPr/>
        </p:nvSpPr>
        <p:spPr>
          <a:xfrm>
            <a:off x="3324551" y="3427864"/>
            <a:ext cx="2563522" cy="1046440"/>
          </a:xfrm>
          <a:prstGeom prst="rect">
            <a:avLst/>
          </a:prstGeom>
          <a:noFill/>
        </p:spPr>
        <p:txBody>
          <a:bodyPr wrap="square" rtlCol="0">
            <a:spAutoFit/>
          </a:bodyPr>
          <a:lstStyle/>
          <a:p>
            <a:pPr algn="ctr"/>
            <a:r>
              <a:rPr lang="it-IT" sz="2400" dirty="0" smtClean="0"/>
              <a:t>WP5</a:t>
            </a:r>
          </a:p>
          <a:p>
            <a:pPr algn="ctr"/>
            <a:r>
              <a:rPr lang="it-IT" dirty="0" smtClean="0"/>
              <a:t>Low Latency Data Distib. </a:t>
            </a:r>
          </a:p>
          <a:p>
            <a:pPr algn="ctr"/>
            <a:r>
              <a:rPr lang="it-IT" sz="2000" dirty="0" smtClean="0"/>
              <a:t>Loic Rolland</a:t>
            </a:r>
            <a:endParaRPr lang="it-IT" sz="2000" dirty="0"/>
          </a:p>
        </p:txBody>
      </p:sp>
      <p:sp>
        <p:nvSpPr>
          <p:cNvPr id="65" name="Rounded Rectangle 64"/>
          <p:cNvSpPr/>
          <p:nvPr/>
        </p:nvSpPr>
        <p:spPr>
          <a:xfrm>
            <a:off x="6325738" y="3416491"/>
            <a:ext cx="2579427" cy="1107743"/>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 name="TextBox 65"/>
          <p:cNvSpPr txBox="1"/>
          <p:nvPr/>
        </p:nvSpPr>
        <p:spPr>
          <a:xfrm>
            <a:off x="6329333" y="3457434"/>
            <a:ext cx="2563522" cy="1046440"/>
          </a:xfrm>
          <a:prstGeom prst="rect">
            <a:avLst/>
          </a:prstGeom>
          <a:noFill/>
        </p:spPr>
        <p:txBody>
          <a:bodyPr wrap="square" rtlCol="0">
            <a:spAutoFit/>
          </a:bodyPr>
          <a:lstStyle/>
          <a:p>
            <a:pPr algn="ctr"/>
            <a:r>
              <a:rPr lang="it-IT" sz="2400" dirty="0" smtClean="0"/>
              <a:t>WP6</a:t>
            </a:r>
          </a:p>
          <a:p>
            <a:pPr algn="ctr"/>
            <a:r>
              <a:rPr lang="it-IT" dirty="0" smtClean="0"/>
              <a:t>MMA</a:t>
            </a:r>
          </a:p>
          <a:p>
            <a:pPr algn="ctr"/>
            <a:r>
              <a:rPr lang="it-IT" sz="2000" dirty="0" smtClean="0"/>
              <a:t>Sarah Antier</a:t>
            </a:r>
            <a:endParaRPr lang="it-IT" sz="2000" dirty="0"/>
          </a:p>
        </p:txBody>
      </p:sp>
      <p:sp>
        <p:nvSpPr>
          <p:cNvPr id="67" name="Rounded Rectangle 66"/>
          <p:cNvSpPr/>
          <p:nvPr/>
        </p:nvSpPr>
        <p:spPr>
          <a:xfrm>
            <a:off x="9341891" y="3361900"/>
            <a:ext cx="2579427" cy="1107743"/>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TextBox 67"/>
          <p:cNvSpPr txBox="1"/>
          <p:nvPr/>
        </p:nvSpPr>
        <p:spPr>
          <a:xfrm>
            <a:off x="9345486" y="3402843"/>
            <a:ext cx="2563522" cy="1569660"/>
          </a:xfrm>
          <a:prstGeom prst="rect">
            <a:avLst/>
          </a:prstGeom>
          <a:noFill/>
        </p:spPr>
        <p:txBody>
          <a:bodyPr wrap="square" rtlCol="0">
            <a:spAutoFit/>
          </a:bodyPr>
          <a:lstStyle/>
          <a:p>
            <a:pPr algn="ctr"/>
            <a:r>
              <a:rPr lang="it-IT" sz="2400" dirty="0" smtClean="0"/>
              <a:t>WP7</a:t>
            </a:r>
          </a:p>
          <a:p>
            <a:pPr algn="ctr"/>
            <a:r>
              <a:rPr lang="it-IT" dirty="0" smtClean="0"/>
              <a:t>Bulk Data Handling</a:t>
            </a:r>
          </a:p>
          <a:p>
            <a:pPr algn="ctr"/>
            <a:r>
              <a:rPr lang="it-IT" dirty="0" smtClean="0"/>
              <a:t>(EGI/OSG based solution) </a:t>
            </a:r>
          </a:p>
          <a:p>
            <a:pPr algn="ctr"/>
            <a:endParaRPr lang="it-IT" dirty="0" smtClean="0"/>
          </a:p>
          <a:p>
            <a:pPr algn="ctr"/>
            <a:endParaRPr lang="it-IT" dirty="0" smtClean="0"/>
          </a:p>
        </p:txBody>
      </p:sp>
      <p:sp>
        <p:nvSpPr>
          <p:cNvPr id="69" name="Rounded Rectangle 68"/>
          <p:cNvSpPr/>
          <p:nvPr/>
        </p:nvSpPr>
        <p:spPr>
          <a:xfrm>
            <a:off x="3323231" y="4849506"/>
            <a:ext cx="2579427" cy="1107743"/>
          </a:xfrm>
          <a:prstGeom prst="round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 name="TextBox 69"/>
          <p:cNvSpPr txBox="1"/>
          <p:nvPr/>
        </p:nvSpPr>
        <p:spPr>
          <a:xfrm>
            <a:off x="3326826" y="4890449"/>
            <a:ext cx="2563522" cy="1046440"/>
          </a:xfrm>
          <a:prstGeom prst="rect">
            <a:avLst/>
          </a:prstGeom>
          <a:noFill/>
        </p:spPr>
        <p:txBody>
          <a:bodyPr wrap="square" rtlCol="0">
            <a:spAutoFit/>
          </a:bodyPr>
          <a:lstStyle/>
          <a:p>
            <a:pPr algn="ctr"/>
            <a:r>
              <a:rPr lang="it-IT" sz="2400" dirty="0" smtClean="0"/>
              <a:t>WP5.1</a:t>
            </a:r>
          </a:p>
          <a:p>
            <a:pPr algn="ctr"/>
            <a:r>
              <a:rPr lang="it-IT" dirty="0" smtClean="0"/>
              <a:t>Kafka  Evaluation</a:t>
            </a:r>
          </a:p>
          <a:p>
            <a:pPr algn="ctr"/>
            <a:r>
              <a:rPr lang="it-IT" sz="2000" dirty="0" smtClean="0"/>
              <a:t>Franco Carbognani</a:t>
            </a:r>
            <a:endParaRPr lang="it-IT" sz="2000" dirty="0"/>
          </a:p>
        </p:txBody>
      </p:sp>
      <p:cxnSp>
        <p:nvCxnSpPr>
          <p:cNvPr id="80" name="Straight Connector 79"/>
          <p:cNvCxnSpPr/>
          <p:nvPr/>
        </p:nvCxnSpPr>
        <p:spPr>
          <a:xfrm flipV="1">
            <a:off x="1628775" y="3179929"/>
            <a:ext cx="9002831" cy="109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endCxn id="60" idx="0"/>
          </p:cNvCxnSpPr>
          <p:nvPr/>
        </p:nvCxnSpPr>
        <p:spPr>
          <a:xfrm flipH="1">
            <a:off x="1608162" y="3200400"/>
            <a:ext cx="1563" cy="213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63" idx="0"/>
          </p:cNvCxnSpPr>
          <p:nvPr/>
        </p:nvCxnSpPr>
        <p:spPr>
          <a:xfrm flipV="1">
            <a:off x="4610670" y="3209925"/>
            <a:ext cx="8955" cy="1769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65" idx="0"/>
          </p:cNvCxnSpPr>
          <p:nvPr/>
        </p:nvCxnSpPr>
        <p:spPr>
          <a:xfrm flipV="1">
            <a:off x="7615452" y="3190875"/>
            <a:ext cx="4548" cy="225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7" idx="0"/>
          </p:cNvCxnSpPr>
          <p:nvPr/>
        </p:nvCxnSpPr>
        <p:spPr>
          <a:xfrm flipV="1">
            <a:off x="10631605" y="3179928"/>
            <a:ext cx="1" cy="1819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594884" y="1733107"/>
            <a:ext cx="9025349" cy="24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endCxn id="46" idx="0"/>
          </p:cNvCxnSpPr>
          <p:nvPr/>
        </p:nvCxnSpPr>
        <p:spPr>
          <a:xfrm>
            <a:off x="1600200" y="1724025"/>
            <a:ext cx="5687" cy="2412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10620232" y="1735540"/>
            <a:ext cx="1" cy="1819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69" idx="0"/>
          </p:cNvCxnSpPr>
          <p:nvPr/>
        </p:nvCxnSpPr>
        <p:spPr>
          <a:xfrm flipV="1">
            <a:off x="4612945" y="4506036"/>
            <a:ext cx="2274" cy="3434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866746" y="1940257"/>
            <a:ext cx="2563522" cy="1046440"/>
          </a:xfrm>
          <a:prstGeom prst="rect">
            <a:avLst/>
          </a:prstGeom>
          <a:solidFill>
            <a:schemeClr val="bg1"/>
          </a:solidFill>
        </p:spPr>
        <p:txBody>
          <a:bodyPr wrap="square" rtlCol="0">
            <a:spAutoFit/>
          </a:bodyPr>
          <a:lstStyle/>
          <a:p>
            <a:pPr algn="ctr"/>
            <a:r>
              <a:rPr lang="it-IT" sz="2400" dirty="0" smtClean="0"/>
              <a:t>WP2</a:t>
            </a:r>
          </a:p>
          <a:p>
            <a:pPr algn="ctr"/>
            <a:r>
              <a:rPr lang="it-IT" dirty="0" smtClean="0"/>
              <a:t>Software Management</a:t>
            </a:r>
          </a:p>
          <a:p>
            <a:pPr algn="ctr"/>
            <a:r>
              <a:rPr lang="it-IT" sz="2000" dirty="0" smtClean="0"/>
              <a:t>Franco Carbognani</a:t>
            </a:r>
            <a:endParaRPr lang="it-IT" sz="2000" dirty="0"/>
          </a:p>
        </p:txBody>
      </p:sp>
      <p:sp>
        <p:nvSpPr>
          <p:cNvPr id="54" name="Rounded Rectangle 53"/>
          <p:cNvSpPr/>
          <p:nvPr/>
        </p:nvSpPr>
        <p:spPr>
          <a:xfrm>
            <a:off x="4863151" y="1899314"/>
            <a:ext cx="2579427" cy="1107743"/>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0515600" cy="865577"/>
          </a:xfrm>
        </p:spPr>
        <p:txBody>
          <a:bodyPr>
            <a:normAutofit/>
          </a:bodyPr>
          <a:lstStyle/>
          <a:p>
            <a:r>
              <a:rPr lang="en-GB" dirty="0" smtClean="0"/>
              <a:t>ECC 2018 Recommendations: RADAR</a:t>
            </a:r>
            <a:endParaRPr lang="en-GB" dirty="0"/>
          </a:p>
        </p:txBody>
      </p:sp>
      <p:sp>
        <p:nvSpPr>
          <p:cNvPr id="3" name="Segnaposto contenuto 2"/>
          <p:cNvSpPr>
            <a:spLocks noGrp="1"/>
          </p:cNvSpPr>
          <p:nvPr>
            <p:ph idx="1"/>
          </p:nvPr>
        </p:nvSpPr>
        <p:spPr>
          <a:xfrm>
            <a:off x="0" y="789017"/>
            <a:ext cx="11601450" cy="5543203"/>
          </a:xfrm>
        </p:spPr>
        <p:txBody>
          <a:bodyPr>
            <a:noAutofit/>
          </a:bodyPr>
          <a:lstStyle/>
          <a:p>
            <a:pPr marL="514350" indent="-514350">
              <a:buNone/>
            </a:pPr>
            <a:r>
              <a:rPr lang="en-US" dirty="0" smtClean="0"/>
              <a:t>Raw </a:t>
            </a:r>
            <a:r>
              <a:rPr lang="en-US" dirty="0" err="1" smtClean="0"/>
              <a:t>AdV</a:t>
            </a:r>
            <a:r>
              <a:rPr lang="en-US" dirty="0" smtClean="0"/>
              <a:t> Data Archiving and Retrieval (RADAR) goals:</a:t>
            </a:r>
          </a:p>
          <a:p>
            <a:pPr marL="514350" indent="-514350"/>
            <a:r>
              <a:rPr lang="en-US" b="1" i="1" dirty="0" smtClean="0"/>
              <a:t>“to safely archive to the collaborating data centers in quasi-real time all raw data generated by the </a:t>
            </a:r>
            <a:r>
              <a:rPr lang="en-US" b="1" i="1" dirty="0" err="1" smtClean="0"/>
              <a:t>AdV</a:t>
            </a:r>
            <a:r>
              <a:rPr lang="en-US" b="1" i="1" dirty="0" smtClean="0"/>
              <a:t> DAQ”: </a:t>
            </a:r>
            <a:r>
              <a:rPr lang="en-US" dirty="0" smtClean="0"/>
              <a:t>The evolution of the current bulk data transfer architecture with hopefully a common </a:t>
            </a:r>
            <a:r>
              <a:rPr lang="en-US" u="sng" dirty="0" smtClean="0"/>
              <a:t>Transfer Method </a:t>
            </a:r>
            <a:r>
              <a:rPr lang="en-US" b="1" baseline="30000" dirty="0" smtClean="0"/>
              <a:t>[need 1] </a:t>
            </a:r>
            <a:r>
              <a:rPr lang="en-US" dirty="0" smtClean="0"/>
              <a:t>should fulfill this goal (currently using </a:t>
            </a:r>
            <a:r>
              <a:rPr lang="en-US" dirty="0" err="1" smtClean="0"/>
              <a:t>iRODS</a:t>
            </a:r>
            <a:r>
              <a:rPr lang="en-US" dirty="0" smtClean="0"/>
              <a:t> for CC-IN2P3 and GFAL for CNAF, </a:t>
            </a:r>
            <a:r>
              <a:rPr lang="en-US" dirty="0" err="1" smtClean="0"/>
              <a:t>WebDAV</a:t>
            </a:r>
            <a:r>
              <a:rPr lang="en-US" dirty="0" smtClean="0"/>
              <a:t> being tested).</a:t>
            </a:r>
          </a:p>
          <a:p>
            <a:pPr marL="514350" indent="-514350"/>
            <a:r>
              <a:rPr lang="en-US" b="1" i="1" dirty="0" smtClean="0"/>
              <a:t>“Provide agile recall of selected raw data back to the </a:t>
            </a:r>
            <a:r>
              <a:rPr lang="en-US" b="1" i="1" dirty="0" err="1" smtClean="0"/>
              <a:t>Cascina</a:t>
            </a:r>
            <a:r>
              <a:rPr lang="en-US" b="1" i="1" dirty="0" smtClean="0"/>
              <a:t> disk buffer in order to efficiently and effectively support the interferometer characterization team”</a:t>
            </a:r>
            <a:r>
              <a:rPr lang="en-US" i="1" dirty="0" smtClean="0"/>
              <a:t>: </a:t>
            </a:r>
            <a:r>
              <a:rPr lang="en-US" dirty="0" err="1" smtClean="0"/>
              <a:t>Detchar</a:t>
            </a:r>
            <a:r>
              <a:rPr lang="en-US" dirty="0" smtClean="0"/>
              <a:t> team or Commissioners are not accessing data in CCs. Within current </a:t>
            </a:r>
            <a:r>
              <a:rPr lang="en-US" dirty="0" err="1" smtClean="0"/>
              <a:t>AdVirgo</a:t>
            </a:r>
            <a:r>
              <a:rPr lang="en-US" dirty="0" smtClean="0"/>
              <a:t> use cases this RADAR component seems not needed. </a:t>
            </a:r>
          </a:p>
          <a:p>
            <a:pPr marL="514350" indent="-514350"/>
            <a:r>
              <a:rPr lang="en-US" dirty="0" smtClean="0"/>
              <a:t>The Retrieval side of RADAR obviously need to be supported by a </a:t>
            </a:r>
            <a:r>
              <a:rPr lang="en-US" u="sng" dirty="0" smtClean="0"/>
              <a:t>File Catalog </a:t>
            </a:r>
            <a:r>
              <a:rPr lang="en-US" b="1" baseline="30000" dirty="0" smtClean="0"/>
              <a:t>[need 2] </a:t>
            </a:r>
            <a:r>
              <a:rPr lang="en-US" dirty="0" smtClean="0"/>
              <a:t>solution currently completely missing</a:t>
            </a:r>
          </a:p>
        </p:txBody>
      </p:sp>
      <p:sp>
        <p:nvSpPr>
          <p:cNvPr id="5" name="Segnaposto numero diapositiva 4"/>
          <p:cNvSpPr>
            <a:spLocks noGrp="1"/>
          </p:cNvSpPr>
          <p:nvPr>
            <p:ph type="sldNum" sz="quarter" idx="12"/>
          </p:nvPr>
        </p:nvSpPr>
        <p:spPr/>
        <p:txBody>
          <a:bodyPr/>
          <a:lstStyle/>
          <a:p>
            <a:fld id="{4126FD11-FA7C-4663-8418-51D445317190}" type="slidenum">
              <a:rPr lang="en-GB" smtClean="0"/>
              <a:pPr/>
              <a:t>9</a:t>
            </a:fld>
            <a:endParaRPr lang="en-GB" dirty="0"/>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701249" y="-1464"/>
            <a:ext cx="1136443" cy="608809"/>
          </a:xfrm>
          <a:prstGeom prst="rect">
            <a:avLst/>
          </a:prstGeom>
        </p:spPr>
      </p:pic>
      <p:sp>
        <p:nvSpPr>
          <p:cNvPr id="7" name="Footer Placeholder 3"/>
          <p:cNvSpPr>
            <a:spLocks noGrp="1"/>
          </p:cNvSpPr>
          <p:nvPr>
            <p:ph type="ftr" sz="quarter" idx="11"/>
          </p:nvPr>
        </p:nvSpPr>
        <p:spPr>
          <a:xfrm>
            <a:off x="4038600" y="6356350"/>
            <a:ext cx="4114800" cy="365125"/>
          </a:xfrm>
        </p:spPr>
        <p:txBody>
          <a:bodyPr/>
          <a:lstStyle/>
          <a:p>
            <a:r>
              <a:rPr lang="en-GB" dirty="0" smtClean="0"/>
              <a:t>Data Processing Infrastructure – EGO Council Jan 2019</a:t>
            </a:r>
            <a:endParaRPr lang="en-GB" dirty="0"/>
          </a:p>
        </p:txBody>
      </p:sp>
    </p:spTree>
    <p:extLst>
      <p:ext uri="{BB962C8B-B14F-4D97-AF65-F5344CB8AC3E}">
        <p14:creationId xmlns="" xmlns:p14="http://schemas.microsoft.com/office/powerpoint/2010/main" val="1621287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8216</TotalTime>
  <Words>1953</Words>
  <Application>Microsoft Office PowerPoint</Application>
  <PresentationFormat>Custom</PresentationFormat>
  <Paragraphs>237</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Tema di Office</vt:lpstr>
      <vt:lpstr>Report on VIRGO Computing Data Processing Infrastructure (DPI)</vt:lpstr>
      <vt:lpstr>Slide 2</vt:lpstr>
      <vt:lpstr>Foreword: ECC 2012/2013 Recommendations </vt:lpstr>
      <vt:lpstr>ECC 2018 report first reaction: the Strawman doc</vt:lpstr>
      <vt:lpstr>AdVirgo Data Flow schema</vt:lpstr>
      <vt:lpstr>AdVirgo Data Flow: The GW170814 case</vt:lpstr>
      <vt:lpstr>AdVirgo Computing Layers</vt:lpstr>
      <vt:lpstr>Data Processing Infrastructure</vt:lpstr>
      <vt:lpstr>ECC 2018 Recommendations: RADAR</vt:lpstr>
      <vt:lpstr>ECC 2018 Recommendations: D3</vt:lpstr>
      <vt:lpstr>ECC 2018 Recommendations: Tier1 CCs limited use</vt:lpstr>
      <vt:lpstr>Is DIRAC THE solution?</vt:lpstr>
      <vt:lpstr>ECC 2018 Recommendations: Storage Space in Cascina</vt:lpstr>
      <vt:lpstr>Storage Space in Cascina</vt:lpstr>
      <vt:lpstr>Storage Space in Cascina</vt:lpstr>
      <vt:lpstr>Software Management (WP2)</vt:lpstr>
      <vt:lpstr>Online System Processes (WP3)</vt:lpstr>
      <vt:lpstr>Data Quality &amp; Detchar (WP4)</vt:lpstr>
      <vt:lpstr>Data Quality &amp; Detchar (WP4), O3 Roadmap</vt:lpstr>
      <vt:lpstr>Data Quality &amp; Detchar (WP4), Data quality reports</vt:lpstr>
      <vt:lpstr>Low Latency data distribution (WP5)</vt:lpstr>
      <vt:lpstr>Low Latency data distribution (WP5)</vt:lpstr>
      <vt:lpstr>Bulk Data Handling, Legacy solution (WP1)</vt:lpstr>
      <vt:lpstr>Bulk Data Handling, Legacy solution (WP1)</vt:lpstr>
      <vt:lpstr>Bulk Data Handling (WP7)</vt:lpstr>
      <vt:lpstr> Low Latency Pipelines / On-line Computing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Infrastructure and Data Processing for Low Latency</dc:title>
  <dc:creator>Franco</dc:creator>
  <cp:lastModifiedBy>Franco</cp:lastModifiedBy>
  <cp:revision>231</cp:revision>
  <dcterms:created xsi:type="dcterms:W3CDTF">2018-07-08T17:29:57Z</dcterms:created>
  <dcterms:modified xsi:type="dcterms:W3CDTF">2019-01-16T13:06:14Z</dcterms:modified>
</cp:coreProperties>
</file>