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92" r:id="rId4"/>
    <p:sldId id="294" r:id="rId5"/>
    <p:sldId id="257" r:id="rId6"/>
    <p:sldId id="274" r:id="rId7"/>
    <p:sldId id="295" r:id="rId8"/>
    <p:sldId id="262" r:id="rId9"/>
    <p:sldId id="293" r:id="rId10"/>
    <p:sldId id="283" r:id="rId11"/>
    <p:sldId id="276" r:id="rId12"/>
    <p:sldId id="297" r:id="rId13"/>
    <p:sldId id="289" r:id="rId14"/>
    <p:sldId id="296" r:id="rId15"/>
    <p:sldId id="281" r:id="rId16"/>
    <p:sldId id="260" r:id="rId17"/>
    <p:sldId id="266" r:id="rId18"/>
    <p:sldId id="273" r:id="rId19"/>
    <p:sldId id="290" r:id="rId20"/>
    <p:sldId id="270" r:id="rId21"/>
    <p:sldId id="259" r:id="rId22"/>
    <p:sldId id="263" r:id="rId23"/>
    <p:sldId id="267" r:id="rId24"/>
    <p:sldId id="272" r:id="rId25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13FE9D78-88D6-4F38-87D1-BCB2176D5B0D}">
          <p14:sldIdLst>
            <p14:sldId id="256"/>
          </p14:sldIdLst>
        </p14:section>
        <p14:section name="Intro" id="{4F37A50D-3916-4C48-A606-3523013679FB}">
          <p14:sldIdLst>
            <p14:sldId id="291"/>
            <p14:sldId id="292"/>
            <p14:sldId id="294"/>
          </p14:sldIdLst>
        </p14:section>
        <p14:section name="NQS" id="{091837B7-55E8-438B-993C-39577AA3BE49}">
          <p14:sldIdLst>
            <p14:sldId id="257"/>
            <p14:sldId id="274"/>
            <p14:sldId id="295"/>
            <p14:sldId id="262"/>
          </p14:sldIdLst>
        </p14:section>
        <p14:section name="Symmetries" id="{01510845-5AD0-4BE3-9D0B-C1361C47A710}">
          <p14:sldIdLst>
            <p14:sldId id="293"/>
            <p14:sldId id="283"/>
            <p14:sldId id="276"/>
            <p14:sldId id="297"/>
            <p14:sldId id="289"/>
            <p14:sldId id="296"/>
          </p14:sldIdLst>
        </p14:section>
        <p14:section name="Conclusions" id="{BE62DB25-8F01-4936-AC82-0CA0B5DA5AAD}">
          <p14:sldIdLst>
            <p14:sldId id="281"/>
          </p14:sldIdLst>
        </p14:section>
        <p14:section name="Back-up slides" id="{697E4B97-50C5-4AA4-8BA8-7F10FADD62C6}">
          <p14:sldIdLst>
            <p14:sldId id="260"/>
            <p14:sldId id="266"/>
            <p14:sldId id="273"/>
            <p14:sldId id="290"/>
            <p14:sldId id="270"/>
            <p14:sldId id="259"/>
            <p14:sldId id="263"/>
            <p14:sldId id="267"/>
            <p14:sldId id="272"/>
          </p14:sldIdLst>
        </p14:section>
        <p14:section name="Outcasts" id="{9ECB15A1-2AA2-41C9-95CB-A1E8EF8047E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 Rozalén Sarmiento" initials="JRS" lastIdx="1" clrIdx="0">
    <p:extLst>
      <p:ext uri="{19B8F6BF-5375-455C-9EA6-DF929625EA0E}">
        <p15:presenceInfo xmlns:p15="http://schemas.microsoft.com/office/powerpoint/2012/main" userId="38b0b606bdb774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Rozalén Sarmiento" userId="38b0b606bdb774c0" providerId="LiveId" clId="{9B67BA3B-680F-F743-8FF9-B532D8705E13}"/>
    <pc:docChg chg="undo custSel modSld">
      <pc:chgData name="Javier Rozalén Sarmiento" userId="38b0b606bdb774c0" providerId="LiveId" clId="{9B67BA3B-680F-F743-8FF9-B532D8705E13}" dt="2023-10-04T23:13:37.320" v="22" actId="1076"/>
      <pc:docMkLst>
        <pc:docMk/>
      </pc:docMkLst>
      <pc:sldChg chg="modSp modNotesTx">
        <pc:chgData name="Javier Rozalén Sarmiento" userId="38b0b606bdb774c0" providerId="LiveId" clId="{9B67BA3B-680F-F743-8FF9-B532D8705E13}" dt="2023-10-04T23:13:29.331" v="19" actId="1076"/>
        <pc:sldMkLst>
          <pc:docMk/>
          <pc:sldMk cId="2658507146" sldId="256"/>
        </pc:sldMkLst>
        <pc:picChg chg="mod">
          <ac:chgData name="Javier Rozalén Sarmiento" userId="38b0b606bdb774c0" providerId="LiveId" clId="{9B67BA3B-680F-F743-8FF9-B532D8705E13}" dt="2023-10-04T23:13:29.331" v="19" actId="1076"/>
          <ac:picMkLst>
            <pc:docMk/>
            <pc:sldMk cId="2658507146" sldId="256"/>
            <ac:picMk id="2050" creationId="{00000000-0000-0000-0000-000000000000}"/>
          </ac:picMkLst>
        </pc:picChg>
      </pc:sldChg>
      <pc:sldChg chg="modSp">
        <pc:chgData name="Javier Rozalén Sarmiento" userId="38b0b606bdb774c0" providerId="LiveId" clId="{9B67BA3B-680F-F743-8FF9-B532D8705E13}" dt="2023-10-04T23:13:37.320" v="22" actId="1076"/>
        <pc:sldMkLst>
          <pc:docMk/>
          <pc:sldMk cId="2650784886" sldId="257"/>
        </pc:sldMkLst>
        <pc:spChg chg="mod">
          <ac:chgData name="Javier Rozalén Sarmiento" userId="38b0b606bdb774c0" providerId="LiveId" clId="{9B67BA3B-680F-F743-8FF9-B532D8705E13}" dt="2023-10-04T23:13:35.346" v="21" actId="1076"/>
          <ac:spMkLst>
            <pc:docMk/>
            <pc:sldMk cId="2650784886" sldId="257"/>
            <ac:spMk id="23" creationId="{00000000-0000-0000-0000-000000000000}"/>
          </ac:spMkLst>
        </pc:spChg>
        <pc:spChg chg="mod">
          <ac:chgData name="Javier Rozalén Sarmiento" userId="38b0b606bdb774c0" providerId="LiveId" clId="{9B67BA3B-680F-F743-8FF9-B532D8705E13}" dt="2023-10-04T23:13:37.320" v="22" actId="1076"/>
          <ac:spMkLst>
            <pc:docMk/>
            <pc:sldMk cId="2650784886" sldId="257"/>
            <ac:spMk id="25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2DCB7-4962-4E40-92D8-63039A6400EB}" type="datetimeFigureOut">
              <a:rPr lang="ca-ES" smtClean="0"/>
              <a:t>22/10/2023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7F93F-2E26-4DAD-B924-0A4A94DDDCF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30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7F93F-2E26-4DAD-B924-0A4A94DDDCF4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275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906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848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152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08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73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06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8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95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70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8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375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0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58A5-1F98-4DE6-8C85-D1A296B9FB1B}" type="datetime1">
              <a:rPr lang="ca-ES" smtClean="0"/>
              <a:t>22/10/2023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359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4E31-F205-45F4-88FC-14196735FCA5}" type="datetime1">
              <a:rPr lang="ca-ES" smtClean="0"/>
              <a:t>22/10/2023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82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D5DB-CF2D-4BC7-A4E0-E5F4227A4FCA}" type="datetime1">
              <a:rPr lang="ca-ES" smtClean="0"/>
              <a:t>22/10/2023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206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096-7A6D-4890-BAB7-36E06FA0B1E0}" type="datetime1">
              <a:rPr lang="ca-ES" smtClean="0"/>
              <a:t>22/10/2023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088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F55F-BACA-4D61-BEFC-7524BC00A0B1}" type="datetime1">
              <a:rPr lang="ca-ES" smtClean="0"/>
              <a:t>22/10/2023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648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D75-0D7B-4592-B04F-1C34A0D1D7B6}" type="datetime1">
              <a:rPr lang="ca-ES" smtClean="0"/>
              <a:t>22/10/2023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273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509C-6A1C-472C-B98F-FDD0A950DCB2}" type="datetime1">
              <a:rPr lang="ca-ES" smtClean="0"/>
              <a:t>22/10/2023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88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FAF7-407E-46AD-974C-81C67B7370A3}" type="datetime1">
              <a:rPr lang="ca-ES" smtClean="0"/>
              <a:t>22/10/2023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61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E3BC-A1AE-4696-8F19-3C3C66622CB8}" type="datetime1">
              <a:rPr lang="ca-ES" smtClean="0"/>
              <a:t>22/10/2023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003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C785-71E2-4043-AB41-CBD20F31E03C}" type="datetime1">
              <a:rPr lang="ca-ES" smtClean="0"/>
              <a:t>22/10/2023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97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7D1-8795-4986-8172-731167B8F095}" type="datetime1">
              <a:rPr lang="ca-ES" smtClean="0"/>
              <a:t>22/10/2023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13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9870C-2D6B-4191-8F11-F5D8F70D62F1}" type="datetime1">
              <a:rPr lang="ca-ES" smtClean="0"/>
              <a:t>22/10/2023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041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1.png"/><Relationship Id="rId3" Type="http://schemas.openxmlformats.org/officeDocument/2006/relationships/image" Target="../media/image41.png"/><Relationship Id="rId17" Type="http://schemas.openxmlformats.org/officeDocument/2006/relationships/image" Target="../media/image39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15" Type="http://schemas.openxmlformats.org/officeDocument/2006/relationships/image" Target="../media/image570.png"/><Relationship Id="rId19" Type="http://schemas.openxmlformats.org/officeDocument/2006/relationships/image" Target="../media/image47.png"/><Relationship Id="rId4" Type="http://schemas.openxmlformats.org/officeDocument/2006/relationships/image" Target="../media/image3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2.png"/><Relationship Id="rId5" Type="http://schemas.openxmlformats.org/officeDocument/2006/relationships/image" Target="../media/image431.png"/><Relationship Id="rId4" Type="http://schemas.openxmlformats.org/officeDocument/2006/relationships/image" Target="../media/image4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490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461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0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21.png"/><Relationship Id="rId7" Type="http://schemas.openxmlformats.org/officeDocument/2006/relationships/image" Target="../media/image4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441.png"/><Relationship Id="rId10" Type="http://schemas.openxmlformats.org/officeDocument/2006/relationships/image" Target="../media/image480.png"/><Relationship Id="rId4" Type="http://schemas.openxmlformats.org/officeDocument/2006/relationships/image" Target="../media/image430.png"/><Relationship Id="rId9" Type="http://schemas.openxmlformats.org/officeDocument/2006/relationships/image" Target="../media/image3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1.png"/><Relationship Id="rId13" Type="http://schemas.openxmlformats.org/officeDocument/2006/relationships/image" Target="../media/image130.png"/><Relationship Id="rId3" Type="http://schemas.openxmlformats.org/officeDocument/2006/relationships/image" Target="../media/image510.png"/><Relationship Id="rId7" Type="http://schemas.openxmlformats.org/officeDocument/2006/relationships/image" Target="../media/image700.png"/><Relationship Id="rId12" Type="http://schemas.openxmlformats.org/officeDocument/2006/relationships/image" Target="../media/image12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110.png"/><Relationship Id="rId5" Type="http://schemas.openxmlformats.org/officeDocument/2006/relationships/image" Target="../media/image500.png"/><Relationship Id="rId10" Type="http://schemas.openxmlformats.org/officeDocument/2006/relationships/image" Target="../media/image100.png"/><Relationship Id="rId4" Type="http://schemas.openxmlformats.org/officeDocument/2006/relationships/image" Target="../media/image440.png"/><Relationship Id="rId9" Type="http://schemas.openxmlformats.org/officeDocument/2006/relationships/image" Target="../media/image90.png"/><Relationship Id="rId14" Type="http://schemas.openxmlformats.org/officeDocument/2006/relationships/image" Target="../media/image142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1.png"/><Relationship Id="rId3" Type="http://schemas.openxmlformats.org/officeDocument/2006/relationships/image" Target="../media/image171.png"/><Relationship Id="rId21" Type="http://schemas.openxmlformats.org/officeDocument/2006/relationships/image" Target="../media/image161.png"/><Relationship Id="rId17" Type="http://schemas.openxmlformats.org/officeDocument/2006/relationships/image" Target="../media/image201.png"/><Relationship Id="rId2" Type="http://schemas.openxmlformats.org/officeDocument/2006/relationships/image" Target="../media/image802.png"/><Relationship Id="rId16" Type="http://schemas.openxmlformats.org/officeDocument/2006/relationships/image" Target="../media/image191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7.png"/><Relationship Id="rId19" Type="http://schemas.openxmlformats.org/officeDocument/2006/relationships/image" Target="../media/image221.png"/><Relationship Id="rId4" Type="http://schemas.openxmlformats.org/officeDocument/2006/relationships/image" Target="../media/image180.png"/><Relationship Id="rId22" Type="http://schemas.openxmlformats.org/officeDocument/2006/relationships/image" Target="../media/image25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emf"/><Relationship Id="rId8" Type="http://schemas.openxmlformats.org/officeDocument/2006/relationships/image" Target="../media/image530.png"/><Relationship Id="rId3" Type="http://schemas.openxmlformats.org/officeDocument/2006/relationships/image" Target="../media/image800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11" Type="http://schemas.openxmlformats.org/officeDocument/2006/relationships/image" Target="../media/image82.emf"/><Relationship Id="rId5" Type="http://schemas.openxmlformats.org/officeDocument/2006/relationships/image" Target="../media/image320.png"/><Relationship Id="rId15" Type="http://schemas.openxmlformats.org/officeDocument/2006/relationships/image" Target="../media/image360.png"/><Relationship Id="rId10" Type="http://schemas.openxmlformats.org/officeDocument/2006/relationships/oleObject" Target="../embeddings/oleObject1.bin"/><Relationship Id="rId9" Type="http://schemas.openxmlformats.org/officeDocument/2006/relationships/image" Target="../media/image140.png"/><Relationship Id="rId14" Type="http://schemas.openxmlformats.org/officeDocument/2006/relationships/oleObject" Target="../embeddings/oleObject2.bin"/><Relationship Id="rId4" Type="http://schemas.openxmlformats.org/officeDocument/2006/relationships/image" Target="../media/image9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251.png"/><Relationship Id="rId21" Type="http://schemas.openxmlformats.org/officeDocument/2006/relationships/image" Target="../media/image29.png"/><Relationship Id="rId17" Type="http://schemas.openxmlformats.org/officeDocument/2006/relationships/image" Target="../media/image12.png"/><Relationship Id="rId2" Type="http://schemas.openxmlformats.org/officeDocument/2006/relationships/image" Target="../media/image240.png"/><Relationship Id="rId16" Type="http://schemas.openxmlformats.org/officeDocument/2006/relationships/image" Target="../media/image11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15" Type="http://schemas.openxmlformats.org/officeDocument/2006/relationships/image" Target="../media/image57.png"/><Relationship Id="rId19" Type="http://schemas.openxmlformats.org/officeDocument/2006/relationships/image" Target="../media/image143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1.png"/><Relationship Id="rId12" Type="http://schemas.openxmlformats.org/officeDocument/2006/relationships/image" Target="../media/image4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hF_uHfSoOGA&amp;ab_channel=ScienceClicEnglish" TargetMode="Externa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22 Things To Do in Barcelona in 2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B4E22"/>
              </a:clrFrom>
              <a:clrTo>
                <a:srgbClr val="8B4E2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" y="6690"/>
            <a:ext cx="12188933" cy="6845132"/>
          </a:xfrm>
          <a:prstGeom prst="rect">
            <a:avLst/>
          </a:prstGeom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66" y="1313695"/>
            <a:ext cx="9144000" cy="2387600"/>
          </a:xfrm>
        </p:spPr>
        <p:txBody>
          <a:bodyPr>
            <a:normAutofit/>
          </a:bodyPr>
          <a:lstStyle/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Symmetries in Neural Quantum States</a:t>
            </a:r>
            <a:endParaRPr lang="ca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6935" y="4487953"/>
            <a:ext cx="4312803" cy="454705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Advisor: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Arnau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Rios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Huguet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2E42F756-32CB-5172-8943-5077C00A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3" y="23763"/>
            <a:ext cx="5138292" cy="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o to University of Barcelona">
            <a:extLst>
              <a:ext uri="{FF2B5EF4-FFF2-40B4-BE49-F238E27FC236}">
                <a16:creationId xmlns:a16="http://schemas.microsoft.com/office/drawing/2014/main" id="{3FFB7FB8-A867-F39E-62F7-5DBB36E6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86" y="80987"/>
            <a:ext cx="2858451" cy="7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439509" y="3988508"/>
            <a:ext cx="3547657" cy="380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Javier Rozalén Sarmiento</a:t>
            </a:r>
            <a:endParaRPr lang="ca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5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Symmetries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neural networks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7030" y="1355716"/>
            <a:ext cx="447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1D HO: naive approach (but good!)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577030" y="1909554"/>
                <a:ext cx="444108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0" y="1909554"/>
                <a:ext cx="4441088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1157857" y="2671842"/>
                <a:ext cx="3178755" cy="297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NQS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NN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NN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57" y="2671842"/>
                <a:ext cx="3178755" cy="297710"/>
              </a:xfrm>
              <a:prstGeom prst="rect">
                <a:avLst/>
              </a:prstGeom>
              <a:blipFill>
                <a:blip r:embed="rId4"/>
                <a:stretch>
                  <a:fillRect l="-2111" r="-2303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4581446" y="5191682"/>
            <a:ext cx="286673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Is this the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way? 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834694" y="3348040"/>
            <a:ext cx="4216355" cy="1783801"/>
            <a:chOff x="4262627" y="3215631"/>
            <a:chExt cx="4565078" cy="1981733"/>
          </a:xfrm>
        </p:grpSpPr>
        <p:grpSp>
          <p:nvGrpSpPr>
            <p:cNvPr id="11" name="Grupo 10"/>
            <p:cNvGrpSpPr/>
            <p:nvPr/>
          </p:nvGrpSpPr>
          <p:grpSpPr>
            <a:xfrm>
              <a:off x="4569006" y="3215631"/>
              <a:ext cx="4258699" cy="1981733"/>
              <a:chOff x="917270" y="1735726"/>
              <a:chExt cx="3128319" cy="1610240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917270" y="1735726"/>
                <a:ext cx="3128319" cy="1610240"/>
                <a:chOff x="1085845" y="1624640"/>
                <a:chExt cx="6285180" cy="3179970"/>
              </a:xfrm>
            </p:grpSpPr>
            <p:sp>
              <p:nvSpPr>
                <p:cNvPr id="14" name="Conector 13"/>
                <p:cNvSpPr/>
                <p:nvPr/>
              </p:nvSpPr>
              <p:spPr>
                <a:xfrm>
                  <a:off x="1085845" y="3069109"/>
                  <a:ext cx="724929" cy="74140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" name="Conector 14"/>
                <p:cNvSpPr/>
                <p:nvPr/>
              </p:nvSpPr>
              <p:spPr>
                <a:xfrm>
                  <a:off x="5259662" y="2883757"/>
                  <a:ext cx="724929" cy="74140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16" name="Conector recto de flecha 15"/>
                <p:cNvCxnSpPr>
                  <a:stCxn id="14" idx="6"/>
                  <a:endCxn id="27" idx="2"/>
                </p:cNvCxnSpPr>
                <p:nvPr/>
              </p:nvCxnSpPr>
              <p:spPr>
                <a:xfrm flipV="1">
                  <a:off x="1810774" y="1995343"/>
                  <a:ext cx="1638984" cy="144446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cto de flecha 16"/>
                <p:cNvCxnSpPr>
                  <a:stCxn id="14" idx="6"/>
                  <a:endCxn id="28" idx="2"/>
                </p:cNvCxnSpPr>
                <p:nvPr/>
              </p:nvCxnSpPr>
              <p:spPr>
                <a:xfrm>
                  <a:off x="1810774" y="3439812"/>
                  <a:ext cx="1638984" cy="99409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cto de flecha 17"/>
                <p:cNvCxnSpPr>
                  <a:stCxn id="27" idx="6"/>
                </p:cNvCxnSpPr>
                <p:nvPr/>
              </p:nvCxnSpPr>
              <p:spPr>
                <a:xfrm>
                  <a:off x="4174685" y="1995343"/>
                  <a:ext cx="1084978" cy="107376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de flecha 18"/>
                <p:cNvCxnSpPr>
                  <a:stCxn id="28" idx="6"/>
                </p:cNvCxnSpPr>
                <p:nvPr/>
              </p:nvCxnSpPr>
              <p:spPr>
                <a:xfrm flipV="1">
                  <a:off x="4174687" y="3439811"/>
                  <a:ext cx="1084976" cy="99409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CuadroTexto 19"/>
                    <p:cNvSpPr txBox="1"/>
                    <p:nvPr/>
                  </p:nvSpPr>
                  <p:spPr>
                    <a:xfrm>
                      <a:off x="1470743" y="1797300"/>
                      <a:ext cx="1807410" cy="7015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r>
                            <a:rPr lang="ca-E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ca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</m:oMath>
                      </a14:m>
                      <a:r>
                        <a:rPr lang="es-ES" sz="1600" b="1" dirty="0"/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42" name="CuadroTexto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0743" y="1797300"/>
                      <a:ext cx="1807410" cy="70151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9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1" name="Grupo 20"/>
                <p:cNvGrpSpPr/>
                <p:nvPr/>
              </p:nvGrpSpPr>
              <p:grpSpPr>
                <a:xfrm>
                  <a:off x="3449757" y="1624640"/>
                  <a:ext cx="724930" cy="3179970"/>
                  <a:chOff x="4353991" y="1320701"/>
                  <a:chExt cx="724930" cy="3179970"/>
                </a:xfrm>
              </p:grpSpPr>
              <p:sp>
                <p:nvSpPr>
                  <p:cNvPr id="27" name="Conector 26"/>
                  <p:cNvSpPr/>
                  <p:nvPr/>
                </p:nvSpPr>
                <p:spPr>
                  <a:xfrm>
                    <a:off x="4353992" y="1320701"/>
                    <a:ext cx="724927" cy="741405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00"/>
                  </a:p>
                </p:txBody>
              </p:sp>
              <p:sp>
                <p:nvSpPr>
                  <p:cNvPr id="28" name="Conector 27"/>
                  <p:cNvSpPr/>
                  <p:nvPr/>
                </p:nvSpPr>
                <p:spPr>
                  <a:xfrm>
                    <a:off x="4353992" y="3759265"/>
                    <a:ext cx="724929" cy="741406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" name="Conector 28"/>
                  <p:cNvSpPr/>
                  <p:nvPr/>
                </p:nvSpPr>
                <p:spPr>
                  <a:xfrm>
                    <a:off x="4353992" y="2953778"/>
                    <a:ext cx="724929" cy="741406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0" name="Conector 29"/>
                  <p:cNvSpPr/>
                  <p:nvPr/>
                </p:nvSpPr>
                <p:spPr>
                  <a:xfrm>
                    <a:off x="4353991" y="2137379"/>
                    <a:ext cx="724929" cy="741406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cxnSp>
              <p:nvCxnSpPr>
                <p:cNvPr id="22" name="Conector recto de flecha 21"/>
                <p:cNvCxnSpPr>
                  <a:stCxn id="29" idx="6"/>
                </p:cNvCxnSpPr>
                <p:nvPr/>
              </p:nvCxnSpPr>
              <p:spPr>
                <a:xfrm flipV="1">
                  <a:off x="4174687" y="3351929"/>
                  <a:ext cx="984234" cy="27649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cto de flecha 22"/>
                <p:cNvCxnSpPr>
                  <a:stCxn id="30" idx="6"/>
                </p:cNvCxnSpPr>
                <p:nvPr/>
              </p:nvCxnSpPr>
              <p:spPr>
                <a:xfrm>
                  <a:off x="4174685" y="2812021"/>
                  <a:ext cx="984235" cy="370703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cto de flecha 23"/>
                <p:cNvCxnSpPr>
                  <a:stCxn id="14" idx="6"/>
                  <a:endCxn id="30" idx="2"/>
                </p:cNvCxnSpPr>
                <p:nvPr/>
              </p:nvCxnSpPr>
              <p:spPr>
                <a:xfrm flipV="1">
                  <a:off x="1810774" y="2812022"/>
                  <a:ext cx="1638984" cy="62779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de flecha 24"/>
                <p:cNvCxnSpPr>
                  <a:stCxn id="14" idx="6"/>
                  <a:endCxn id="29" idx="2"/>
                </p:cNvCxnSpPr>
                <p:nvPr/>
              </p:nvCxnSpPr>
              <p:spPr>
                <a:xfrm>
                  <a:off x="1810774" y="3439812"/>
                  <a:ext cx="1638984" cy="18860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CuadroTexto 25"/>
                    <p:cNvSpPr txBox="1"/>
                    <p:nvPr/>
                  </p:nvSpPr>
                  <p:spPr>
                    <a:xfrm>
                      <a:off x="5883849" y="2917490"/>
                      <a:ext cx="1487176" cy="6035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NN</m:t>
                                </m:r>
                              </m:sub>
                            </m:sSub>
                            <m: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26" name="CuadroTexto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3849" y="2917490"/>
                      <a:ext cx="1487176" cy="60353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89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uadroTexto 12"/>
                  <p:cNvSpPr txBox="1"/>
                  <p:nvPr/>
                </p:nvSpPr>
                <p:spPr>
                  <a:xfrm>
                    <a:off x="2646441" y="1783682"/>
                    <a:ext cx="935931" cy="3596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s-E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d>
                              <m:dPr>
                                <m:ctrlP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sup>
                        </m:sSup>
                        <m:r>
                          <a:rPr lang="ca-E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d>
                              <m:dPr>
                                <m:ctrlP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s-ES" sz="1600" b="1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73" name="CuadroTexto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6441" y="1783682"/>
                    <a:ext cx="935931" cy="35965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896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ángulo 34"/>
                <p:cNvSpPr/>
                <p:nvPr/>
              </p:nvSpPr>
              <p:spPr>
                <a:xfrm>
                  <a:off x="4262627" y="4170766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á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627" y="4170766"/>
                  <a:ext cx="36798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ctángulo 36"/>
          <p:cNvSpPr/>
          <p:nvPr/>
        </p:nvSpPr>
        <p:spPr>
          <a:xfrm>
            <a:off x="2841741" y="5721820"/>
            <a:ext cx="6508513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about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other symmetries (continuous groups)?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745053" y="1355716"/>
            <a:ext cx="6138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Fermionic particle exchange: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/>
              <p:cNvSpPr txBox="1"/>
              <p:nvPr/>
            </p:nvSpPr>
            <p:spPr>
              <a:xfrm>
                <a:off x="6095998" y="1898341"/>
                <a:ext cx="5436809" cy="600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/>
                  <a:t>Spin-statistics theorem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endParaRPr lang="ca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 xmlns="">
          <p:sp>
            <p:nvSpPr>
              <p:cNvPr id="40" name="Cuadro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1898341"/>
                <a:ext cx="5436809" cy="600036"/>
              </a:xfrm>
              <a:prstGeom prst="rect">
                <a:avLst/>
              </a:prstGeom>
              <a:blipFill>
                <a:blip r:embed="rId17"/>
                <a:stretch>
                  <a:fillRect l="-2578" t="-1313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upo 41"/>
          <p:cNvGrpSpPr/>
          <p:nvPr/>
        </p:nvGrpSpPr>
        <p:grpSpPr>
          <a:xfrm>
            <a:off x="252273" y="6286696"/>
            <a:ext cx="11442904" cy="375586"/>
            <a:chOff x="1041732" y="5968565"/>
            <a:chExt cx="10198444" cy="375586"/>
          </a:xfrm>
        </p:grpSpPr>
        <p:sp>
          <p:nvSpPr>
            <p:cNvPr id="43" name="CuadroTexto 42"/>
            <p:cNvSpPr txBox="1"/>
            <p:nvPr/>
          </p:nvSpPr>
          <p:spPr>
            <a:xfrm>
              <a:off x="1041732" y="6036374"/>
              <a:ext cx="10198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[4] </a:t>
              </a: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J Keeble, A Rios et al, </a:t>
              </a:r>
              <a:r>
                <a:rPr lang="en-GB" sz="1400" i="1">
                  <a:latin typeface="Arial" panose="020B0604020202020204" pitchFamily="34" charset="0"/>
                  <a:cs typeface="Arial" panose="020B0604020202020204" pitchFamily="34" charset="0"/>
                </a:rPr>
                <a:t>Machine learning one-dimensional spinless trapped fermionic systems with neural-network quantum </a:t>
              </a:r>
              <a:r>
                <a:rPr lang="en-GB" sz="1400" i="1" smtClean="0">
                  <a:latin typeface="Arial" panose="020B0604020202020204" pitchFamily="34" charset="0"/>
                  <a:cs typeface="Arial" panose="020B0604020202020204" pitchFamily="34" charset="0"/>
                </a:rPr>
                <a:t>states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Conector recto 43"/>
            <p:cNvCxnSpPr/>
            <p:nvPr/>
          </p:nvCxnSpPr>
          <p:spPr>
            <a:xfrm flipV="1">
              <a:off x="1114206" y="5968565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6209234" y="2705388"/>
            <a:ext cx="5323573" cy="2390638"/>
            <a:chOff x="6323163" y="2758345"/>
            <a:chExt cx="5323573" cy="2390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uadroTexto 37"/>
                <p:cNvSpPr txBox="1"/>
                <p:nvPr/>
              </p:nvSpPr>
              <p:spPr>
                <a:xfrm>
                  <a:off x="6323163" y="2758345"/>
                  <a:ext cx="5323573" cy="2977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NQS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EQUIV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GSM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ca-ES" dirty="0"/>
                    <a:t>)</a:t>
                  </a:r>
                </a:p>
              </p:txBody>
            </p:sp>
          </mc:Choice>
          <mc:Fallback xmlns="">
            <p:sp>
              <p:nvSpPr>
                <p:cNvPr id="38" name="Cuadro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3163" y="2758345"/>
                  <a:ext cx="5323573" cy="297710"/>
                </a:xfrm>
                <a:prstGeom prst="rect">
                  <a:avLst/>
                </a:prstGeom>
                <a:blipFill>
                  <a:blip r:embed="rId18"/>
                  <a:stretch>
                    <a:fillRect l="-2059" t="-24490" r="-2059" b="-42857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upo 30"/>
            <p:cNvGrpSpPr/>
            <p:nvPr/>
          </p:nvGrpSpPr>
          <p:grpSpPr>
            <a:xfrm>
              <a:off x="7781581" y="3105864"/>
              <a:ext cx="2969188" cy="2043119"/>
              <a:chOff x="7781581" y="3105864"/>
              <a:chExt cx="2969188" cy="2043119"/>
            </a:xfrm>
          </p:grpSpPr>
          <p:pic>
            <p:nvPicPr>
              <p:cNvPr id="41" name="Picture 7" descr="A diagram of a block diagram&#10;&#10;Description automatically generated">
                <a:extLst>
                  <a:ext uri="{FF2B5EF4-FFF2-40B4-BE49-F238E27FC236}">
                    <a16:creationId xmlns:a16="http://schemas.microsoft.com/office/drawing/2014/main" id="{67DD7E81-7079-2596-EEB4-65F5D8F079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732" t="4083" b="31154"/>
              <a:stretch/>
            </p:blipFill>
            <p:spPr>
              <a:xfrm>
                <a:off x="7781581" y="3105864"/>
                <a:ext cx="2930692" cy="1986419"/>
              </a:xfrm>
              <a:prstGeom prst="rect">
                <a:avLst/>
              </a:prstGeom>
            </p:spPr>
          </p:pic>
          <p:sp>
            <p:nvSpPr>
              <p:cNvPr id="5" name="CuadroTexto 4"/>
              <p:cNvSpPr txBox="1"/>
              <p:nvPr/>
            </p:nvSpPr>
            <p:spPr>
              <a:xfrm>
                <a:off x="10232571" y="4779651"/>
                <a:ext cx="518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mtClean="0"/>
                  <a:t>[4]</a:t>
                </a:r>
                <a:endParaRPr lang="ca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85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4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all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4518145" y="1570957"/>
                <a:ext cx="23754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145" y="1570957"/>
                <a:ext cx="2375458" cy="276999"/>
              </a:xfrm>
              <a:prstGeom prst="rect">
                <a:avLst/>
              </a:prstGeom>
              <a:blipFill>
                <a:blip r:embed="rId3"/>
                <a:stretch>
                  <a:fillRect l="-1795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392648" y="1099095"/>
                <a:ext cx="10472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equivariant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if: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8" y="1099095"/>
                <a:ext cx="1047205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92648" y="2068029"/>
                <a:ext cx="3971921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representation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8" y="2068029"/>
                <a:ext cx="3971921" cy="391902"/>
              </a:xfrm>
              <a:prstGeom prst="rect">
                <a:avLst/>
              </a:prstGeom>
              <a:blipFill>
                <a:blip r:embed="rId5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160290" y="3188236"/>
                <a:ext cx="3091167" cy="672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290" y="3188236"/>
                <a:ext cx="3091167" cy="6724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392648" y="2656385"/>
                <a:ext cx="7061549" cy="408623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Group convolution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Group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equivariance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2016-2018</a:t>
                </a:r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) [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] 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8" y="2656385"/>
                <a:ext cx="7061549" cy="408623"/>
              </a:xfrm>
              <a:prstGeom prst="roundRect">
                <a:avLst/>
              </a:prstGeom>
              <a:blipFill>
                <a:blip r:embed="rId7"/>
                <a:stretch>
                  <a:fillRect l="-258" b="-12500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adroTexto 27"/>
          <p:cNvSpPr txBox="1"/>
          <p:nvPr/>
        </p:nvSpPr>
        <p:spPr>
          <a:xfrm>
            <a:off x="3229913" y="4111511"/>
            <a:ext cx="495191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 re-think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 networks as G-CNNs?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14149" y="5527346"/>
            <a:ext cx="12196173" cy="1019122"/>
            <a:chOff x="252272" y="5364708"/>
            <a:chExt cx="12196173" cy="1019122"/>
          </a:xfrm>
        </p:grpSpPr>
        <p:grpSp>
          <p:nvGrpSpPr>
            <p:cNvPr id="17" name="Grupo 16"/>
            <p:cNvGrpSpPr/>
            <p:nvPr/>
          </p:nvGrpSpPr>
          <p:grpSpPr>
            <a:xfrm>
              <a:off x="256444" y="5364708"/>
              <a:ext cx="12192001" cy="367310"/>
              <a:chOff x="252271" y="5799672"/>
              <a:chExt cx="12192001" cy="367310"/>
            </a:xfrm>
          </p:grpSpPr>
          <p:cxnSp>
            <p:nvCxnSpPr>
              <p:cNvPr id="21" name="Conector recto 20"/>
              <p:cNvCxnSpPr/>
              <p:nvPr/>
            </p:nvCxnSpPr>
            <p:spPr>
              <a:xfrm flipV="1">
                <a:off x="392654" y="5799672"/>
                <a:ext cx="5105395" cy="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uadroTexto 18"/>
              <p:cNvSpPr txBox="1"/>
              <p:nvPr/>
            </p:nvSpPr>
            <p:spPr>
              <a:xfrm>
                <a:off x="252271" y="5859205"/>
                <a:ext cx="121920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a-ES" sz="1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[5]</a:t>
                </a:r>
                <a:r>
                  <a:rPr lang="en-US" sz="1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 S Cohen and M Welling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Group Convolutional </a:t>
                </a:r>
                <a:r>
                  <a:rPr lang="en-US" sz="1400" i="1">
                    <a:latin typeface="Arial" panose="020B0604020202020204" pitchFamily="34" charset="0"/>
                    <a:cs typeface="Arial" panose="020B0604020202020204" pitchFamily="34" charset="0"/>
                  </a:rPr>
                  <a:t>Neural </a:t>
                </a:r>
                <a:r>
                  <a:rPr lang="en-US" sz="1400" i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Networks</a:t>
                </a:r>
                <a:endParaRPr lang="en-US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CuadroTexto 30"/>
            <p:cNvSpPr txBox="1"/>
            <p:nvPr/>
          </p:nvSpPr>
          <p:spPr>
            <a:xfrm>
              <a:off x="252272" y="5756046"/>
              <a:ext cx="12192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[6]</a:t>
              </a:r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 S Cohen and M Welling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i="1">
                  <a:latin typeface="Arial" panose="020B0604020202020204" pitchFamily="34" charset="0"/>
                  <a:cs typeface="Arial" panose="020B0604020202020204" pitchFamily="34" charset="0"/>
                </a:rPr>
                <a:t>Steerable </a:t>
              </a:r>
              <a:r>
                <a:rPr lang="en-US" sz="1400" i="1" smtClean="0">
                  <a:latin typeface="Arial" panose="020B0604020202020204" pitchFamily="34" charset="0"/>
                  <a:cs typeface="Arial" panose="020B0604020202020204" pitchFamily="34" charset="0"/>
                </a:rPr>
                <a:t>CNNs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252272" y="6076053"/>
              <a:ext cx="12192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[7]</a:t>
              </a:r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Kondor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and S Trivedi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, On the Generalization of </a:t>
              </a:r>
              <a:r>
                <a:rPr lang="en-U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Equivariance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and Convolution in Neural Networks to the Action of </a:t>
              </a:r>
              <a:r>
                <a:rPr lang="en-US" sz="1400" i="1">
                  <a:latin typeface="Arial" panose="020B0604020202020204" pitchFamily="34" charset="0"/>
                  <a:cs typeface="Arial" panose="020B0604020202020204" pitchFamily="34" charset="0"/>
                </a:rPr>
                <a:t>Compact </a:t>
              </a:r>
              <a:r>
                <a:rPr lang="en-US" sz="1400" i="1" smtClean="0">
                  <a:latin typeface="Arial" panose="020B0604020202020204" pitchFamily="34" charset="0"/>
                  <a:cs typeface="Arial" panose="020B0604020202020204" pitchFamily="34" charset="0"/>
                </a:rPr>
                <a:t>Groups</a:t>
              </a:r>
              <a:endPara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CuadroTexto 33"/>
          <p:cNvSpPr txBox="1"/>
          <p:nvPr/>
        </p:nvSpPr>
        <p:spPr>
          <a:xfrm>
            <a:off x="3112585" y="4747692"/>
            <a:ext cx="543071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 we design NQSs within this framework?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296344" y="4111511"/>
            <a:ext cx="98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(WIP)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 animBg="1"/>
      <p:bldP spid="34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 networks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52093" y="1190240"/>
                <a:ext cx="3098252" cy="442674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(parity)</a:t>
                </a:r>
                <a:endParaRPr lang="ca-E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3" y="1190240"/>
                <a:ext cx="3098252" cy="442674"/>
              </a:xfrm>
              <a:prstGeom prst="roundRect">
                <a:avLst/>
              </a:prstGeom>
              <a:blipFill>
                <a:blip r:embed="rId3"/>
                <a:stretch>
                  <a:fillRect r="-391" b="-1710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/>
              <p:cNvSpPr txBox="1"/>
              <p:nvPr/>
            </p:nvSpPr>
            <p:spPr>
              <a:xfrm>
                <a:off x="4280446" y="1241333"/>
                <a:ext cx="3255698" cy="297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NQS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NN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NN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a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46" y="1241333"/>
                <a:ext cx="3255698" cy="297710"/>
              </a:xfrm>
              <a:prstGeom prst="rect">
                <a:avLst/>
              </a:prstGeom>
              <a:blipFill>
                <a:blip r:embed="rId4"/>
                <a:stretch>
                  <a:fillRect l="-936" t="-2083" r="-936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/>
          <p:cNvGrpSpPr/>
          <p:nvPr/>
        </p:nvGrpSpPr>
        <p:grpSpPr>
          <a:xfrm>
            <a:off x="492577" y="1909873"/>
            <a:ext cx="11059886" cy="1360853"/>
            <a:chOff x="449942" y="1812874"/>
            <a:chExt cx="11059886" cy="1360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449942" y="1812874"/>
                  <a:ext cx="11059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Irreps of </a:t>
                  </a:r>
                  <a14:m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ca-E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:</a:t>
                  </a:r>
                  <a:endParaRPr lang="ca-E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942" y="1812874"/>
                  <a:ext cx="1105988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606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upo 4"/>
            <p:cNvGrpSpPr/>
            <p:nvPr/>
          </p:nvGrpSpPr>
          <p:grpSpPr>
            <a:xfrm>
              <a:off x="449942" y="2344283"/>
              <a:ext cx="5020420" cy="829444"/>
              <a:chOff x="449942" y="2344283"/>
              <a:chExt cx="5020420" cy="8294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uadroTexto 11"/>
                  <p:cNvSpPr txBox="1"/>
                  <p:nvPr/>
                </p:nvSpPr>
                <p:spPr>
                  <a:xfrm>
                    <a:off x="552093" y="2344283"/>
                    <a:ext cx="4918269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en-GB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   Trivial rep</a:t>
                    </a:r>
                  </a:p>
                </p:txBody>
              </p:sp>
            </mc:Choice>
            <mc:Fallback xmlns="">
              <p:sp>
                <p:nvSpPr>
                  <p:cNvPr id="12" name="Cuadro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093" y="2344283"/>
                    <a:ext cx="4918269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61" t="-23529" r="-2233" b="-509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ángulo 3"/>
                  <p:cNvSpPr/>
                  <p:nvPr/>
                </p:nvSpPr>
                <p:spPr>
                  <a:xfrm>
                    <a:off x="449942" y="2773617"/>
                    <a:ext cx="4955139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oMath>
                    </a14:m>
                    <a:r>
                      <a:rPr lang="ca-E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</a:t>
                    </a:r>
                    <a:r>
                      <a:rPr lang="ca-ES" sz="2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Sign</a:t>
                    </a:r>
                    <a:r>
                      <a:rPr lang="ca-E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rep</a:t>
                    </a:r>
                    <a:endParaRPr lang="ca-ES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" name="Rectángulo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942" y="2773617"/>
                    <a:ext cx="4955139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7576" r="-246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552093" y="3478036"/>
                <a:ext cx="11437258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Projection onto invariant subspaces yields: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≔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≔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ca-ES" sz="2000" dirty="0"/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r>
                  <a:rPr lang="ca-ES" sz="2000" dirty="0" smtClean="0"/>
                  <a:t> </a:t>
                </a: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3" y="3478036"/>
                <a:ext cx="11437258" cy="1074910"/>
              </a:xfrm>
              <a:prstGeom prst="rect">
                <a:avLst/>
              </a:prstGeom>
              <a:blipFill>
                <a:blip r:embed="rId8"/>
                <a:stretch>
                  <a:fillRect l="-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1580759" y="4931240"/>
                <a:ext cx="8883522" cy="116301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NQS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NN</m:t>
                        </m:r>
                      </m:sub>
                    </m:sSub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NN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𝜓</m:t>
                    </m:r>
                  </m:oMath>
                </a14:m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transforms</a:t>
                </a: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ca-E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trivial rep.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endParaRPr lang="ca-ES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NQS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NN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NN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𝜓</m:t>
                    </m:r>
                  </m:oMath>
                </a14:m>
                <a:r>
                  <a:rPr lang="ca-E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transforms</a:t>
                </a:r>
                <a:r>
                  <a:rPr lang="ca-E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ca-E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trivial rep</a:t>
                </a: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ca-E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59" y="4931240"/>
                <a:ext cx="8883522" cy="1163011"/>
              </a:xfrm>
              <a:prstGeom prst="rect">
                <a:avLst/>
              </a:prstGeom>
              <a:blipFill>
                <a:blip r:embed="rId9"/>
                <a:stretch>
                  <a:fillRect l="-1440" t="-8377" r="-1578" b="-1204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8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ítulo 1"/>
              <p:cNvSpPr txBox="1">
                <a:spLocks/>
              </p:cNvSpPr>
              <p:nvPr/>
            </p:nvSpPr>
            <p:spPr>
              <a:xfrm>
                <a:off x="252272" y="201762"/>
                <a:ext cx="7054050" cy="5730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ca-E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Toy</a:t>
                </a:r>
                <a:r>
                  <a:rPr lang="ca-E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a:rPr lang="en-GB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SO</m:t>
                    </m:r>
                    <m:r>
                      <a:rPr lang="en-GB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endParaRPr lang="es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2" y="201762"/>
                <a:ext cx="7054050" cy="573019"/>
              </a:xfrm>
              <a:prstGeom prst="rect">
                <a:avLst/>
              </a:prstGeom>
              <a:blipFill>
                <a:blip r:embed="rId3"/>
                <a:stretch>
                  <a:fillRect l="-2159" t="-18085" b="-319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o 5"/>
          <p:cNvGrpSpPr/>
          <p:nvPr/>
        </p:nvGrpSpPr>
        <p:grpSpPr>
          <a:xfrm>
            <a:off x="692153" y="1210564"/>
            <a:ext cx="3701980" cy="2443875"/>
            <a:chOff x="704345" y="1073517"/>
            <a:chExt cx="3701980" cy="244387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/>
            <a:srcRect b="14063"/>
            <a:stretch/>
          </p:blipFill>
          <p:spPr>
            <a:xfrm>
              <a:off x="704345" y="1448088"/>
              <a:ext cx="3701980" cy="20693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1292994" y="1073517"/>
                  <a:ext cx="2390815" cy="374571"/>
                </a:xfrm>
                <a:prstGeom prst="round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GB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particle, </a:t>
                  </a:r>
                  <a:r>
                    <a:rPr lang="en-GB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GB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 HO  </a:t>
                  </a:r>
                  <a:endParaRPr lang="ca-E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994" y="1073517"/>
                  <a:ext cx="2390815" cy="374571"/>
                </a:xfrm>
                <a:prstGeom prst="roundRect">
                  <a:avLst/>
                </a:prstGeom>
                <a:blipFill>
                  <a:blip r:embed="rId5"/>
                  <a:stretch>
                    <a:fillRect r="-1269" b="-14286"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9335334" y="1166658"/>
                <a:ext cx="2057104" cy="81724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channels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i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layer</m:t>
                    </m:r>
                  </m:oMath>
                </a14:m>
                <a:endParaRPr lang="ca-ES" sz="1400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34" y="1166658"/>
                <a:ext cx="2057104" cy="8172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ctor curvado 28"/>
          <p:cNvCxnSpPr>
            <a:stCxn id="43" idx="0"/>
            <a:endCxn id="28" idx="1"/>
          </p:cNvCxnSpPr>
          <p:nvPr/>
        </p:nvCxnSpPr>
        <p:spPr>
          <a:xfrm rot="5400000" flipH="1" flipV="1">
            <a:off x="8130581" y="390752"/>
            <a:ext cx="20223" cy="238928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curvado 29"/>
          <p:cNvCxnSpPr>
            <a:stCxn id="43" idx="2"/>
            <a:endCxn id="31" idx="1"/>
          </p:cNvCxnSpPr>
          <p:nvPr/>
        </p:nvCxnSpPr>
        <p:spPr>
          <a:xfrm rot="5400000" flipH="1" flipV="1">
            <a:off x="7828057" y="2201313"/>
            <a:ext cx="263384" cy="2027397"/>
          </a:xfrm>
          <a:prstGeom prst="curvedConnector4">
            <a:avLst>
              <a:gd name="adj1" fmla="val -26616"/>
              <a:gd name="adj2" fmla="val 697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8973448" y="2727655"/>
                <a:ext cx="2583332" cy="71133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ca-E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SO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448" y="2727655"/>
                <a:ext cx="2583332" cy="711330"/>
              </a:xfrm>
              <a:prstGeom prst="roundRect">
                <a:avLst/>
              </a:prstGeom>
              <a:blipFill>
                <a:blip r:embed="rId7"/>
                <a:stretch>
                  <a:fillRect l="-6338" t="-92437" b="-13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o 31"/>
          <p:cNvGrpSpPr/>
          <p:nvPr/>
        </p:nvGrpSpPr>
        <p:grpSpPr>
          <a:xfrm>
            <a:off x="4758159" y="1090470"/>
            <a:ext cx="4803933" cy="2256234"/>
            <a:chOff x="4166847" y="1023596"/>
            <a:chExt cx="4803933" cy="2256234"/>
          </a:xfrm>
        </p:grpSpPr>
        <p:grpSp>
          <p:nvGrpSpPr>
            <p:cNvPr id="33" name="Grupo 32"/>
            <p:cNvGrpSpPr/>
            <p:nvPr/>
          </p:nvGrpSpPr>
          <p:grpSpPr>
            <a:xfrm>
              <a:off x="4180509" y="1023596"/>
              <a:ext cx="4790271" cy="2256234"/>
              <a:chOff x="3902955" y="1134447"/>
              <a:chExt cx="4473848" cy="2756327"/>
            </a:xfrm>
          </p:grpSpPr>
          <p:grpSp>
            <p:nvGrpSpPr>
              <p:cNvPr id="37" name="Grupo 36"/>
              <p:cNvGrpSpPr/>
              <p:nvPr/>
            </p:nvGrpSpPr>
            <p:grpSpPr>
              <a:xfrm>
                <a:off x="3902955" y="1751421"/>
                <a:ext cx="4473848" cy="2139353"/>
                <a:chOff x="3728931" y="987662"/>
                <a:chExt cx="4626954" cy="2390307"/>
              </a:xfrm>
            </p:grpSpPr>
            <p:grpSp>
              <p:nvGrpSpPr>
                <p:cNvPr id="39" name="Grupo 38"/>
                <p:cNvGrpSpPr/>
                <p:nvPr/>
              </p:nvGrpSpPr>
              <p:grpSpPr>
                <a:xfrm>
                  <a:off x="3728931" y="987662"/>
                  <a:ext cx="4626954" cy="2390307"/>
                  <a:chOff x="3728931" y="987662"/>
                  <a:chExt cx="4626954" cy="2390307"/>
                </a:xfrm>
              </p:grpSpPr>
              <p:grpSp>
                <p:nvGrpSpPr>
                  <p:cNvPr id="42" name="Grupo 41"/>
                  <p:cNvGrpSpPr/>
                  <p:nvPr/>
                </p:nvGrpSpPr>
                <p:grpSpPr>
                  <a:xfrm>
                    <a:off x="3728931" y="1529771"/>
                    <a:ext cx="4626954" cy="739202"/>
                    <a:chOff x="4120796" y="3712214"/>
                    <a:chExt cx="5009636" cy="821226"/>
                  </a:xfrm>
                </p:grpSpPr>
                <p:grpSp>
                  <p:nvGrpSpPr>
                    <p:cNvPr id="44" name="Grupo 43"/>
                    <p:cNvGrpSpPr/>
                    <p:nvPr/>
                  </p:nvGrpSpPr>
                  <p:grpSpPr>
                    <a:xfrm>
                      <a:off x="4466462" y="3769134"/>
                      <a:ext cx="4663970" cy="764306"/>
                      <a:chOff x="934505" y="2512817"/>
                      <a:chExt cx="6883295" cy="1226438"/>
                    </a:xfrm>
                  </p:grpSpPr>
                  <p:sp>
                    <p:nvSpPr>
                      <p:cNvPr id="46" name="Conector 45"/>
                      <p:cNvSpPr/>
                      <p:nvPr/>
                    </p:nvSpPr>
                    <p:spPr>
                      <a:xfrm>
                        <a:off x="934505" y="2512817"/>
                        <a:ext cx="497194" cy="741405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47" name="Conector 46"/>
                      <p:cNvSpPr/>
                      <p:nvPr/>
                    </p:nvSpPr>
                    <p:spPr>
                      <a:xfrm>
                        <a:off x="5575636" y="2977365"/>
                        <a:ext cx="486636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8" name="CuadroTexto 47"/>
                          <p:cNvSpPr txBox="1"/>
                          <p:nvPr/>
                        </p:nvSpPr>
                        <p:spPr>
                          <a:xfrm>
                            <a:off x="6000740" y="2870828"/>
                            <a:ext cx="1817060" cy="86842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NQS</m:t>
                                      </m:r>
                                    </m:sub>
                                  </m:sSub>
                                  <m: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s-E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8" name="CuadroTexto 47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000740" y="2870828"/>
                            <a:ext cx="1817060" cy="868427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 b="-5085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" name="Rectángulo 44"/>
                        <p:cNvSpPr/>
                        <p:nvPr/>
                      </p:nvSpPr>
                      <p:spPr>
                        <a:xfrm>
                          <a:off x="4120796" y="3712214"/>
                          <a:ext cx="306379" cy="560060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45" name="Rectángulo 4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120796" y="3712214"/>
                          <a:ext cx="306379" cy="560060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Rectángulo redondeado 42"/>
                      <p:cNvSpPr/>
                      <p:nvPr/>
                    </p:nvSpPr>
                    <p:spPr>
                      <a:xfrm>
                        <a:off x="5007305" y="987662"/>
                        <a:ext cx="1643457" cy="2390307"/>
                      </a:xfrm>
                      <a:prstGeom prst="round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SO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oMath>
                        </a14:m>
                        <a:r>
                          <a:rPr lang="en-US" sz="2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</a:t>
                        </a:r>
                        <a:r>
                          <a:rPr lang="en-US" sz="2000" dirty="0" err="1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Conv</a:t>
                        </a:r>
                        <a:endPara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3" name="Rectángulo redondeado 4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07305" y="987662"/>
                        <a:ext cx="1643457" cy="2390307"/>
                      </a:xfrm>
                      <a:prstGeom prst="round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  <a:ln>
                        <a:solidFill>
                          <a:srgbClr val="0070C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0" name="Conector recto de flecha 39"/>
                <p:cNvCxnSpPr>
                  <a:stCxn id="46" idx="6"/>
                  <a:endCxn id="43" idx="1"/>
                </p:cNvCxnSpPr>
                <p:nvPr/>
              </p:nvCxnSpPr>
              <p:spPr>
                <a:xfrm>
                  <a:off x="4359345" y="1788951"/>
                  <a:ext cx="647960" cy="39386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cto de flecha 40"/>
                <p:cNvCxnSpPr>
                  <a:stCxn id="43" idx="3"/>
                  <a:endCxn id="47" idx="2"/>
                </p:cNvCxnSpPr>
                <p:nvPr/>
              </p:nvCxnSpPr>
              <p:spPr>
                <a:xfrm flipV="1">
                  <a:off x="6650762" y="2049539"/>
                  <a:ext cx="301935" cy="13327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CuadroTexto 37"/>
                  <p:cNvSpPr txBox="1"/>
                  <p:nvPr/>
                </p:nvSpPr>
                <p:spPr>
                  <a:xfrm>
                    <a:off x="4952234" y="1134447"/>
                    <a:ext cx="1962660" cy="499194"/>
                  </a:xfrm>
                  <a:prstGeom prst="roundRect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Neural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network</m:t>
                          </m:r>
                        </m:oMath>
                      </m:oMathPara>
                    </a14:m>
                    <a:endParaRPr lang="ca-E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8" name="CuadroTexto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52234" y="1134447"/>
                    <a:ext cx="1962660" cy="499194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95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Conector 33"/>
            <p:cNvSpPr/>
            <p:nvPr/>
          </p:nvSpPr>
          <p:spPr>
            <a:xfrm>
              <a:off x="4511040" y="2404327"/>
              <a:ext cx="322134" cy="30469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ángulo 34"/>
                <p:cNvSpPr/>
                <p:nvPr/>
              </p:nvSpPr>
              <p:spPr>
                <a:xfrm>
                  <a:off x="4166847" y="2368247"/>
                  <a:ext cx="29296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á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6847" y="2368247"/>
                  <a:ext cx="292963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416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Conector recto de flecha 35"/>
            <p:cNvCxnSpPr>
              <a:stCxn id="34" idx="6"/>
              <a:endCxn id="43" idx="1"/>
            </p:cNvCxnSpPr>
            <p:nvPr/>
          </p:nvCxnSpPr>
          <p:spPr>
            <a:xfrm flipV="1">
              <a:off x="4833174" y="2404230"/>
              <a:ext cx="670832" cy="1524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Imagen 6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3" t="11645" r="29146" b="52800"/>
          <a:stretch/>
        </p:blipFill>
        <p:spPr>
          <a:xfrm>
            <a:off x="6655193" y="3895798"/>
            <a:ext cx="3459223" cy="278969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004399" y="4029010"/>
            <a:ext cx="5359825" cy="2762242"/>
            <a:chOff x="1004399" y="4029010"/>
            <a:chExt cx="5359825" cy="2762242"/>
          </a:xfrm>
        </p:grpSpPr>
        <p:pic>
          <p:nvPicPr>
            <p:cNvPr id="68" name="Imagen 6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" t="52178" r="8258" b="6401"/>
            <a:stretch/>
          </p:blipFill>
          <p:spPr>
            <a:xfrm>
              <a:off x="1342953" y="4029010"/>
              <a:ext cx="5021271" cy="2539286"/>
            </a:xfrm>
            <a:prstGeom prst="rect">
              <a:avLst/>
            </a:prstGeom>
          </p:spPr>
        </p:pic>
        <p:sp>
          <p:nvSpPr>
            <p:cNvPr id="2" name="CuadroTexto 1"/>
            <p:cNvSpPr txBox="1"/>
            <p:nvPr/>
          </p:nvSpPr>
          <p:spPr>
            <a:xfrm rot="16200000">
              <a:off x="874972" y="5008423"/>
              <a:ext cx="597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Loss</a:t>
              </a:r>
              <a:endParaRPr lang="en-US" sz="1600" dirty="0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3385607" y="6452698"/>
              <a:ext cx="10085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Epochs</a:t>
              </a:r>
              <a:endParaRPr lang="en-US" sz="16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uadroTexto 68"/>
              <p:cNvSpPr txBox="1"/>
              <p:nvPr/>
            </p:nvSpPr>
            <p:spPr>
              <a:xfrm rot="20078967">
                <a:off x="4848290" y="4468095"/>
                <a:ext cx="3265211" cy="715089"/>
              </a:xfrm>
              <a:prstGeom prst="roundRect">
                <a:avLst/>
              </a:prstGeom>
              <a:solidFill>
                <a:srgbClr val="FF3300">
                  <a:alpha val="27843"/>
                </a:srgbClr>
              </a:solidFill>
              <a:ln w="952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PRELIMINARY</m:t>
                      </m:r>
                    </m:oMath>
                  </m:oMathPara>
                </a14:m>
                <a:endParaRPr lang="ca-E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Cuadro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78967">
                <a:off x="4848290" y="4468095"/>
                <a:ext cx="3265211" cy="71508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9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ítulo 1"/>
              <p:cNvSpPr txBox="1">
                <a:spLocks/>
              </p:cNvSpPr>
              <p:nvPr/>
            </p:nvSpPr>
            <p:spPr>
              <a:xfrm>
                <a:off x="252272" y="201762"/>
                <a:ext cx="7054050" cy="5730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ca-E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Toy</a:t>
                </a:r>
                <a:r>
                  <a:rPr lang="ca-E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G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</m:sSub>
                  </m:oMath>
                </a14:m>
                <a:endParaRPr lang="es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2" y="201762"/>
                <a:ext cx="7054050" cy="573019"/>
              </a:xfrm>
              <a:prstGeom prst="rect">
                <a:avLst/>
              </a:prstGeom>
              <a:blipFill>
                <a:blip r:embed="rId3"/>
                <a:stretch>
                  <a:fillRect l="-2159" t="-1808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8504447" y="1071420"/>
                <a:ext cx="2057104" cy="91940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channels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layer</m:t>
                    </m:r>
                  </m:oMath>
                </a14:m>
                <a:endParaRPr lang="ca-ES" sz="16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447" y="1071420"/>
                <a:ext cx="2057104" cy="91940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4907" r="8692" b="2"/>
          <a:stretch/>
        </p:blipFill>
        <p:spPr>
          <a:xfrm>
            <a:off x="1678274" y="3472888"/>
            <a:ext cx="3775325" cy="3124155"/>
          </a:xfrm>
          <a:prstGeom prst="rect">
            <a:avLst/>
          </a:prstGeom>
        </p:spPr>
      </p:pic>
      <p:cxnSp>
        <p:nvCxnSpPr>
          <p:cNvPr id="54" name="Conector curvado 53"/>
          <p:cNvCxnSpPr>
            <a:stCxn id="6" idx="0"/>
            <a:endCxn id="11" idx="1"/>
          </p:cNvCxnSpPr>
          <p:nvPr/>
        </p:nvCxnSpPr>
        <p:spPr>
          <a:xfrm rot="16200000" flipH="1">
            <a:off x="7356867" y="383541"/>
            <a:ext cx="2491" cy="2292668"/>
          </a:xfrm>
          <a:prstGeom prst="curvedConnector4">
            <a:avLst>
              <a:gd name="adj1" fmla="val -1101244"/>
              <a:gd name="adj2" fmla="val 654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upo 74"/>
          <p:cNvGrpSpPr/>
          <p:nvPr/>
        </p:nvGrpSpPr>
        <p:grpSpPr>
          <a:xfrm>
            <a:off x="1292994" y="1073517"/>
            <a:ext cx="2390815" cy="2064766"/>
            <a:chOff x="725845" y="1055010"/>
            <a:chExt cx="2859107" cy="2395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725845" y="1055010"/>
                  <a:ext cx="2859107" cy="434538"/>
                </a:xfrm>
                <a:prstGeom prst="round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r>
                    <a:rPr lang="en-GB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fermions, 1D HO  </a:t>
                  </a:r>
                  <a:endParaRPr lang="ca-E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45" y="1055010"/>
                  <a:ext cx="2859107" cy="434538"/>
                </a:xfrm>
                <a:prstGeom prst="roundRect">
                  <a:avLst/>
                </a:prstGeom>
                <a:blipFill>
                  <a:blip r:embed="rId6"/>
                  <a:stretch>
                    <a:fillRect r="-3807" b="-12500"/>
                  </a:stretch>
                </a:blipFill>
                <a:ln w="95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8" name="Grupo 67"/>
            <p:cNvGrpSpPr/>
            <p:nvPr/>
          </p:nvGrpSpPr>
          <p:grpSpPr>
            <a:xfrm>
              <a:off x="813684" y="1630455"/>
              <a:ext cx="2771268" cy="1819881"/>
              <a:chOff x="874089" y="1308516"/>
              <a:chExt cx="2503095" cy="1811399"/>
            </a:xfrm>
          </p:grpSpPr>
          <p:pic>
            <p:nvPicPr>
              <p:cNvPr id="2050" name="Picture 2" descr="Quantum mechanics/Harmonic oscillator - Wikiversity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58" t="21911" r="34402" b="31346"/>
              <a:stretch/>
            </p:blipFill>
            <p:spPr bwMode="auto">
              <a:xfrm>
                <a:off x="874089" y="1308516"/>
                <a:ext cx="2503095" cy="1811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Elipse 66"/>
              <p:cNvSpPr/>
              <p:nvPr/>
            </p:nvSpPr>
            <p:spPr>
              <a:xfrm>
                <a:off x="1746427" y="2955804"/>
                <a:ext cx="130665" cy="11898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Elipse 68"/>
              <p:cNvSpPr/>
              <p:nvPr/>
            </p:nvSpPr>
            <p:spPr>
              <a:xfrm>
                <a:off x="2318354" y="2957490"/>
                <a:ext cx="130665" cy="11898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5" name="Grupo 104"/>
          <p:cNvGrpSpPr/>
          <p:nvPr/>
        </p:nvGrpSpPr>
        <p:grpSpPr>
          <a:xfrm>
            <a:off x="5945039" y="3695700"/>
            <a:ext cx="4956646" cy="3033341"/>
            <a:chOff x="5990557" y="3828289"/>
            <a:chExt cx="4956646" cy="2690094"/>
          </a:xfrm>
        </p:grpSpPr>
        <p:pic>
          <p:nvPicPr>
            <p:cNvPr id="104" name="Imagen 10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60" t="24515" r="18496" b="18243"/>
            <a:stretch/>
          </p:blipFill>
          <p:spPr>
            <a:xfrm>
              <a:off x="5990557" y="3828289"/>
              <a:ext cx="3971151" cy="2690094"/>
            </a:xfrm>
            <a:prstGeom prst="rect">
              <a:avLst/>
            </a:prstGeom>
          </p:spPr>
        </p:pic>
        <p:pic>
          <p:nvPicPr>
            <p:cNvPr id="106" name="Imagen 10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8" t="12134" r="18496" b="74836"/>
            <a:stretch/>
          </p:blipFill>
          <p:spPr>
            <a:xfrm>
              <a:off x="9916016" y="5173336"/>
              <a:ext cx="1031187" cy="612327"/>
            </a:xfrm>
            <a:prstGeom prst="rect">
              <a:avLst/>
            </a:prstGeom>
          </p:spPr>
        </p:pic>
      </p:grpSp>
      <p:cxnSp>
        <p:nvCxnSpPr>
          <p:cNvPr id="110" name="Conector curvado 109"/>
          <p:cNvCxnSpPr>
            <a:stCxn id="6" idx="2"/>
            <a:endCxn id="113" idx="1"/>
          </p:cNvCxnSpPr>
          <p:nvPr/>
        </p:nvCxnSpPr>
        <p:spPr>
          <a:xfrm rot="5400000" flipH="1" flipV="1">
            <a:off x="7308258" y="1911940"/>
            <a:ext cx="76170" cy="2269130"/>
          </a:xfrm>
          <a:prstGeom prst="curvedConnector4">
            <a:avLst>
              <a:gd name="adj1" fmla="val -300118"/>
              <a:gd name="adj2" fmla="val 6559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uadroTexto 112"/>
              <p:cNvSpPr txBox="1"/>
              <p:nvPr/>
            </p:nvSpPr>
            <p:spPr>
              <a:xfrm>
                <a:off x="8480908" y="2610651"/>
                <a:ext cx="3107588" cy="79553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ca-E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sgn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ca-ES" sz="1600" dirty="0"/>
              </a:p>
            </p:txBody>
          </p:sp>
        </mc:Choice>
        <mc:Fallback xmlns="">
          <p:sp>
            <p:nvSpPr>
              <p:cNvPr id="113" name="CuadroTexto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908" y="2610651"/>
                <a:ext cx="3107588" cy="79553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upo 123"/>
          <p:cNvGrpSpPr/>
          <p:nvPr/>
        </p:nvGrpSpPr>
        <p:grpSpPr>
          <a:xfrm>
            <a:off x="4125260" y="1069944"/>
            <a:ext cx="4845521" cy="2014646"/>
            <a:chOff x="4125260" y="1069944"/>
            <a:chExt cx="4845521" cy="2014646"/>
          </a:xfrm>
        </p:grpSpPr>
        <p:grpSp>
          <p:nvGrpSpPr>
            <p:cNvPr id="77" name="Grupo 76"/>
            <p:cNvGrpSpPr/>
            <p:nvPr/>
          </p:nvGrpSpPr>
          <p:grpSpPr>
            <a:xfrm>
              <a:off x="4125260" y="1069944"/>
              <a:ext cx="4845521" cy="2014646"/>
              <a:chOff x="3851355" y="1191068"/>
              <a:chExt cx="4525448" cy="2461191"/>
            </a:xfrm>
          </p:grpSpPr>
          <p:grpSp>
            <p:nvGrpSpPr>
              <p:cNvPr id="46" name="Grupo 45"/>
              <p:cNvGrpSpPr/>
              <p:nvPr/>
            </p:nvGrpSpPr>
            <p:grpSpPr>
              <a:xfrm>
                <a:off x="3851355" y="1751421"/>
                <a:ext cx="4525448" cy="1900838"/>
                <a:chOff x="3675565" y="987662"/>
                <a:chExt cx="4680320" cy="2123813"/>
              </a:xfrm>
            </p:grpSpPr>
            <p:grpSp>
              <p:nvGrpSpPr>
                <p:cNvPr id="7" name="Grupo 6"/>
                <p:cNvGrpSpPr/>
                <p:nvPr/>
              </p:nvGrpSpPr>
              <p:grpSpPr>
                <a:xfrm>
                  <a:off x="3675565" y="987662"/>
                  <a:ext cx="4680320" cy="2123813"/>
                  <a:chOff x="3675565" y="987662"/>
                  <a:chExt cx="4680320" cy="2123813"/>
                </a:xfrm>
              </p:grpSpPr>
              <p:grpSp>
                <p:nvGrpSpPr>
                  <p:cNvPr id="17" name="Grupo 16"/>
                  <p:cNvGrpSpPr/>
                  <p:nvPr/>
                </p:nvGrpSpPr>
                <p:grpSpPr>
                  <a:xfrm>
                    <a:off x="3675565" y="1492775"/>
                    <a:ext cx="4680320" cy="776199"/>
                    <a:chOff x="4063016" y="3671112"/>
                    <a:chExt cx="5067416" cy="862328"/>
                  </a:xfrm>
                </p:grpSpPr>
                <p:grpSp>
                  <p:nvGrpSpPr>
                    <p:cNvPr id="23" name="Grupo 22"/>
                    <p:cNvGrpSpPr/>
                    <p:nvPr/>
                  </p:nvGrpSpPr>
                  <p:grpSpPr>
                    <a:xfrm>
                      <a:off x="4466462" y="3769134"/>
                      <a:ext cx="4663970" cy="764306"/>
                      <a:chOff x="934505" y="2512817"/>
                      <a:chExt cx="6883295" cy="1226438"/>
                    </a:xfrm>
                  </p:grpSpPr>
                  <p:sp>
                    <p:nvSpPr>
                      <p:cNvPr id="25" name="Conector 24"/>
                      <p:cNvSpPr/>
                      <p:nvPr/>
                    </p:nvSpPr>
                    <p:spPr>
                      <a:xfrm>
                        <a:off x="934505" y="2512817"/>
                        <a:ext cx="497194" cy="741405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26" name="Conector 25"/>
                      <p:cNvSpPr/>
                      <p:nvPr/>
                    </p:nvSpPr>
                    <p:spPr>
                      <a:xfrm>
                        <a:off x="5575636" y="2977365"/>
                        <a:ext cx="486636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7" name="CuadroTexto 36"/>
                          <p:cNvSpPr txBox="1"/>
                          <p:nvPr/>
                        </p:nvSpPr>
                        <p:spPr>
                          <a:xfrm>
                            <a:off x="6000740" y="2870828"/>
                            <a:ext cx="1817060" cy="86842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sSub>
                                    <m:sSub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NQS</m:t>
                                      </m:r>
                                    </m:sub>
                                  </m:sSub>
                                  <m: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s-ES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7" name="CuadroTexto 36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000740" y="2870828"/>
                            <a:ext cx="1817060" cy="868427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 r="-8763" b="-5085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" name="Rectángulo 21"/>
                        <p:cNvSpPr/>
                        <p:nvPr/>
                      </p:nvSpPr>
                      <p:spPr>
                        <a:xfrm>
                          <a:off x="4063016" y="3671112"/>
                          <a:ext cx="306379" cy="560060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" name="Rectángulo 2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063016" y="3671112"/>
                          <a:ext cx="306379" cy="560060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r="-2291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" name="Rectángulo redondeado 5"/>
                      <p:cNvSpPr/>
                      <p:nvPr/>
                    </p:nvSpPr>
                    <p:spPr>
                      <a:xfrm>
                        <a:off x="5007305" y="987662"/>
                        <a:ext cx="1367283" cy="2123813"/>
                      </a:xfrm>
                      <a:prstGeom prst="round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oMath>
                        </a14:m>
                        <a:r>
                          <a:rPr lang="en-US" sz="2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-</a:t>
                        </a:r>
                        <a:r>
                          <a:rPr lang="en-US" sz="2000" dirty="0" err="1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Conv</a:t>
                        </a:r>
                        <a:endPara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" name="Rectángulo redondeado 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07305" y="987662"/>
                        <a:ext cx="1367283" cy="2123813"/>
                      </a:xfrm>
                      <a:prstGeom prst="round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  <a:ln>
                        <a:solidFill>
                          <a:srgbClr val="0070C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2" name="Conector recto de flecha 41"/>
                <p:cNvCxnSpPr>
                  <a:stCxn id="25" idx="6"/>
                  <a:endCxn id="6" idx="1"/>
                </p:cNvCxnSpPr>
                <p:nvPr/>
              </p:nvCxnSpPr>
              <p:spPr>
                <a:xfrm>
                  <a:off x="4359346" y="1788954"/>
                  <a:ext cx="647958" cy="260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cto de flecha 43"/>
                <p:cNvCxnSpPr>
                  <a:stCxn id="6" idx="3"/>
                  <a:endCxn id="26" idx="2"/>
                </p:cNvCxnSpPr>
                <p:nvPr/>
              </p:nvCxnSpPr>
              <p:spPr>
                <a:xfrm flipV="1">
                  <a:off x="6374588" y="2049541"/>
                  <a:ext cx="578111" cy="2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uadroTexto 75"/>
                  <p:cNvSpPr txBox="1"/>
                  <p:nvPr/>
                </p:nvSpPr>
                <p:spPr>
                  <a:xfrm>
                    <a:off x="4816931" y="1191068"/>
                    <a:ext cx="1962660" cy="499194"/>
                  </a:xfrm>
                  <a:prstGeom prst="roundRect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Neural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network</m:t>
                          </m:r>
                        </m:oMath>
                      </m:oMathPara>
                    </a14:m>
                    <a:endParaRPr lang="ca-E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6" name="CuadroTexto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6931" y="1191068"/>
                    <a:ext cx="1962660" cy="499194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 w="95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5" name="Conector 114"/>
            <p:cNvSpPr/>
            <p:nvPr/>
          </p:nvSpPr>
          <p:spPr>
            <a:xfrm>
              <a:off x="4511040" y="2404327"/>
              <a:ext cx="322134" cy="304691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ángulo 115"/>
                <p:cNvSpPr/>
                <p:nvPr/>
              </p:nvSpPr>
              <p:spPr>
                <a:xfrm>
                  <a:off x="4125261" y="2339686"/>
                  <a:ext cx="29296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Rectángulo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5261" y="2339686"/>
                  <a:ext cx="292963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Conector recto de flecha 116"/>
            <p:cNvCxnSpPr>
              <a:stCxn id="115" idx="6"/>
              <a:endCxn id="6" idx="1"/>
            </p:cNvCxnSpPr>
            <p:nvPr/>
          </p:nvCxnSpPr>
          <p:spPr>
            <a:xfrm flipV="1">
              <a:off x="4833174" y="2306610"/>
              <a:ext cx="670831" cy="2500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5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8947" y="195449"/>
            <a:ext cx="6328738" cy="64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and open questions…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52093" y="1275149"/>
                <a:ext cx="108924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Why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is the Slater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“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so good”? Can we explain it from the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irreps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?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Can we find something even better? </a:t>
                </a:r>
                <a:endParaRPr lang="ca-E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3" y="1275149"/>
                <a:ext cx="10892421" cy="830997"/>
              </a:xfrm>
              <a:prstGeom prst="rect">
                <a:avLst/>
              </a:prstGeom>
              <a:blipFill>
                <a:blip r:embed="rId3"/>
                <a:stretch>
                  <a:fillRect l="-784" t="-5147" r="-61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461379" y="2494072"/>
            <a:ext cx="1089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any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253059" y="4558276"/>
            <a:ext cx="5490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 FOR YOUR ATTENTION</a:t>
            </a: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461379" y="3477852"/>
                <a:ext cx="10892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ca-E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about</a:t>
                </a: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continuous</a:t>
                </a: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groups</a:t>
                </a: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SU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ca-E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9" y="3477852"/>
                <a:ext cx="10892421" cy="461665"/>
              </a:xfrm>
              <a:prstGeom prst="rect">
                <a:avLst/>
              </a:prstGeom>
              <a:blipFill>
                <a:blip r:embed="rId4"/>
                <a:stretch>
                  <a:fillRect l="-78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0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lfliet_tjon_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7857" r="7614" b="6000"/>
          <a:stretch/>
        </p:blipFill>
        <p:spPr>
          <a:xfrm>
            <a:off x="252272" y="985170"/>
            <a:ext cx="8074003" cy="5881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8691858" y="1353623"/>
                <a:ext cx="309374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/>
                  <a:t>Network </a:t>
                </a:r>
                <a:r>
                  <a:rPr lang="es-ES" sz="2000" dirty="0" err="1"/>
                  <a:t>hyperparameters</a:t>
                </a:r>
                <a:r>
                  <a:rPr lang="es-ES" sz="2000" dirty="0"/>
                  <a:t>:</a:t>
                </a:r>
              </a:p>
              <a:p>
                <a:pPr algn="just"/>
                <a:endParaRPr lang="es-ES" sz="20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000">
                            <a:latin typeface="Cambria Math" panose="02040503050406030204" pitchFamily="18" charset="0"/>
                          </a:rPr>
                          <m:t>hid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s-ES" sz="2000" dirty="0"/>
                  <a:t> neurons</a:t>
                </a:r>
              </a:p>
              <a:p>
                <a:pPr algn="just"/>
                <a:endParaRPr lang="es-ES" sz="2000"/>
              </a:p>
              <a:p>
                <a:pPr algn="just"/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sz="2000" dirty="0"/>
                  <a:t> layer</a:t>
                </a:r>
              </a:p>
              <a:p>
                <a:pPr algn="just"/>
                <a:endParaRPr lang="es-ES" sz="2000" dirty="0"/>
              </a:p>
              <a:p>
                <a:pPr algn="just"/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sz="2000" dirty="0"/>
                  <a:t> </a:t>
                </a:r>
                <a:r>
                  <a:rPr lang="es-ES" sz="2000" dirty="0" err="1"/>
                  <a:t>Learning</a:t>
                </a:r>
                <a:r>
                  <a:rPr lang="es-ES" sz="2000" dirty="0"/>
                  <a:t> </a:t>
                </a:r>
                <a:r>
                  <a:rPr lang="es-ES" sz="2000" dirty="0" err="1"/>
                  <a:t>rate</a:t>
                </a:r>
                <a:r>
                  <a:rPr lang="es-E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000"/>
              </a:p>
              <a:p>
                <a:pPr algn="just"/>
                <a:endParaRPr lang="es-ES" sz="2000"/>
              </a:p>
              <a:p>
                <a:pPr algn="just"/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sz="2000" dirty="0"/>
                  <a:t> </a:t>
                </a:r>
                <a:r>
                  <a:rPr lang="es-ES" sz="2000"/>
                  <a:t>Optimizer = RMSprop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858" y="1353623"/>
                <a:ext cx="3093742" cy="2862322"/>
              </a:xfrm>
              <a:prstGeom prst="rect">
                <a:avLst/>
              </a:prstGeom>
              <a:blipFill>
                <a:blip r:embed="rId6"/>
                <a:stretch>
                  <a:fillRect l="-2170" t="-1064" b="-276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Training example: the deuteron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477134" y="4800365"/>
            <a:ext cx="3308466" cy="971564"/>
            <a:chOff x="7705933" y="5300973"/>
            <a:chExt cx="3308466" cy="97156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949" y="5846451"/>
              <a:ext cx="2130433" cy="426086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7705933" y="5300973"/>
              <a:ext cx="3308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/>
                <a:t>Developed 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0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2272" y="201762"/>
            <a:ext cx="8815528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Advantage: mild scaling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29272" y="6121323"/>
            <a:ext cx="12192001" cy="391849"/>
            <a:chOff x="996778" y="5968565"/>
            <a:chExt cx="10198444" cy="391849"/>
          </a:xfrm>
        </p:grpSpPr>
        <p:sp>
          <p:nvSpPr>
            <p:cNvPr id="17" name="CuadroTexto 16"/>
            <p:cNvSpPr txBox="1"/>
            <p:nvPr/>
          </p:nvSpPr>
          <p:spPr>
            <a:xfrm>
              <a:off x="996778" y="6021860"/>
              <a:ext cx="10198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/>
                <a:t>[2]</a:t>
              </a:r>
              <a:r>
                <a:rPr lang="en-US" sz="1600"/>
                <a:t>. E M Nordhagen </a:t>
              </a:r>
              <a:r>
                <a:rPr lang="en-US" sz="1600" i="1"/>
                <a:t>et al, Hidden-nucleons neural-network quantum states for the nuclear many-body problem, </a:t>
              </a:r>
              <a:r>
                <a:rPr lang="en-US" sz="1600">
                  <a:solidFill>
                    <a:srgbClr val="0070C0"/>
                  </a:solidFill>
                </a:rPr>
                <a:t>arXiv:2210.00365</a:t>
              </a:r>
            </a:p>
          </p:txBody>
        </p:sp>
        <p:cxnSp>
          <p:nvCxnSpPr>
            <p:cNvPr id="18" name="Conector recto 17"/>
            <p:cNvCxnSpPr/>
            <p:nvPr/>
          </p:nvCxnSpPr>
          <p:spPr>
            <a:xfrm flipV="1">
              <a:off x="1114206" y="5968565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/>
          <p:nvPr/>
        </p:nvGrpSpPr>
        <p:grpSpPr>
          <a:xfrm>
            <a:off x="2916776" y="1273062"/>
            <a:ext cx="5942884" cy="4559304"/>
            <a:chOff x="6486525" y="1466849"/>
            <a:chExt cx="5140185" cy="392059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6525" y="1466849"/>
              <a:ext cx="4867275" cy="3920595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11243762" y="4587359"/>
              <a:ext cx="382948" cy="317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/>
                <a:t>[2]</a:t>
              </a: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06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diagram of a block diagram&#10;&#10;Description automatically generated">
            <a:extLst>
              <a:ext uri="{FF2B5EF4-FFF2-40B4-BE49-F238E27FC236}">
                <a16:creationId xmlns:a16="http://schemas.microsoft.com/office/drawing/2014/main" id="{67DD7E81-7079-2596-EEB4-65F5D8F0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0" y="1513465"/>
            <a:ext cx="10143099" cy="41685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Anti-symmetric neural networks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52272" y="6286696"/>
            <a:ext cx="11525081" cy="375586"/>
            <a:chOff x="1041732" y="5968565"/>
            <a:chExt cx="10198444" cy="375586"/>
          </a:xfrm>
        </p:grpSpPr>
        <p:sp>
          <p:nvSpPr>
            <p:cNvPr id="11" name="CuadroTexto 10"/>
            <p:cNvSpPr txBox="1"/>
            <p:nvPr/>
          </p:nvSpPr>
          <p:spPr>
            <a:xfrm>
              <a:off x="1041732" y="6036374"/>
              <a:ext cx="10198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/>
                <a:t>J Keeble, A Rios et al, </a:t>
              </a:r>
              <a:r>
                <a:rPr lang="en-GB" sz="1400" i="1"/>
                <a:t>Machine learning one-dimensional spinless trapped fermionic systems with neural-network quantum states, </a:t>
              </a:r>
              <a:r>
                <a:rPr lang="en-GB" sz="1400"/>
                <a:t>arXiv:2304.0475</a:t>
              </a:r>
            </a:p>
          </p:txBody>
        </p:sp>
        <p:cxnSp>
          <p:nvCxnSpPr>
            <p:cNvPr id="12" name="Conector recto 11"/>
            <p:cNvCxnSpPr/>
            <p:nvPr/>
          </p:nvCxnSpPr>
          <p:spPr>
            <a:xfrm flipV="1">
              <a:off x="1114206" y="5968565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ángulo 12"/>
          <p:cNvSpPr/>
          <p:nvPr/>
        </p:nvSpPr>
        <p:spPr>
          <a:xfrm>
            <a:off x="10724799" y="515296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[4]</a:t>
            </a:r>
            <a:endParaRPr lang="ca-ES"/>
          </a:p>
        </p:txBody>
      </p:sp>
      <p:pic>
        <p:nvPicPr>
          <p:cNvPr id="14" name="Picture 7" descr="A diagram of a block diagram&#10;&#10;Description automatically generated">
            <a:extLst>
              <a:ext uri="{FF2B5EF4-FFF2-40B4-BE49-F238E27FC236}">
                <a16:creationId xmlns:a16="http://schemas.microsoft.com/office/drawing/2014/main" id="{67DD7E81-7079-2596-EEB4-65F5D8F0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50" y="1665865"/>
            <a:ext cx="10143099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>
                <a:solidFill>
                  <a:schemeClr val="bg1"/>
                </a:solidFill>
              </a:rPr>
              <a:t>Group </a:t>
            </a:r>
            <a:r>
              <a:rPr lang="ca-ES" b="1" dirty="0" err="1">
                <a:solidFill>
                  <a:schemeClr val="bg1"/>
                </a:solidFill>
              </a:rPr>
              <a:t>theory</a:t>
            </a:r>
            <a:endParaRPr lang="es-E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52093" y="1290211"/>
                <a:ext cx="110294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Def. (linear representation, informal): </a:t>
                </a:r>
                <a:r>
                  <a:rPr lang="en-GB" dirty="0"/>
                  <a:t>a linear representation of a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is a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 </a:t>
                </a:r>
                <a:r>
                  <a:rPr lang="ca-ES" dirty="0" err="1"/>
                  <a:t>such</a:t>
                </a:r>
                <a:r>
                  <a:rPr lang="ca-ES" dirty="0"/>
                  <a:t> </a:t>
                </a:r>
                <a:r>
                  <a:rPr lang="ca-ES" dirty="0" err="1"/>
                  <a:t>that</a:t>
                </a:r>
                <a:r>
                  <a:rPr lang="ca-ES" dirty="0"/>
                  <a:t> </a:t>
                </a:r>
                <a:r>
                  <a:rPr lang="ca-ES" dirty="0" err="1"/>
                  <a:t>matrix</a:t>
                </a:r>
                <a:endParaRPr lang="ca-ES" dirty="0"/>
              </a:p>
              <a:p>
                <a:r>
                  <a:rPr lang="ca-ES" dirty="0" err="1"/>
                  <a:t>multiplication</a:t>
                </a:r>
                <a:r>
                  <a:rPr lang="ca-ES" dirty="0"/>
                  <a:t> is </a:t>
                </a:r>
                <a:r>
                  <a:rPr lang="ca-ES" dirty="0" err="1"/>
                  <a:t>associated</a:t>
                </a:r>
                <a:r>
                  <a:rPr lang="ca-ES" dirty="0"/>
                  <a:t> </a:t>
                </a:r>
                <a:r>
                  <a:rPr lang="ca-ES" dirty="0" err="1"/>
                  <a:t>with</a:t>
                </a:r>
                <a:r>
                  <a:rPr lang="ca-ES" dirty="0"/>
                  <a:t>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err="1"/>
                  <a:t>group</a:t>
                </a:r>
                <a:r>
                  <a:rPr lang="ca-ES"/>
                  <a:t> product: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rep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/>
                  <a:t> </a:t>
                </a:r>
                <a:endParaRPr lang="ca-ES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3" y="1290211"/>
                <a:ext cx="11029494" cy="646331"/>
              </a:xfrm>
              <a:prstGeom prst="rect">
                <a:avLst/>
              </a:prstGeom>
              <a:blipFill>
                <a:blip r:embed="rId3"/>
                <a:stretch>
                  <a:fillRect l="-498" t="-5660"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552093" y="2005349"/>
                <a:ext cx="9805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Example (rotation in 2D).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SO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ca-ES" dirty="0"/>
                  <a:t>. </a:t>
                </a:r>
                <a:r>
                  <a:rPr lang="ca-ES" dirty="0" err="1"/>
                  <a:t>This</a:t>
                </a:r>
                <a:r>
                  <a:rPr lang="ca-ES" dirty="0"/>
                  <a:t> is a </a:t>
                </a:r>
                <a:r>
                  <a:rPr lang="ca-ES" dirty="0" err="1"/>
                  <a:t>cyclic</a:t>
                </a:r>
                <a:r>
                  <a:rPr lang="ca-ES" dirty="0"/>
                  <a:t> </a:t>
                </a:r>
                <a:r>
                  <a:rPr lang="ca-ES" dirty="0" err="1"/>
                  <a:t>group</a:t>
                </a:r>
                <a:r>
                  <a:rPr lang="ca-ES" dirty="0"/>
                  <a:t> (</a:t>
                </a:r>
                <a:r>
                  <a:rPr lang="ca-ES" dirty="0" err="1"/>
                  <a:t>only</a:t>
                </a:r>
                <a:r>
                  <a:rPr lang="ca-ES" dirty="0"/>
                  <a:t> </a:t>
                </a:r>
                <a:r>
                  <a:rPr lang="ca-ES" dirty="0" err="1"/>
                  <a:t>one</a:t>
                </a:r>
                <a:r>
                  <a:rPr lang="ca-ES" dirty="0"/>
                  <a:t> </a:t>
                </a:r>
                <a:r>
                  <a:rPr lang="ca-ES" dirty="0" err="1"/>
                  <a:t>generator</a:t>
                </a:r>
                <a:r>
                  <a:rPr lang="ca-ES" dirty="0"/>
                  <a:t>).</a:t>
                </a: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3" y="2005349"/>
                <a:ext cx="9805248" cy="369332"/>
              </a:xfrm>
              <a:prstGeom prst="rect">
                <a:avLst/>
              </a:prstGeom>
              <a:blipFill>
                <a:blip r:embed="rId4"/>
                <a:stretch>
                  <a:fillRect l="-560" t="-9836" r="-684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/>
          <p:cNvGrpSpPr/>
          <p:nvPr/>
        </p:nvGrpSpPr>
        <p:grpSpPr>
          <a:xfrm>
            <a:off x="572244" y="2499641"/>
            <a:ext cx="10293361" cy="877209"/>
            <a:chOff x="644534" y="2683476"/>
            <a:chExt cx="10293361" cy="877209"/>
          </a:xfrm>
        </p:grpSpPr>
        <p:sp>
          <p:nvSpPr>
            <p:cNvPr id="13" name="Rectángulo 12"/>
            <p:cNvSpPr/>
            <p:nvPr/>
          </p:nvSpPr>
          <p:spPr>
            <a:xfrm>
              <a:off x="644534" y="2683476"/>
              <a:ext cx="2278765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Trivial representation</a:t>
              </a:r>
              <a:r>
                <a:rPr lang="ca-ES" b="1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ángulo 3"/>
                <p:cNvSpPr/>
                <p:nvPr/>
              </p:nvSpPr>
              <p:spPr>
                <a:xfrm>
                  <a:off x="644534" y="3190004"/>
                  <a:ext cx="99705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∈[0,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                               </a:t>
                  </a:r>
                  <a14:m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·1</m:t>
                          </m:r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ángulo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34" y="3190004"/>
                  <a:ext cx="997055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 descr="Download Check Mark Tick Mark Check Royalty-Free Vector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5084" y="3243927"/>
              <a:ext cx="322811" cy="31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/>
          <p:cNvGrpSpPr/>
          <p:nvPr/>
        </p:nvGrpSpPr>
        <p:grpSpPr>
          <a:xfrm>
            <a:off x="465142" y="3711979"/>
            <a:ext cx="11654287" cy="1088313"/>
            <a:chOff x="537713" y="3684681"/>
            <a:chExt cx="11654287" cy="1088313"/>
          </a:xfrm>
        </p:grpSpPr>
        <p:grpSp>
          <p:nvGrpSpPr>
            <p:cNvPr id="6" name="Grupo 5"/>
            <p:cNvGrpSpPr/>
            <p:nvPr/>
          </p:nvGrpSpPr>
          <p:grpSpPr>
            <a:xfrm>
              <a:off x="537713" y="3684681"/>
              <a:ext cx="11654287" cy="1088313"/>
              <a:chOff x="537713" y="3908325"/>
              <a:chExt cx="11654287" cy="10883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ángulo 11"/>
                  <p:cNvSpPr/>
                  <p:nvPr/>
                </p:nvSpPr>
                <p:spPr>
                  <a:xfrm>
                    <a:off x="644534" y="3908325"/>
                    <a:ext cx="3367268" cy="37555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ca-ES" b="1" dirty="0" err="1"/>
                      <a:t>Defining</a:t>
                    </a:r>
                    <a:r>
                      <a:rPr lang="ca-ES" b="1" dirty="0"/>
                      <a:t> </a:t>
                    </a:r>
                    <a:r>
                      <a:rPr lang="ca-ES" b="1" dirty="0" err="1"/>
                      <a:t>representation</a:t>
                    </a:r>
                    <a:r>
                      <a:rPr lang="ca-ES" b="1" dirty="0"/>
                      <a:t> over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ca-ES" b="1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2" name="Rectángulo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534" y="3908325"/>
                    <a:ext cx="3367268" cy="3755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60" t="-4615" b="-2000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ángulo 2"/>
                  <p:cNvSpPr/>
                  <p:nvPr/>
                </p:nvSpPr>
                <p:spPr>
                  <a:xfrm>
                    <a:off x="537713" y="4414491"/>
                    <a:ext cx="11654287" cy="58214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             (2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dimensional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representation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Rectángulo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713" y="4414491"/>
                    <a:ext cx="11654287" cy="5821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2" name="Picture 2" descr="Download Check Mark Tick Mark Check Royalty-Free Vector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216" y="4312228"/>
              <a:ext cx="322811" cy="31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o 19"/>
          <p:cNvGrpSpPr/>
          <p:nvPr/>
        </p:nvGrpSpPr>
        <p:grpSpPr>
          <a:xfrm>
            <a:off x="571963" y="5003297"/>
            <a:ext cx="11930510" cy="1389316"/>
            <a:chOff x="616979" y="4994488"/>
            <a:chExt cx="11930510" cy="1389316"/>
          </a:xfrm>
        </p:grpSpPr>
        <p:grpSp>
          <p:nvGrpSpPr>
            <p:cNvPr id="16" name="Grupo 15"/>
            <p:cNvGrpSpPr/>
            <p:nvPr/>
          </p:nvGrpSpPr>
          <p:grpSpPr>
            <a:xfrm>
              <a:off x="616979" y="4994488"/>
              <a:ext cx="11930510" cy="1202212"/>
              <a:chOff x="616979" y="4994488"/>
              <a:chExt cx="11930510" cy="12022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ángulo 10"/>
                  <p:cNvSpPr/>
                  <p:nvPr/>
                </p:nvSpPr>
                <p:spPr>
                  <a:xfrm>
                    <a:off x="644534" y="4994488"/>
                    <a:ext cx="3224665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ca-ES" b="1" dirty="0" err="1"/>
                      <a:t>Defining</a:t>
                    </a:r>
                    <a:r>
                      <a:rPr lang="ca-ES" b="1" dirty="0"/>
                      <a:t> </a:t>
                    </a:r>
                    <a:r>
                      <a:rPr lang="ca-ES" b="1" dirty="0" err="1"/>
                      <a:t>Representation</a:t>
                    </a:r>
                    <a:r>
                      <a:rPr lang="ca-ES" b="1" dirty="0"/>
                      <a:t> over </a:t>
                    </a:r>
                    <a14:m>
                      <m:oMath xmlns:m="http://schemas.openxmlformats.org/officeDocument/2006/math">
                        <m:r>
                          <a:rPr lang="ca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oMath>
                    </a14:m>
                    <a:r>
                      <a:rPr lang="ca-ES" b="1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Rectángulo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534" y="4994488"/>
                    <a:ext cx="322466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940" t="-7937" b="-2222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ángulo 14"/>
                  <p:cNvSpPr/>
                  <p:nvPr/>
                </p:nvSpPr>
                <p:spPr>
                  <a:xfrm>
                    <a:off x="616979" y="5585314"/>
                    <a:ext cx="11930510" cy="6113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0, 2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the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basis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spanned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by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∓</m:t>
                            </m:r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ca-ES"/>
                      <a:t>,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ca-ES"/>
                      <a:t>         </a:t>
                    </a:r>
                  </a:p>
                </p:txBody>
              </p:sp>
            </mc:Choice>
            <mc:Fallback xmlns="">
              <p:sp>
                <p:nvSpPr>
                  <p:cNvPr id="15" name="Rectángulo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979" y="5585314"/>
                    <a:ext cx="11930510" cy="61138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3" name="Picture 2" descr="Download Check Mark Tick Mark Check Royalty-Free Vector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136" y="6067046"/>
              <a:ext cx="322811" cy="31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8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92766" y="165106"/>
                <a:ext cx="1153625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Hadronic, Nuclear and Atomic Physics Group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s-E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FQA)</a:t>
                </a:r>
                <a:endParaRPr lang="es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6" y="165106"/>
                <a:ext cx="11536251" cy="584775"/>
              </a:xfrm>
              <a:prstGeom prst="rect">
                <a:avLst/>
              </a:prstGeom>
              <a:blipFill>
                <a:blip r:embed="rId2"/>
                <a:stretch>
                  <a:fillRect l="-1321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File:Feynman rules - QCD 3 gluon vertex.svg - Wikimedia Comm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7" t="12471" r="10019" b="10577"/>
          <a:stretch/>
        </p:blipFill>
        <p:spPr bwMode="auto">
          <a:xfrm rot="2405793">
            <a:off x="5054367" y="3559449"/>
            <a:ext cx="2865431" cy="25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258193" y="3615883"/>
            <a:ext cx="4292600" cy="2838753"/>
            <a:chOff x="258193" y="3615883"/>
            <a:chExt cx="4292600" cy="2838753"/>
          </a:xfrm>
        </p:grpSpPr>
        <p:grpSp>
          <p:nvGrpSpPr>
            <p:cNvPr id="10" name="Grupo 9"/>
            <p:cNvGrpSpPr/>
            <p:nvPr/>
          </p:nvGrpSpPr>
          <p:grpSpPr>
            <a:xfrm>
              <a:off x="258193" y="3615883"/>
              <a:ext cx="4292600" cy="2838753"/>
              <a:chOff x="912587" y="4013817"/>
              <a:chExt cx="4292600" cy="2838753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912587" y="4013817"/>
                <a:ext cx="4292600" cy="2838753"/>
                <a:chOff x="7249886" y="3541486"/>
                <a:chExt cx="4789714" cy="3200400"/>
              </a:xfrm>
            </p:grpSpPr>
            <p:sp>
              <p:nvSpPr>
                <p:cNvPr id="6" name="CuadroTexto 5"/>
                <p:cNvSpPr txBox="1"/>
                <p:nvPr/>
              </p:nvSpPr>
              <p:spPr>
                <a:xfrm>
                  <a:off x="8268108" y="3659455"/>
                  <a:ext cx="2901003" cy="520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ca-ES" sz="2400">
                    <a:ln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Rectángulo redondeado 7"/>
                <p:cNvSpPr/>
                <p:nvPr/>
              </p:nvSpPr>
              <p:spPr>
                <a:xfrm>
                  <a:off x="7249886" y="3541486"/>
                  <a:ext cx="4789714" cy="3200400"/>
                </a:xfrm>
                <a:prstGeom prst="round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sp>
            <p:nvSpPr>
              <p:cNvPr id="67" name="CuadroTexto 66"/>
              <p:cNvSpPr txBox="1"/>
              <p:nvPr/>
            </p:nvSpPr>
            <p:spPr>
              <a:xfrm>
                <a:off x="1193621" y="4095308"/>
                <a:ext cx="3693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HadNuc@UB</a:t>
                </a:r>
                <a:r>
                  <a:rPr lang="en-GB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Seminars</a:t>
                </a:r>
                <a:endParaRPr lang="ca-ES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124" y="4134443"/>
              <a:ext cx="3826466" cy="2113957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7849554" y="3381648"/>
            <a:ext cx="3443373" cy="2979989"/>
            <a:chOff x="7809843" y="3615882"/>
            <a:chExt cx="3443373" cy="2979989"/>
          </a:xfrm>
        </p:grpSpPr>
        <p:grpSp>
          <p:nvGrpSpPr>
            <p:cNvPr id="58" name="Grupo 57"/>
            <p:cNvGrpSpPr/>
            <p:nvPr/>
          </p:nvGrpSpPr>
          <p:grpSpPr>
            <a:xfrm>
              <a:off x="7809843" y="3615882"/>
              <a:ext cx="3443373" cy="2979989"/>
              <a:chOff x="7049222" y="2429058"/>
              <a:chExt cx="5400293" cy="4501361"/>
            </a:xfrm>
          </p:grpSpPr>
          <p:grpSp>
            <p:nvGrpSpPr>
              <p:cNvPr id="60" name="Grupo 59"/>
              <p:cNvGrpSpPr/>
              <p:nvPr/>
            </p:nvGrpSpPr>
            <p:grpSpPr>
              <a:xfrm>
                <a:off x="7163454" y="2578365"/>
                <a:ext cx="5286061" cy="2230592"/>
                <a:chOff x="7218214" y="2578365"/>
                <a:chExt cx="5286061" cy="2230592"/>
              </a:xfrm>
            </p:grpSpPr>
            <p:pic>
              <p:nvPicPr>
                <p:cNvPr id="63" name="Imagen 6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56428" y="3312271"/>
                  <a:ext cx="1560592" cy="1496685"/>
                </a:xfrm>
                <a:prstGeom prst="rect">
                  <a:avLst/>
                </a:prstGeom>
              </p:spPr>
            </p:pic>
            <p:sp>
              <p:nvSpPr>
                <p:cNvPr id="64" name="CuadroTexto 63"/>
                <p:cNvSpPr txBox="1"/>
                <p:nvPr/>
              </p:nvSpPr>
              <p:spPr>
                <a:xfrm>
                  <a:off x="7218214" y="2578365"/>
                  <a:ext cx="5286061" cy="697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 smtClean="0">
                      <a:ln>
                        <a:solidFill>
                          <a:srgbClr val="00B0F0"/>
                        </a:solidFill>
                      </a:ln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PhD/</a:t>
                  </a:r>
                  <a:r>
                    <a:rPr lang="en-GB" sz="2400" dirty="0" err="1" smtClean="0">
                      <a:ln>
                        <a:solidFill>
                          <a:srgbClr val="00B0F0"/>
                        </a:solidFill>
                      </a:ln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PostDoc</a:t>
                  </a:r>
                  <a:r>
                    <a:rPr lang="en-GB" sz="2400" dirty="0" smtClean="0">
                      <a:ln>
                        <a:solidFill>
                          <a:srgbClr val="00B0F0"/>
                        </a:solidFill>
                      </a:ln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Students</a:t>
                  </a:r>
                  <a:endParaRPr lang="ca-ES" sz="2400" dirty="0">
                    <a:ln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6" name="Picture 2" descr="Tu imagen de perfil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502" t="26792" r="10483"/>
                <a:stretch/>
              </p:blipFill>
              <p:spPr bwMode="auto">
                <a:xfrm>
                  <a:off x="10369841" y="3253643"/>
                  <a:ext cx="1551247" cy="15553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Rectángulo redondeado 60"/>
              <p:cNvSpPr/>
              <p:nvPr/>
            </p:nvSpPr>
            <p:spPr>
              <a:xfrm>
                <a:off x="7049222" y="2429058"/>
                <a:ext cx="5400293" cy="4501361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pic>
          <p:nvPicPr>
            <p:cNvPr id="2062" name="Picture 14" descr="User: rperry - Joint Physics Analysis Cent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6820" y="5397433"/>
              <a:ext cx="1084540" cy="108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Antonio Márquez Romero - Investigador posdoctoral - Universitat de  Barcelona | LinkedI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148" y="5370576"/>
              <a:ext cx="1106531" cy="110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180210" y="1071581"/>
            <a:ext cx="11733688" cy="1957945"/>
            <a:chOff x="180210" y="1071581"/>
            <a:chExt cx="11733688" cy="1957945"/>
          </a:xfrm>
        </p:grpSpPr>
        <p:grpSp>
          <p:nvGrpSpPr>
            <p:cNvPr id="79" name="Grupo 78"/>
            <p:cNvGrpSpPr/>
            <p:nvPr/>
          </p:nvGrpSpPr>
          <p:grpSpPr>
            <a:xfrm>
              <a:off x="180210" y="1071581"/>
              <a:ext cx="11733688" cy="1957945"/>
              <a:chOff x="912587" y="3968666"/>
              <a:chExt cx="4292600" cy="2883904"/>
            </a:xfrm>
          </p:grpSpPr>
          <p:grpSp>
            <p:nvGrpSpPr>
              <p:cNvPr id="85" name="Grupo 84"/>
              <p:cNvGrpSpPr/>
              <p:nvPr/>
            </p:nvGrpSpPr>
            <p:grpSpPr>
              <a:xfrm>
                <a:off x="912587" y="4013817"/>
                <a:ext cx="4292600" cy="2838753"/>
                <a:chOff x="7249886" y="3541486"/>
                <a:chExt cx="4789714" cy="3200400"/>
              </a:xfrm>
            </p:grpSpPr>
            <p:sp>
              <p:nvSpPr>
                <p:cNvPr id="87" name="CuadroTexto 86"/>
                <p:cNvSpPr txBox="1"/>
                <p:nvPr/>
              </p:nvSpPr>
              <p:spPr>
                <a:xfrm>
                  <a:off x="8268108" y="3659456"/>
                  <a:ext cx="2901003" cy="867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ca-ES" sz="2400">
                    <a:ln>
                      <a:solidFill>
                        <a:srgbClr val="00B0F0"/>
                      </a:solidFill>
                    </a:ln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Rectángulo redondeado 87"/>
                <p:cNvSpPr/>
                <p:nvPr/>
              </p:nvSpPr>
              <p:spPr>
                <a:xfrm>
                  <a:off x="7249886" y="3541486"/>
                  <a:ext cx="4789714" cy="3200400"/>
                </a:xfrm>
                <a:prstGeom prst="round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86" name="CuadroTexto 85"/>
              <p:cNvSpPr txBox="1"/>
              <p:nvPr/>
            </p:nvSpPr>
            <p:spPr>
              <a:xfrm>
                <a:off x="2445463" y="3968666"/>
                <a:ext cx="1199674" cy="679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People</a:t>
                </a:r>
                <a:endParaRPr lang="ca-ES" sz="2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0" name="Picture 2" descr="Àngels Ramos, ICCUB | ServiPartícules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18" t="-4608" r="-400" b="4608"/>
            <a:stretch/>
          </p:blipFill>
          <p:spPr bwMode="auto">
            <a:xfrm>
              <a:off x="405458" y="1485440"/>
              <a:ext cx="959873" cy="130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ios Huguet, Arnau | ICCU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355" y="1548063"/>
              <a:ext cx="1032855" cy="124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Centelles Aixalà, Mario | ICCUB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339" y="1546150"/>
              <a:ext cx="1018199" cy="124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Parreño García, Assumpta | ICCUB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626" y="1550844"/>
              <a:ext cx="1114975" cy="124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Magas, Volodymyr | ICCUB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109" y="1541819"/>
              <a:ext cx="1078131" cy="124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Mathieu, Vincent | ICCUB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0582" y="1530292"/>
              <a:ext cx="1061710" cy="126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Bruno Julia — Master's degree in Photonics — UPC. Universitat Politècnica  de Cataluny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392" y="1525399"/>
              <a:ext cx="936273" cy="126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Guilleumas Morell, Montserrat | ICCUB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85"/>
            <a:stretch/>
          </p:blipFill>
          <p:spPr bwMode="auto">
            <a:xfrm>
              <a:off x="8403746" y="1525958"/>
              <a:ext cx="916500" cy="1268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Menéndez Sánchez, Javier | ICCUB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3358" y="1534937"/>
              <a:ext cx="1065213" cy="126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Moreno Cardoner, Maria | ICCUB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4426" y="1539574"/>
              <a:ext cx="912576" cy="1250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718241" y="6038471"/>
                <a:ext cx="2970090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ICCUB has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PhDs &amp; Postdocs (as of 2022)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241" y="6038471"/>
                <a:ext cx="2970090" cy="646331"/>
              </a:xfrm>
              <a:prstGeom prst="rect">
                <a:avLst/>
              </a:prstGeom>
              <a:blipFill>
                <a:blip r:embed="rId19"/>
                <a:stretch>
                  <a:fillRect t="-4587" r="-816" b="-119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/>
          <p:cNvSpPr txBox="1"/>
          <p:nvPr/>
        </p:nvSpPr>
        <p:spPr>
          <a:xfrm>
            <a:off x="11525947" y="1957796"/>
            <a:ext cx="379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/>
              <a:t>+</a:t>
            </a:r>
            <a:endParaRPr lang="ca-ES" sz="2800"/>
          </a:p>
        </p:txBody>
      </p:sp>
    </p:spTree>
    <p:extLst>
      <p:ext uri="{BB962C8B-B14F-4D97-AF65-F5344CB8AC3E}">
        <p14:creationId xmlns:p14="http://schemas.microsoft.com/office/powerpoint/2010/main" val="21129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8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Artificial Neural Networks (ANNs)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271109" y="1178306"/>
            <a:ext cx="9554545" cy="5828272"/>
            <a:chOff x="2271109" y="1178306"/>
            <a:chExt cx="9554545" cy="5828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/>
                <p:cNvSpPr txBox="1"/>
                <p:nvPr/>
              </p:nvSpPr>
              <p:spPr>
                <a:xfrm>
                  <a:off x="2409672" y="5453243"/>
                  <a:ext cx="6133699" cy="10384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s-ES" sz="2400" b="0" i="0" smtClean="0">
                                    <a:latin typeface="Cambria Math" panose="02040503050406030204" pitchFamily="18" charset="0"/>
                                  </a:rPr>
                                  <m:t>hid</m:t>
                                </m:r>
                              </m:sub>
                            </m:sSub>
                          </m:sup>
                          <m:e>
                            <m:sSubSup>
                              <m:sSubSup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s-E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ca-E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s-ES" sz="2400" dirty="0"/>
                </a:p>
              </p:txBody>
            </p:sp>
          </mc:Choice>
          <mc:Fallback xmlns="">
            <p:sp>
              <p:nvSpPr>
                <p:cNvPr id="36" name="Cuadro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9672" y="5453243"/>
                  <a:ext cx="6133699" cy="103848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Abrir llave 31"/>
            <p:cNvSpPr/>
            <p:nvPr/>
          </p:nvSpPr>
          <p:spPr>
            <a:xfrm rot="16200000">
              <a:off x="5588383" y="1579357"/>
              <a:ext cx="443719" cy="7078268"/>
            </a:xfrm>
            <a:prstGeom prst="leftBrace">
              <a:avLst>
                <a:gd name="adj1" fmla="val 7637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8751321" y="5148890"/>
                  <a:ext cx="3074333" cy="18576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ym typeface="Wingdings" panose="05000000000000000000" pitchFamily="2" charset="2"/>
                    </a:rPr>
                    <a:t> Weights</a:t>
                  </a:r>
                </a:p>
                <a:p>
                  <a:endParaRPr lang="en-US" dirty="0">
                    <a:sym typeface="Wingdings" panose="05000000000000000000" pitchFamily="2" charset="2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ym typeface="Wingdings" panose="05000000000000000000" pitchFamily="2" charset="2"/>
                    </a:rPr>
                    <a:t> Bias </a:t>
                  </a:r>
                </a:p>
                <a:p>
                  <a:endParaRPr lang="en-US" dirty="0">
                    <a:sym typeface="Wingdings" panose="05000000000000000000" pitchFamily="2" charset="2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ym typeface="Wingdings" panose="05000000000000000000" pitchFamily="2" charset="2"/>
                    </a:rPr>
                    <a:t> Activation function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1321" y="5148890"/>
                  <a:ext cx="3074333" cy="18576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99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6" name="Grupo 95"/>
            <p:cNvGrpSpPr/>
            <p:nvPr/>
          </p:nvGrpSpPr>
          <p:grpSpPr>
            <a:xfrm>
              <a:off x="2422813" y="1178306"/>
              <a:ext cx="6893613" cy="3699031"/>
              <a:chOff x="2484359" y="1163083"/>
              <a:chExt cx="6893613" cy="3699031"/>
            </a:xfrm>
          </p:grpSpPr>
          <p:grpSp>
            <p:nvGrpSpPr>
              <p:cNvPr id="95" name="Grupo 94"/>
              <p:cNvGrpSpPr/>
              <p:nvPr/>
            </p:nvGrpSpPr>
            <p:grpSpPr>
              <a:xfrm>
                <a:off x="2484359" y="1163083"/>
                <a:ext cx="6893613" cy="3699031"/>
                <a:chOff x="2484357" y="1139783"/>
                <a:chExt cx="6893613" cy="3699031"/>
              </a:xfrm>
            </p:grpSpPr>
            <p:grpSp>
              <p:nvGrpSpPr>
                <p:cNvPr id="92" name="Grupo 91"/>
                <p:cNvGrpSpPr/>
                <p:nvPr/>
              </p:nvGrpSpPr>
              <p:grpSpPr>
                <a:xfrm>
                  <a:off x="2484357" y="1139783"/>
                  <a:ext cx="6893613" cy="3699031"/>
                  <a:chOff x="2646282" y="1130799"/>
                  <a:chExt cx="6893613" cy="3699031"/>
                </a:xfrm>
              </p:grpSpPr>
              <p:grpSp>
                <p:nvGrpSpPr>
                  <p:cNvPr id="6" name="Grupo 5"/>
                  <p:cNvGrpSpPr/>
                  <p:nvPr/>
                </p:nvGrpSpPr>
                <p:grpSpPr>
                  <a:xfrm>
                    <a:off x="2646282" y="1130799"/>
                    <a:ext cx="6893613" cy="3699031"/>
                    <a:chOff x="2463647" y="1314419"/>
                    <a:chExt cx="6893613" cy="3699031"/>
                  </a:xfrm>
                </p:grpSpPr>
                <p:grpSp>
                  <p:nvGrpSpPr>
                    <p:cNvPr id="3" name="Grupo 2"/>
                    <p:cNvGrpSpPr/>
                    <p:nvPr/>
                  </p:nvGrpSpPr>
                  <p:grpSpPr>
                    <a:xfrm>
                      <a:off x="2463647" y="1728861"/>
                      <a:ext cx="6893613" cy="3284589"/>
                      <a:chOff x="-66607" y="1624666"/>
                      <a:chExt cx="7739240" cy="3775537"/>
                    </a:xfrm>
                  </p:grpSpPr>
                  <p:sp>
                    <p:nvSpPr>
                      <p:cNvPr id="38" name="Conector 37"/>
                      <p:cNvSpPr/>
                      <p:nvPr/>
                    </p:nvSpPr>
                    <p:spPr>
                      <a:xfrm>
                        <a:off x="541380" y="3282130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rgbClr val="54DC88"/>
                      </a:solidFill>
                      <a:ln>
                        <a:solidFill>
                          <a:srgbClr val="54DC88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40" name="Conector 39"/>
                      <p:cNvSpPr/>
                      <p:nvPr/>
                    </p:nvSpPr>
                    <p:spPr>
                      <a:xfrm>
                        <a:off x="5469301" y="3006108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rgbClr val="FF6969"/>
                      </a:solidFill>
                      <a:ln>
                        <a:solidFill>
                          <a:srgbClr val="FF6969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cxnSp>
                    <p:nvCxnSpPr>
                      <p:cNvPr id="41" name="Conector recto de flecha 40"/>
                      <p:cNvCxnSpPr>
                        <a:stCxn id="38" idx="6"/>
                        <a:endCxn id="63" idx="2"/>
                      </p:cNvCxnSpPr>
                      <p:nvPr/>
                    </p:nvCxnSpPr>
                    <p:spPr>
                      <a:xfrm flipV="1">
                        <a:off x="1266309" y="1995369"/>
                        <a:ext cx="2128909" cy="165746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Conector recto de flecha 41"/>
                      <p:cNvCxnSpPr>
                        <a:stCxn id="38" idx="6"/>
                        <a:endCxn id="65" idx="2"/>
                      </p:cNvCxnSpPr>
                      <p:nvPr/>
                    </p:nvCxnSpPr>
                    <p:spPr>
                      <a:xfrm>
                        <a:off x="1266309" y="3652833"/>
                        <a:ext cx="2095386" cy="137666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Conector recto de flecha 45"/>
                      <p:cNvCxnSpPr>
                        <a:stCxn id="63" idx="6"/>
                        <a:endCxn id="40" idx="1"/>
                      </p:cNvCxnSpPr>
                      <p:nvPr/>
                    </p:nvCxnSpPr>
                    <p:spPr>
                      <a:xfrm>
                        <a:off x="4120146" y="1995369"/>
                        <a:ext cx="1455319" cy="111931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Conector recto de flecha 46"/>
                      <p:cNvCxnSpPr>
                        <a:stCxn id="65" idx="6"/>
                        <a:endCxn id="40" idx="3"/>
                      </p:cNvCxnSpPr>
                      <p:nvPr/>
                    </p:nvCxnSpPr>
                    <p:spPr>
                      <a:xfrm flipV="1">
                        <a:off x="4086623" y="3638938"/>
                        <a:ext cx="1488842" cy="139056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Conector recto de flecha 47"/>
                      <p:cNvCxnSpPr>
                        <a:endCxn id="38" idx="2"/>
                      </p:cNvCxnSpPr>
                      <p:nvPr/>
                    </p:nvCxnSpPr>
                    <p:spPr>
                      <a:xfrm>
                        <a:off x="-43347" y="3652833"/>
                        <a:ext cx="584727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9" name="CuadroTexto 48"/>
                          <p:cNvSpPr txBox="1"/>
                          <p:nvPr/>
                        </p:nvSpPr>
                        <p:spPr>
                          <a:xfrm>
                            <a:off x="-66607" y="3068527"/>
                            <a:ext cx="574465" cy="53067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oMath>
                              </m:oMathPara>
                            </a14:m>
                            <a:endParaRPr lang="es-ES" sz="2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9" name="CuadroTexto 4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-66607" y="3068527"/>
                            <a:ext cx="574465" cy="530670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ca-E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59" name="Conector recto de flecha 58"/>
                      <p:cNvCxnSpPr>
                        <a:stCxn id="40" idx="6"/>
                      </p:cNvCxnSpPr>
                      <p:nvPr/>
                    </p:nvCxnSpPr>
                    <p:spPr>
                      <a:xfrm>
                        <a:off x="6194231" y="3376811"/>
                        <a:ext cx="1343760" cy="1210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0" name="Grupo 59"/>
                      <p:cNvGrpSpPr/>
                      <p:nvPr/>
                    </p:nvGrpSpPr>
                    <p:grpSpPr>
                      <a:xfrm>
                        <a:off x="3361695" y="1624666"/>
                        <a:ext cx="763847" cy="3775537"/>
                        <a:chOff x="4265929" y="1320727"/>
                        <a:chExt cx="763847" cy="3775537"/>
                      </a:xfrm>
                    </p:grpSpPr>
                    <p:sp>
                      <p:nvSpPr>
                        <p:cNvPr id="63" name="Conector 62"/>
                        <p:cNvSpPr/>
                        <p:nvPr/>
                      </p:nvSpPr>
                      <p:spPr>
                        <a:xfrm>
                          <a:off x="4299452" y="1320727"/>
                          <a:ext cx="724929" cy="741405"/>
                        </a:xfrm>
                        <a:prstGeom prst="flowChartConnector">
                          <a:avLst/>
                        </a:prstGeom>
                        <a:solidFill>
                          <a:srgbClr val="786EC2"/>
                        </a:solidFill>
                        <a:ln>
                          <a:solidFill>
                            <a:srgbClr val="786EC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 sz="1600"/>
                        </a:p>
                      </p:txBody>
                    </p:sp>
                    <p:sp>
                      <p:nvSpPr>
                        <p:cNvPr id="65" name="Conector 64"/>
                        <p:cNvSpPr/>
                        <p:nvPr/>
                      </p:nvSpPr>
                      <p:spPr>
                        <a:xfrm>
                          <a:off x="4265929" y="4354858"/>
                          <a:ext cx="724929" cy="741406"/>
                        </a:xfrm>
                        <a:prstGeom prst="flowChartConnector">
                          <a:avLst/>
                        </a:prstGeom>
                        <a:solidFill>
                          <a:srgbClr val="786EC2"/>
                        </a:solidFill>
                        <a:ln>
                          <a:solidFill>
                            <a:srgbClr val="786EC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67" name="Conector 66"/>
                        <p:cNvSpPr/>
                        <p:nvPr/>
                      </p:nvSpPr>
                      <p:spPr>
                        <a:xfrm>
                          <a:off x="4299452" y="3400746"/>
                          <a:ext cx="724929" cy="741406"/>
                        </a:xfrm>
                        <a:prstGeom prst="flowChartConnector">
                          <a:avLst/>
                        </a:prstGeom>
                        <a:solidFill>
                          <a:srgbClr val="786EC2"/>
                        </a:solidFill>
                        <a:ln>
                          <a:solidFill>
                            <a:srgbClr val="786EC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69" name="Conector 68"/>
                        <p:cNvSpPr/>
                        <p:nvPr/>
                      </p:nvSpPr>
                      <p:spPr>
                        <a:xfrm>
                          <a:off x="4304847" y="2343570"/>
                          <a:ext cx="724929" cy="741406"/>
                        </a:xfrm>
                        <a:prstGeom prst="flowChartConnector">
                          <a:avLst/>
                        </a:prstGeom>
                        <a:solidFill>
                          <a:srgbClr val="786EC2"/>
                        </a:solidFill>
                        <a:ln>
                          <a:solidFill>
                            <a:srgbClr val="786EC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</p:grpSp>
                  <p:cxnSp>
                    <p:nvCxnSpPr>
                      <p:cNvPr id="73" name="Conector recto de flecha 72"/>
                      <p:cNvCxnSpPr>
                        <a:stCxn id="67" idx="6"/>
                        <a:endCxn id="40" idx="2"/>
                      </p:cNvCxnSpPr>
                      <p:nvPr/>
                    </p:nvCxnSpPr>
                    <p:spPr>
                      <a:xfrm flipV="1">
                        <a:off x="4120146" y="3376811"/>
                        <a:ext cx="1349155" cy="698577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Conector recto de flecha 73"/>
                      <p:cNvCxnSpPr>
                        <a:stCxn id="69" idx="6"/>
                        <a:endCxn id="40" idx="2"/>
                      </p:cNvCxnSpPr>
                      <p:nvPr/>
                    </p:nvCxnSpPr>
                    <p:spPr>
                      <a:xfrm>
                        <a:off x="4125542" y="3018212"/>
                        <a:ext cx="1343760" cy="358599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Conector recto de flecha 74"/>
                      <p:cNvCxnSpPr>
                        <a:stCxn id="38" idx="6"/>
                        <a:endCxn id="69" idx="2"/>
                      </p:cNvCxnSpPr>
                      <p:nvPr/>
                    </p:nvCxnSpPr>
                    <p:spPr>
                      <a:xfrm flipV="1">
                        <a:off x="1266309" y="3018212"/>
                        <a:ext cx="2134304" cy="63462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Conector recto de flecha 75"/>
                      <p:cNvCxnSpPr>
                        <a:stCxn id="38" idx="6"/>
                        <a:endCxn id="67" idx="2"/>
                      </p:cNvCxnSpPr>
                      <p:nvPr/>
                    </p:nvCxnSpPr>
                    <p:spPr>
                      <a:xfrm>
                        <a:off x="1266309" y="3652833"/>
                        <a:ext cx="2128909" cy="42255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9" name="CuadroTexto 78"/>
                          <p:cNvSpPr txBox="1"/>
                          <p:nvPr/>
                        </p:nvSpPr>
                        <p:spPr>
                          <a:xfrm>
                            <a:off x="6032532" y="2842049"/>
                            <a:ext cx="1640101" cy="45991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s-ES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9" name="CuadroTexto 7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032532" y="2842049"/>
                            <a:ext cx="1640101" cy="459915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 b="-15385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ca-E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4" name="CuadroTexto 3"/>
                    <p:cNvSpPr txBox="1"/>
                    <p:nvPr/>
                  </p:nvSpPr>
                  <p:spPr>
                    <a:xfrm>
                      <a:off x="3003165" y="1653113"/>
                      <a:ext cx="125503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ES" dirty="0"/>
                        <a:t>Input </a:t>
                      </a:r>
                      <a:r>
                        <a:rPr lang="es-ES" dirty="0" err="1"/>
                        <a:t>layer</a:t>
                      </a:r>
                      <a:endParaRPr lang="es-ES" dirty="0"/>
                    </a:p>
                  </p:txBody>
                </p:sp>
                <p:sp>
                  <p:nvSpPr>
                    <p:cNvPr id="52" name="CuadroTexto 51"/>
                    <p:cNvSpPr txBox="1"/>
                    <p:nvPr/>
                  </p:nvSpPr>
                  <p:spPr>
                    <a:xfrm>
                      <a:off x="7224563" y="1550457"/>
                      <a:ext cx="14823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ES" dirty="0"/>
                        <a:t>Output </a:t>
                      </a:r>
                      <a:r>
                        <a:rPr lang="es-ES" dirty="0" err="1"/>
                        <a:t>layer</a:t>
                      </a:r>
                      <a:endParaRPr lang="es-ES" dirty="0"/>
                    </a:p>
                  </p:txBody>
                </p:sp>
                <p:sp>
                  <p:nvSpPr>
                    <p:cNvPr id="53" name="CuadroTexto 52"/>
                    <p:cNvSpPr txBox="1"/>
                    <p:nvPr/>
                  </p:nvSpPr>
                  <p:spPr>
                    <a:xfrm>
                      <a:off x="5231285" y="1314419"/>
                      <a:ext cx="14625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ES" dirty="0" err="1"/>
                        <a:t>Hidden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layer</a:t>
                      </a:r>
                      <a:endParaRPr lang="es-ES" dirty="0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CuadroTexto 42"/>
                      <p:cNvSpPr txBox="1"/>
                      <p:nvPr/>
                    </p:nvSpPr>
                    <p:spPr>
                      <a:xfrm>
                        <a:off x="4367896" y="1991697"/>
                        <a:ext cx="797755" cy="3966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bSup>
                          </m:oMath>
                        </a14:m>
                        <a:r>
                          <a:rPr lang="es-ES" sz="1600"/>
                          <a:t>   </a:t>
                        </a:r>
                        <a:endParaRPr lang="es-ES" sz="1600" dirty="0"/>
                      </a:p>
                    </p:txBody>
                  </p:sp>
                </mc:Choice>
                <mc:Fallback xmlns="">
                  <p:sp>
                    <p:nvSpPr>
                      <p:cNvPr id="43" name="CuadroTexto 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67896" y="1991697"/>
                        <a:ext cx="797755" cy="39664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10687" r="-9924" b="-153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ca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CuadroTexto 60"/>
                    <p:cNvSpPr txBox="1"/>
                    <p:nvPr/>
                  </p:nvSpPr>
                  <p:spPr>
                    <a:xfrm>
                      <a:off x="4636146" y="2490425"/>
                      <a:ext cx="797755" cy="4078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a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oMath>
                      </a14:m>
                      <a:r>
                        <a:rPr lang="es-ES" sz="1600"/>
                        <a:t>   </a:t>
                      </a:r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61" name="CuadroTexto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36146" y="2490425"/>
                      <a:ext cx="797755" cy="40780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1538" r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CuadroTexto 61"/>
                    <p:cNvSpPr txBox="1"/>
                    <p:nvPr/>
                  </p:nvSpPr>
                  <p:spPr>
                    <a:xfrm>
                      <a:off x="4626763" y="3084423"/>
                      <a:ext cx="797755" cy="4078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a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oMath>
                      </a14:m>
                      <a:r>
                        <a:rPr lang="es-ES" sz="1600"/>
                        <a:t>   </a:t>
                      </a:r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62" name="CuadroTexto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26763" y="3084423"/>
                      <a:ext cx="797755" cy="40780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0687" r="-992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CuadroTexto 63"/>
                    <p:cNvSpPr txBox="1"/>
                    <p:nvPr/>
                  </p:nvSpPr>
                  <p:spPr>
                    <a:xfrm>
                      <a:off x="4145967" y="4128228"/>
                      <a:ext cx="797755" cy="4078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a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oMath>
                      </a14:m>
                      <a:r>
                        <a:rPr lang="es-ES" sz="1600"/>
                        <a:t>   </a:t>
                      </a:r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64" name="CuadroTexto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45967" y="4128228"/>
                      <a:ext cx="797755" cy="40780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0687" r="-992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CuadroTexto 65"/>
                  <p:cNvSpPr txBox="1"/>
                  <p:nvPr/>
                </p:nvSpPr>
                <p:spPr>
                  <a:xfrm>
                    <a:off x="6617632" y="1825448"/>
                    <a:ext cx="797755" cy="4042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ca-E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a14:m>
                    <a:r>
                      <a:rPr lang="es-ES" sz="1600"/>
                      <a:t>   </a:t>
                    </a:r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66" name="CuadroTexto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7632" y="1825448"/>
                    <a:ext cx="797755" cy="40427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1538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CuadroTexto 67"/>
                  <p:cNvSpPr txBox="1"/>
                  <p:nvPr/>
                </p:nvSpPr>
                <p:spPr>
                  <a:xfrm>
                    <a:off x="6269881" y="2459779"/>
                    <a:ext cx="797755" cy="411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ca-E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a14:m>
                    <a:r>
                      <a:rPr lang="es-ES" sz="1600"/>
                      <a:t>   </a:t>
                    </a:r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68" name="CuadroTexto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881" y="2459779"/>
                    <a:ext cx="797755" cy="4110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1538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CuadroTexto 69"/>
                  <p:cNvSpPr txBox="1"/>
                  <p:nvPr/>
                </p:nvSpPr>
                <p:spPr>
                  <a:xfrm>
                    <a:off x="6115943" y="3042178"/>
                    <a:ext cx="797755" cy="411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ca-E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a14:m>
                    <a:r>
                      <a:rPr lang="es-ES" sz="1600"/>
                      <a:t>   </a:t>
                    </a:r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70" name="CuadroTexto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943" y="3042178"/>
                    <a:ext cx="797755" cy="4110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0687" r="-9924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CuadroTexto 70"/>
                  <p:cNvSpPr txBox="1"/>
                  <p:nvPr/>
                </p:nvSpPr>
                <p:spPr>
                  <a:xfrm>
                    <a:off x="6778131" y="3960147"/>
                    <a:ext cx="797755" cy="411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ca-E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a14:m>
                    <a:r>
                      <a:rPr lang="es-ES" sz="1600"/>
                      <a:t>   </a:t>
                    </a:r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71" name="CuadroTexto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8131" y="3960147"/>
                    <a:ext cx="797755" cy="4110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687" r="-9924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upo 9"/>
          <p:cNvGrpSpPr/>
          <p:nvPr/>
        </p:nvGrpSpPr>
        <p:grpSpPr>
          <a:xfrm>
            <a:off x="8889062" y="1178482"/>
            <a:ext cx="2936592" cy="2700932"/>
            <a:chOff x="9934421" y="1347749"/>
            <a:chExt cx="2936592" cy="2700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9934421" y="1347749"/>
                  <a:ext cx="2936592" cy="2700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ca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ca-ES" i="1">
                    <a:latin typeface="Cambria Math" panose="02040503050406030204" pitchFamily="18" charset="0"/>
                  </a:endParaRPr>
                </a:p>
                <a:p>
                  <a:endParaRPr lang="ca-ES" i="1">
                    <a:latin typeface="Cambria Math" panose="02040503050406030204" pitchFamily="18" charset="0"/>
                  </a:endParaRPr>
                </a:p>
                <a:p>
                  <a:r>
                    <a:rPr lang="ca-ES" b="0"/>
                    <a:t>·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ca-ES" b="0"/>
                    <a:t> </a:t>
                  </a:r>
                  <a:r>
                    <a:rPr lang="ca-ES" sz="1600" b="0">
                      <a:sym typeface="Wingdings" panose="05000000000000000000" pitchFamily="2" charset="2"/>
                    </a:rPr>
                    <a:t></a:t>
                  </a:r>
                  <a:r>
                    <a:rPr lang="ca-ES" b="0">
                      <a:sym typeface="Wingdings" panose="05000000000000000000" pitchFamily="2" charset="2"/>
                    </a:rPr>
                    <a:t> </a:t>
                  </a:r>
                  <a:r>
                    <a:rPr lang="ca-ES" sz="1600" b="0">
                      <a:sym typeface="Wingdings" panose="05000000000000000000" pitchFamily="2" charset="2"/>
                    </a:rPr>
                    <a:t>Sigmoid</a:t>
                  </a:r>
                  <a:endParaRPr lang="ca-ES" b="0"/>
                </a:p>
                <a:p>
                  <a:endParaRPr lang="ca-ES" b="0"/>
                </a:p>
                <a:p>
                  <a:r>
                    <a:rPr lang="ca-ES"/>
                    <a:t>·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a-E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ca-E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a14:m>
                  <a:r>
                    <a:rPr lang="ca-ES" sz="1600">
                      <a:sym typeface="Wingdings" panose="05000000000000000000" pitchFamily="2" charset="2"/>
                    </a:rPr>
                    <a:t> Softplus</a:t>
                  </a:r>
                  <a:endParaRPr lang="ca-ES"/>
                </a:p>
                <a:p>
                  <a:endParaRPr lang="ca-ES"/>
                </a:p>
                <a:p>
                  <a:r>
                    <a:rPr lang="ca-ES"/>
                    <a:t>...</a:t>
                  </a:r>
                </a:p>
                <a:p>
                  <a:endParaRPr lang="ca-ES"/>
                </a:p>
                <a:p>
                  <a:endParaRPr lang="ca-ES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4421" y="1347749"/>
                  <a:ext cx="2936592" cy="27009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66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recto 8"/>
            <p:cNvCxnSpPr/>
            <p:nvPr/>
          </p:nvCxnSpPr>
          <p:spPr>
            <a:xfrm flipV="1">
              <a:off x="9988062" y="1762191"/>
              <a:ext cx="2715375" cy="62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7.40741E-7 L -0.10079 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9934" y="3444915"/>
            <a:ext cx="2033426" cy="645974"/>
          </a:xfrm>
        </p:spPr>
        <p:txBody>
          <a:bodyPr>
            <a:normAutofit/>
          </a:bodyPr>
          <a:lstStyle/>
          <a:p>
            <a:pPr algn="ctr"/>
            <a:r>
              <a:rPr lang="es-ES" sz="2400"/>
              <a:t>Core idea</a:t>
            </a:r>
            <a:endParaRPr lang="es-ES" sz="2400" dirty="0"/>
          </a:p>
        </p:txBody>
      </p:sp>
      <p:sp>
        <p:nvSpPr>
          <p:cNvPr id="4" name="Abrir llave 3"/>
          <p:cNvSpPr/>
          <p:nvPr/>
        </p:nvSpPr>
        <p:spPr>
          <a:xfrm>
            <a:off x="1712699" y="1371311"/>
            <a:ext cx="629728" cy="4914969"/>
          </a:xfrm>
          <a:prstGeom prst="leftBrace">
            <a:avLst>
              <a:gd name="adj1" fmla="val 39840"/>
              <a:gd name="adj2" fmla="val 4893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 w="127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2342427" y="5638109"/>
                <a:ext cx="6792145" cy="645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>
                    <a:solidFill>
                      <a:srgbClr val="FF0000"/>
                    </a:solidFill>
                  </a:rPr>
                  <a:t>Minimise </a:t>
                </a:r>
                <a:r>
                  <a:rPr lang="es-ES" sz="2000" b="1" err="1">
                    <a:solidFill>
                      <a:srgbClr val="FF0000"/>
                    </a:solidFill>
                  </a:rPr>
                  <a:t>the</a:t>
                </a:r>
                <a:r>
                  <a:rPr lang="es-ES" sz="2000" b="1">
                    <a:solidFill>
                      <a:srgbClr val="FF0000"/>
                    </a:solidFill>
                  </a:rPr>
                  <a:t> loss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Loss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NQS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  <m:r>
                              <m:rPr>
                                <m:lit/>
                              </m:r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NQS</m:t>
                                </m:r>
                              </m:sub>
                            </m:sSub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num>
                      <m:den>
                        <m:d>
                          <m:dPr>
                            <m:begChr m:val=""/>
                            <m:endChr m:val="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NQS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NQS</m:t>
                                </m:r>
                              </m:sub>
                            </m:sSub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den>
                    </m:f>
                  </m:oMath>
                </a14:m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27" y="5638109"/>
                <a:ext cx="6792145" cy="645818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3232849" y="4090889"/>
            <a:ext cx="5793093" cy="1274193"/>
            <a:chOff x="3169264" y="3901682"/>
            <a:chExt cx="5793093" cy="1381297"/>
          </a:xfrm>
        </p:grpSpPr>
        <p:sp>
          <p:nvSpPr>
            <p:cNvPr id="50" name="Flecha derecha 49"/>
            <p:cNvSpPr/>
            <p:nvPr/>
          </p:nvSpPr>
          <p:spPr>
            <a:xfrm rot="5400000">
              <a:off x="2660417" y="4410529"/>
              <a:ext cx="1381297" cy="363604"/>
            </a:xfrm>
            <a:prstGeom prst="rightArrow">
              <a:avLst>
                <a:gd name="adj1" fmla="val 50000"/>
                <a:gd name="adj2" fmla="val 6298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3644208" y="4324553"/>
              <a:ext cx="5318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+ </a:t>
              </a:r>
              <a:r>
                <a:rPr lang="es-ES" sz="2000" err="1"/>
                <a:t>numerical</a:t>
              </a:r>
              <a:r>
                <a:rPr lang="es-ES" sz="2000"/>
                <a:t> minimisation algorithm or </a:t>
              </a:r>
              <a:r>
                <a:rPr lang="es-ES" sz="2000" b="1"/>
                <a:t>Optimizer</a:t>
              </a:r>
              <a:endParaRPr lang="es-ES" sz="2000" dirty="0"/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252272" y="201762"/>
            <a:ext cx="9892392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Neural Quantum States (NQSs)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754976" y="3958745"/>
            <a:ext cx="2607757" cy="2146328"/>
            <a:chOff x="8746043" y="3408188"/>
            <a:chExt cx="3173793" cy="2146328"/>
          </a:xfrm>
        </p:grpSpPr>
        <p:sp>
          <p:nvSpPr>
            <p:cNvPr id="7" name="Flecha doblada 6"/>
            <p:cNvSpPr/>
            <p:nvPr/>
          </p:nvSpPr>
          <p:spPr>
            <a:xfrm rot="8606926">
              <a:off x="8746043" y="3408188"/>
              <a:ext cx="1387822" cy="2146328"/>
            </a:xfrm>
            <a:prstGeom prst="bentArrow">
              <a:avLst>
                <a:gd name="adj1" fmla="val 15944"/>
                <a:gd name="adj2" fmla="val 18128"/>
                <a:gd name="adj3" fmla="val 21709"/>
                <a:gd name="adj4" fmla="val 7829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0082686" y="3769778"/>
              <a:ext cx="18371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/>
                <a:t>“</a:t>
              </a:r>
              <a:r>
                <a:rPr lang="ca-ES" sz="2000" b="1"/>
                <a:t>Training</a:t>
              </a:r>
              <a:r>
                <a:rPr lang="ca-ES" sz="2000"/>
                <a:t>”</a:t>
              </a:r>
            </a:p>
            <a:p>
              <a:pPr algn="ctr"/>
              <a:endParaRPr lang="ca-ES" sz="2000"/>
            </a:p>
            <a:p>
              <a:pPr algn="ctr"/>
              <a:r>
                <a:rPr lang="ca-ES" sz="2000"/>
                <a:t>“</a:t>
              </a:r>
              <a:r>
                <a:rPr lang="ca-ES" sz="2000" b="1"/>
                <a:t>Learning</a:t>
              </a:r>
              <a:r>
                <a:rPr lang="ca-ES" sz="2000"/>
                <a:t>”</a:t>
              </a:r>
              <a:endParaRPr lang="es-ES" sz="200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7531194" y="1249570"/>
            <a:ext cx="4462561" cy="2084544"/>
            <a:chOff x="7324212" y="4217848"/>
            <a:chExt cx="4462561" cy="2084544"/>
          </a:xfrm>
        </p:grpSpPr>
        <p:grpSp>
          <p:nvGrpSpPr>
            <p:cNvPr id="43" name="Grupo 42"/>
            <p:cNvGrpSpPr/>
            <p:nvPr/>
          </p:nvGrpSpPr>
          <p:grpSpPr>
            <a:xfrm>
              <a:off x="7324212" y="4217848"/>
              <a:ext cx="4219656" cy="1759638"/>
              <a:chOff x="7421457" y="4303767"/>
              <a:chExt cx="4219656" cy="1759638"/>
            </a:xfrm>
          </p:grpSpPr>
          <p:cxnSp>
            <p:nvCxnSpPr>
              <p:cNvPr id="45" name="Conector recto de flecha 44"/>
              <p:cNvCxnSpPr>
                <a:stCxn id="49" idx="6"/>
                <a:endCxn id="99" idx="2"/>
              </p:cNvCxnSpPr>
              <p:nvPr/>
            </p:nvCxnSpPr>
            <p:spPr>
              <a:xfrm flipV="1">
                <a:off x="8297817" y="4581501"/>
                <a:ext cx="989387" cy="63306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de flecha 45"/>
              <p:cNvCxnSpPr>
                <a:stCxn id="49" idx="6"/>
                <a:endCxn id="102" idx="2"/>
              </p:cNvCxnSpPr>
              <p:nvPr/>
            </p:nvCxnSpPr>
            <p:spPr>
              <a:xfrm flipV="1">
                <a:off x="8297817" y="4983930"/>
                <a:ext cx="989386" cy="23063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o 46"/>
              <p:cNvGrpSpPr/>
              <p:nvPr/>
            </p:nvGrpSpPr>
            <p:grpSpPr>
              <a:xfrm>
                <a:off x="7421457" y="4303767"/>
                <a:ext cx="4219656" cy="1759638"/>
                <a:chOff x="7411297" y="4252236"/>
                <a:chExt cx="4219656" cy="1759638"/>
              </a:xfrm>
            </p:grpSpPr>
            <p:grpSp>
              <p:nvGrpSpPr>
                <p:cNvPr id="48" name="Grupo 47"/>
                <p:cNvGrpSpPr/>
                <p:nvPr/>
              </p:nvGrpSpPr>
              <p:grpSpPr>
                <a:xfrm>
                  <a:off x="7865347" y="4252236"/>
                  <a:ext cx="3765606" cy="1662035"/>
                  <a:chOff x="887717" y="1638035"/>
                  <a:chExt cx="3217303" cy="1707931"/>
                </a:xfrm>
              </p:grpSpPr>
              <p:grpSp>
                <p:nvGrpSpPr>
                  <p:cNvPr id="84" name="Grupo 83"/>
                  <p:cNvGrpSpPr/>
                  <p:nvPr/>
                </p:nvGrpSpPr>
                <p:grpSpPr>
                  <a:xfrm>
                    <a:off x="887717" y="1638035"/>
                    <a:ext cx="3217303" cy="1707931"/>
                    <a:chOff x="1026470" y="1431715"/>
                    <a:chExt cx="6463958" cy="3372895"/>
                  </a:xfrm>
                </p:grpSpPr>
                <p:sp>
                  <p:nvSpPr>
                    <p:cNvPr id="86" name="Conector 85"/>
                    <p:cNvSpPr/>
                    <p:nvPr/>
                  </p:nvSpPr>
                  <p:spPr>
                    <a:xfrm>
                      <a:off x="1026470" y="1926544"/>
                      <a:ext cx="724928" cy="741406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87" name="Conector 86"/>
                    <p:cNvSpPr/>
                    <p:nvPr/>
                  </p:nvSpPr>
                  <p:spPr>
                    <a:xfrm>
                      <a:off x="5278322" y="2827117"/>
                      <a:ext cx="724929" cy="741406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cxnSp>
                  <p:nvCxnSpPr>
                    <p:cNvPr id="88" name="Conector recto de flecha 87"/>
                    <p:cNvCxnSpPr>
                      <a:stCxn id="86" idx="6"/>
                      <a:endCxn id="99" idx="2"/>
                    </p:cNvCxnSpPr>
                    <p:nvPr/>
                  </p:nvCxnSpPr>
                  <p:spPr>
                    <a:xfrm flipV="1">
                      <a:off x="1751398" y="1995342"/>
                      <a:ext cx="1698360" cy="30190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Conector recto de flecha 88"/>
                    <p:cNvCxnSpPr>
                      <a:stCxn id="86" idx="6"/>
                      <a:endCxn id="100" idx="2"/>
                    </p:cNvCxnSpPr>
                    <p:nvPr/>
                  </p:nvCxnSpPr>
                  <p:spPr>
                    <a:xfrm>
                      <a:off x="1751398" y="2297248"/>
                      <a:ext cx="1698360" cy="2136659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Conector recto de flecha 89"/>
                    <p:cNvCxnSpPr>
                      <a:stCxn id="99" idx="6"/>
                      <a:endCxn id="87" idx="2"/>
                    </p:cNvCxnSpPr>
                    <p:nvPr/>
                  </p:nvCxnSpPr>
                  <p:spPr>
                    <a:xfrm>
                      <a:off x="4174685" y="1995343"/>
                      <a:ext cx="1103638" cy="120247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ector recto de flecha 90"/>
                    <p:cNvCxnSpPr>
                      <a:stCxn id="100" idx="6"/>
                      <a:endCxn id="87" idx="2"/>
                    </p:cNvCxnSpPr>
                    <p:nvPr/>
                  </p:nvCxnSpPr>
                  <p:spPr>
                    <a:xfrm flipV="1">
                      <a:off x="4174687" y="3197819"/>
                      <a:ext cx="1103636" cy="123608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2" name="CuadroTexto 91"/>
                        <p:cNvSpPr txBox="1"/>
                        <p:nvPr/>
                      </p:nvSpPr>
                      <p:spPr>
                        <a:xfrm>
                          <a:off x="1633138" y="1431715"/>
                          <a:ext cx="1807409" cy="70151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s-E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ca-ES" sz="16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ca-E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a-E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s-ES" sz="1600" b="1"/>
                            <a:t> </a:t>
                          </a:r>
                        </a:p>
                      </p:txBody>
                    </p:sp>
                  </mc:Choice>
                  <mc:Fallback xmlns="">
                    <p:sp>
                      <p:nvSpPr>
                        <p:cNvPr id="92" name="CuadroTexto 9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33138" y="1431715"/>
                          <a:ext cx="1807409" cy="701513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ca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93" name="Grupo 92"/>
                    <p:cNvGrpSpPr/>
                    <p:nvPr/>
                  </p:nvGrpSpPr>
                  <p:grpSpPr>
                    <a:xfrm>
                      <a:off x="3449757" y="1624640"/>
                      <a:ext cx="724930" cy="3179970"/>
                      <a:chOff x="4353991" y="1320701"/>
                      <a:chExt cx="724930" cy="3179970"/>
                    </a:xfrm>
                  </p:grpSpPr>
                  <p:sp>
                    <p:nvSpPr>
                      <p:cNvPr id="99" name="Conector 98"/>
                      <p:cNvSpPr/>
                      <p:nvPr/>
                    </p:nvSpPr>
                    <p:spPr>
                      <a:xfrm>
                        <a:off x="4353992" y="1320701"/>
                        <a:ext cx="724927" cy="741405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sz="1600"/>
                      </a:p>
                    </p:txBody>
                  </p:sp>
                  <p:sp>
                    <p:nvSpPr>
                      <p:cNvPr id="100" name="Conector 99"/>
                      <p:cNvSpPr/>
                      <p:nvPr/>
                    </p:nvSpPr>
                    <p:spPr>
                      <a:xfrm>
                        <a:off x="4353992" y="3759265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01" name="Conector 100"/>
                      <p:cNvSpPr/>
                      <p:nvPr/>
                    </p:nvSpPr>
                    <p:spPr>
                      <a:xfrm>
                        <a:off x="4353992" y="2953778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02" name="Conector 101"/>
                      <p:cNvSpPr/>
                      <p:nvPr/>
                    </p:nvSpPr>
                    <p:spPr>
                      <a:xfrm>
                        <a:off x="4353991" y="2137379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cxnSp>
                  <p:nvCxnSpPr>
                    <p:cNvPr id="94" name="Conector recto de flecha 93"/>
                    <p:cNvCxnSpPr>
                      <a:stCxn id="101" idx="6"/>
                      <a:endCxn id="87" idx="2"/>
                    </p:cNvCxnSpPr>
                    <p:nvPr/>
                  </p:nvCxnSpPr>
                  <p:spPr>
                    <a:xfrm flipV="1">
                      <a:off x="4174687" y="3197819"/>
                      <a:ext cx="1103636" cy="430601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Conector recto de flecha 94"/>
                    <p:cNvCxnSpPr>
                      <a:stCxn id="102" idx="6"/>
                      <a:endCxn id="87" idx="2"/>
                    </p:cNvCxnSpPr>
                    <p:nvPr/>
                  </p:nvCxnSpPr>
                  <p:spPr>
                    <a:xfrm>
                      <a:off x="4174687" y="2812022"/>
                      <a:ext cx="1103636" cy="38579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Conector recto de flecha 95"/>
                    <p:cNvCxnSpPr>
                      <a:stCxn id="86" idx="6"/>
                      <a:endCxn id="102" idx="2"/>
                    </p:cNvCxnSpPr>
                    <p:nvPr/>
                  </p:nvCxnSpPr>
                  <p:spPr>
                    <a:xfrm>
                      <a:off x="1751398" y="2297248"/>
                      <a:ext cx="1698359" cy="51477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Conector recto de flecha 96"/>
                    <p:cNvCxnSpPr>
                      <a:stCxn id="86" idx="6"/>
                      <a:endCxn id="101" idx="2"/>
                    </p:cNvCxnSpPr>
                    <p:nvPr/>
                  </p:nvCxnSpPr>
                  <p:spPr>
                    <a:xfrm>
                      <a:off x="1751398" y="2297248"/>
                      <a:ext cx="1698360" cy="133117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8" name="CuadroTexto 97"/>
                        <p:cNvSpPr txBox="1"/>
                        <p:nvPr/>
                      </p:nvSpPr>
                      <p:spPr>
                        <a:xfrm>
                          <a:off x="6003251" y="2809193"/>
                          <a:ext cx="1487177" cy="7249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</m:e>
                                  <m:sub>
                                    <m:r>
                                      <a:rPr lang="en-GB" sz="1600" b="1" i="0" smtClean="0">
                                        <a:latin typeface="Cambria Math" panose="02040503050406030204" pitchFamily="18" charset="0"/>
                                      </a:rPr>
                                      <m:t>𝐍𝐐𝐒</m:t>
                                    </m:r>
                                  </m:sub>
                                </m:sSub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b="1" i="1"/>
                        </a:p>
                      </p:txBody>
                    </p:sp>
                  </mc:Choice>
                  <mc:Fallback xmlns="">
                    <p:sp>
                      <p:nvSpPr>
                        <p:cNvPr id="98" name="CuadroTexto 9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03251" y="2809193"/>
                          <a:ext cx="1487177" cy="724922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704" r="-32394" b="-508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ca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" name="CuadroTexto 84"/>
                      <p:cNvSpPr txBox="1"/>
                      <p:nvPr/>
                    </p:nvSpPr>
                    <p:spPr>
                      <a:xfrm>
                        <a:off x="2646441" y="1783682"/>
                        <a:ext cx="935931" cy="3596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sup>
                            </m:sSup>
                          </m:oMath>
                        </a14:m>
                        <a:r>
                          <a:rPr lang="es-ES" sz="1600" b="1"/>
                          <a:t>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73" name="CuadroTexto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46441" y="1783682"/>
                        <a:ext cx="935931" cy="35965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38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ca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9" name="Conector 48"/>
                <p:cNvSpPr/>
                <p:nvPr/>
              </p:nvSpPr>
              <p:spPr>
                <a:xfrm>
                  <a:off x="7865347" y="4980366"/>
                  <a:ext cx="422310" cy="36533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5" name="Conector 54"/>
                <p:cNvSpPr/>
                <p:nvPr/>
              </p:nvSpPr>
              <p:spPr>
                <a:xfrm>
                  <a:off x="7894981" y="5646537"/>
                  <a:ext cx="422310" cy="36533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Rectángulo 59"/>
                    <p:cNvSpPr/>
                    <p:nvPr/>
                  </p:nvSpPr>
                  <p:spPr>
                    <a:xfrm>
                      <a:off x="7423937" y="4436236"/>
                      <a:ext cx="49077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60" name="Rectángulo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3937" y="4436236"/>
                      <a:ext cx="490775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ángulo 61"/>
                    <p:cNvSpPr/>
                    <p:nvPr/>
                  </p:nvSpPr>
                  <p:spPr>
                    <a:xfrm>
                      <a:off x="7411297" y="4908190"/>
                      <a:ext cx="49077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62" name="Rectángulo 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1297" y="4908190"/>
                      <a:ext cx="490775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ángulo 62"/>
                    <p:cNvSpPr/>
                    <p:nvPr/>
                  </p:nvSpPr>
                  <p:spPr>
                    <a:xfrm>
                      <a:off x="7432278" y="5601844"/>
                      <a:ext cx="51802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63" name="Rectángulo 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2278" y="5601844"/>
                      <a:ext cx="518027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4" name="Conector recto de flecha 63"/>
                <p:cNvCxnSpPr>
                  <a:stCxn id="49" idx="6"/>
                  <a:endCxn id="101" idx="2"/>
                </p:cNvCxnSpPr>
                <p:nvPr/>
              </p:nvCxnSpPr>
              <p:spPr>
                <a:xfrm>
                  <a:off x="8287657" y="5163035"/>
                  <a:ext cx="989387" cy="17165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cto de flecha 64"/>
                <p:cNvCxnSpPr>
                  <a:stCxn id="49" idx="6"/>
                  <a:endCxn id="100" idx="2"/>
                </p:cNvCxnSpPr>
                <p:nvPr/>
              </p:nvCxnSpPr>
              <p:spPr>
                <a:xfrm>
                  <a:off x="8287657" y="5163035"/>
                  <a:ext cx="989387" cy="56856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cto de flecha 65"/>
                <p:cNvCxnSpPr>
                  <a:stCxn id="55" idx="6"/>
                  <a:endCxn id="99" idx="2"/>
                </p:cNvCxnSpPr>
                <p:nvPr/>
              </p:nvCxnSpPr>
              <p:spPr>
                <a:xfrm flipV="1">
                  <a:off x="8317291" y="4529970"/>
                  <a:ext cx="959753" cy="129923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cto de flecha 66"/>
                <p:cNvCxnSpPr>
                  <a:stCxn id="55" idx="6"/>
                  <a:endCxn id="102" idx="2"/>
                </p:cNvCxnSpPr>
                <p:nvPr/>
              </p:nvCxnSpPr>
              <p:spPr>
                <a:xfrm flipV="1">
                  <a:off x="8317291" y="4932399"/>
                  <a:ext cx="959752" cy="89680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cto de flecha 67"/>
                <p:cNvCxnSpPr>
                  <a:stCxn id="55" idx="6"/>
                  <a:endCxn id="101" idx="2"/>
                </p:cNvCxnSpPr>
                <p:nvPr/>
              </p:nvCxnSpPr>
              <p:spPr>
                <a:xfrm flipV="1">
                  <a:off x="8317291" y="5334690"/>
                  <a:ext cx="959753" cy="49451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cto de flecha 81"/>
                <p:cNvCxnSpPr>
                  <a:stCxn id="55" idx="6"/>
                  <a:endCxn id="100" idx="2"/>
                </p:cNvCxnSpPr>
                <p:nvPr/>
              </p:nvCxnSpPr>
              <p:spPr>
                <a:xfrm flipV="1">
                  <a:off x="8317291" y="5731603"/>
                  <a:ext cx="959753" cy="97603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CuadroTexto 82"/>
                    <p:cNvSpPr txBox="1"/>
                    <p:nvPr/>
                  </p:nvSpPr>
                  <p:spPr>
                    <a:xfrm>
                      <a:off x="7922350" y="5338716"/>
                      <a:ext cx="35701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ca-ES"/>
                    </a:p>
                  </p:txBody>
                </p:sp>
              </mc:Choice>
              <mc:Fallback xmlns="">
                <p:sp>
                  <p:nvSpPr>
                    <p:cNvPr id="83" name="CuadroTexto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22350" y="5338716"/>
                      <a:ext cx="357019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uadroTexto 43"/>
                <p:cNvSpPr txBox="1"/>
                <p:nvPr/>
              </p:nvSpPr>
              <p:spPr>
                <a:xfrm>
                  <a:off x="9731125" y="5794817"/>
                  <a:ext cx="2055648" cy="507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bSup>
                    </m:oMath>
                  </a14:m>
                  <a:r>
                    <a:rPr lang="en-GB"/>
                    <a:t>  </a:t>
                  </a:r>
                  <a:endParaRPr lang="ca-ES" b="1"/>
                </a:p>
              </p:txBody>
            </p:sp>
          </mc:Choice>
          <mc:Fallback xmlns="">
            <p:sp>
              <p:nvSpPr>
                <p:cNvPr id="44" name="Cuadro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1125" y="5794817"/>
                  <a:ext cx="2055648" cy="507575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uadroTexto 102"/>
              <p:cNvSpPr txBox="1"/>
              <p:nvPr/>
            </p:nvSpPr>
            <p:spPr>
              <a:xfrm>
                <a:off x="2294744" y="1536654"/>
                <a:ext cx="5706522" cy="42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>
                    <a:solidFill>
                      <a:srgbClr val="FF0000"/>
                    </a:solidFill>
                  </a:rPr>
                  <a:t>Neural Quantum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NQS</m:t>
                        </m:r>
                      </m:sub>
                    </m:sSub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103" name="CuadroTexto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44" y="1536654"/>
                <a:ext cx="5706522" cy="422936"/>
              </a:xfrm>
              <a:prstGeom prst="rect">
                <a:avLst/>
              </a:prstGeom>
              <a:blipFill>
                <a:blip r:embed="rId21"/>
                <a:stretch>
                  <a:fillRect l="-1067" t="-5797" b="-2173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288590" y="3379370"/>
                <a:ext cx="6466386" cy="553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000" b="1">
                    <a:solidFill>
                      <a:srgbClr val="FF0000"/>
                    </a:solidFill>
                  </a:rPr>
                  <a:t>Variational parameters: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bSup>
                  </m:oMath>
                </a14:m>
                <a:r>
                  <a:rPr lang="ca-ES" sz="200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ca-ES" sz="2000"/>
                  <a:t> of layers</a:t>
                </a: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90" y="3379370"/>
                <a:ext cx="6466386" cy="553870"/>
              </a:xfrm>
              <a:prstGeom prst="rect">
                <a:avLst/>
              </a:prstGeom>
              <a:blipFill>
                <a:blip r:embed="rId22"/>
                <a:stretch>
                  <a:fillRect l="-943" r="-94" b="-879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81864" y="-34513"/>
            <a:ext cx="10515600" cy="871200"/>
          </a:xfrm>
        </p:spPr>
        <p:txBody>
          <a:bodyPr/>
          <a:lstStyle/>
          <a:p>
            <a:pPr algn="ctr"/>
            <a:r>
              <a:rPr lang="es-ES" dirty="0"/>
              <a:t>Training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4605640" y="2662524"/>
                <a:ext cx="3233336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s-E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640" y="2662524"/>
                <a:ext cx="3233336" cy="421013"/>
              </a:xfrm>
              <a:prstGeom prst="rect">
                <a:avLst/>
              </a:prstGeom>
              <a:blipFill rotWithShape="0">
                <a:blip r:embed="rId3"/>
                <a:stretch>
                  <a:fillRect t="-2899" b="-2608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 doblada 28"/>
          <p:cNvSpPr/>
          <p:nvPr/>
        </p:nvSpPr>
        <p:spPr>
          <a:xfrm rot="10800000">
            <a:off x="7265800" y="2342566"/>
            <a:ext cx="535399" cy="644265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Flecha doblada 29"/>
          <p:cNvSpPr/>
          <p:nvPr/>
        </p:nvSpPr>
        <p:spPr>
          <a:xfrm rot="16200000">
            <a:off x="4533536" y="2400161"/>
            <a:ext cx="535399" cy="504496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07" name="Grupo 106"/>
          <p:cNvGrpSpPr/>
          <p:nvPr/>
        </p:nvGrpSpPr>
        <p:grpSpPr>
          <a:xfrm>
            <a:off x="2961909" y="1553689"/>
            <a:ext cx="2479080" cy="856445"/>
            <a:chOff x="2961909" y="1553689"/>
            <a:chExt cx="2479080" cy="856445"/>
          </a:xfrm>
        </p:grpSpPr>
        <p:sp>
          <p:nvSpPr>
            <p:cNvPr id="17" name="CuadroTexto 16"/>
            <p:cNvSpPr txBox="1"/>
            <p:nvPr/>
          </p:nvSpPr>
          <p:spPr>
            <a:xfrm>
              <a:off x="2961909" y="2010024"/>
              <a:ext cx="2479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ANN PREDICTION</a:t>
              </a:r>
            </a:p>
          </p:txBody>
        </p:sp>
        <p:grpSp>
          <p:nvGrpSpPr>
            <p:cNvPr id="73" name="Grupo 72"/>
            <p:cNvGrpSpPr/>
            <p:nvPr/>
          </p:nvGrpSpPr>
          <p:grpSpPr>
            <a:xfrm>
              <a:off x="3711951" y="1553689"/>
              <a:ext cx="511957" cy="482900"/>
              <a:chOff x="3470958" y="1250341"/>
              <a:chExt cx="511957" cy="482900"/>
            </a:xfrm>
          </p:grpSpPr>
          <p:sp>
            <p:nvSpPr>
              <p:cNvPr id="71" name="Elipse 70"/>
              <p:cNvSpPr/>
              <p:nvPr/>
            </p:nvSpPr>
            <p:spPr>
              <a:xfrm>
                <a:off x="3470958" y="1250341"/>
                <a:ext cx="511957" cy="48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" name="CuadroTexto 71"/>
              <p:cNvSpPr txBox="1"/>
              <p:nvPr/>
            </p:nvSpPr>
            <p:spPr>
              <a:xfrm>
                <a:off x="3479345" y="1301528"/>
                <a:ext cx="495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/>
                  <a:t>1</a:t>
                </a:r>
              </a:p>
            </p:txBody>
          </p:sp>
        </p:grpSp>
      </p:grpSp>
      <p:grpSp>
        <p:nvGrpSpPr>
          <p:cNvPr id="108" name="Grupo 107"/>
          <p:cNvGrpSpPr/>
          <p:nvPr/>
        </p:nvGrpSpPr>
        <p:grpSpPr>
          <a:xfrm>
            <a:off x="4653132" y="894150"/>
            <a:ext cx="2596647" cy="1053412"/>
            <a:chOff x="4653132" y="894150"/>
            <a:chExt cx="2596647" cy="1053412"/>
          </a:xfrm>
        </p:grpSpPr>
        <p:sp>
          <p:nvSpPr>
            <p:cNvPr id="18" name="CuadroTexto 17"/>
            <p:cNvSpPr txBox="1"/>
            <p:nvPr/>
          </p:nvSpPr>
          <p:spPr>
            <a:xfrm>
              <a:off x="5229549" y="1339925"/>
              <a:ext cx="2020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COST FUNCTION</a:t>
              </a:r>
            </a:p>
          </p:txBody>
        </p:sp>
        <p:sp>
          <p:nvSpPr>
            <p:cNvPr id="27" name="Flecha doblada 26"/>
            <p:cNvSpPr/>
            <p:nvPr/>
          </p:nvSpPr>
          <p:spPr>
            <a:xfrm>
              <a:off x="4653132" y="1391058"/>
              <a:ext cx="576417" cy="556504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74" name="Grupo 73"/>
            <p:cNvGrpSpPr/>
            <p:nvPr/>
          </p:nvGrpSpPr>
          <p:grpSpPr>
            <a:xfrm>
              <a:off x="5983685" y="894150"/>
              <a:ext cx="511957" cy="482900"/>
              <a:chOff x="3470958" y="1250341"/>
              <a:chExt cx="511957" cy="482900"/>
            </a:xfrm>
          </p:grpSpPr>
          <p:sp>
            <p:nvSpPr>
              <p:cNvPr id="75" name="Elipse 74"/>
              <p:cNvSpPr/>
              <p:nvPr/>
            </p:nvSpPr>
            <p:spPr>
              <a:xfrm>
                <a:off x="3470958" y="1250341"/>
                <a:ext cx="511957" cy="48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CuadroTexto 75"/>
              <p:cNvSpPr txBox="1"/>
              <p:nvPr/>
            </p:nvSpPr>
            <p:spPr>
              <a:xfrm>
                <a:off x="3479345" y="1301528"/>
                <a:ext cx="495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/>
                  <a:t>2</a:t>
                </a:r>
              </a:p>
            </p:txBody>
          </p:sp>
        </p:grpSp>
      </p:grpSp>
      <p:grpSp>
        <p:nvGrpSpPr>
          <p:cNvPr id="80" name="Grupo 79"/>
          <p:cNvGrpSpPr/>
          <p:nvPr/>
        </p:nvGrpSpPr>
        <p:grpSpPr>
          <a:xfrm>
            <a:off x="5909676" y="3057934"/>
            <a:ext cx="511957" cy="482900"/>
            <a:chOff x="3470958" y="1250341"/>
            <a:chExt cx="511957" cy="482900"/>
          </a:xfrm>
        </p:grpSpPr>
        <p:sp>
          <p:nvSpPr>
            <p:cNvPr id="81" name="Elipse 80"/>
            <p:cNvSpPr/>
            <p:nvPr/>
          </p:nvSpPr>
          <p:spPr>
            <a:xfrm>
              <a:off x="3470958" y="1250341"/>
              <a:ext cx="511957" cy="4829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3479345" y="1301528"/>
              <a:ext cx="495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6330797" y="1464662"/>
            <a:ext cx="3233336" cy="906769"/>
            <a:chOff x="6330797" y="1464662"/>
            <a:chExt cx="3233336" cy="906769"/>
          </a:xfrm>
        </p:grpSpPr>
        <p:sp>
          <p:nvSpPr>
            <p:cNvPr id="19" name="CuadroTexto 18"/>
            <p:cNvSpPr txBox="1"/>
            <p:nvPr/>
          </p:nvSpPr>
          <p:spPr>
            <a:xfrm>
              <a:off x="6330797" y="1971321"/>
              <a:ext cx="3233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OPTIMIZER</a:t>
              </a:r>
            </a:p>
          </p:txBody>
        </p:sp>
        <p:sp>
          <p:nvSpPr>
            <p:cNvPr id="28" name="Flecha doblada 27"/>
            <p:cNvSpPr/>
            <p:nvPr/>
          </p:nvSpPr>
          <p:spPr>
            <a:xfrm rot="5400000">
              <a:off x="7285979" y="1428462"/>
              <a:ext cx="535399" cy="607800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98" name="Grupo 97"/>
            <p:cNvGrpSpPr/>
            <p:nvPr/>
          </p:nvGrpSpPr>
          <p:grpSpPr>
            <a:xfrm>
              <a:off x="8073100" y="1548092"/>
              <a:ext cx="511957" cy="482900"/>
              <a:chOff x="3470958" y="1250341"/>
              <a:chExt cx="511957" cy="482900"/>
            </a:xfrm>
          </p:grpSpPr>
          <p:sp>
            <p:nvSpPr>
              <p:cNvPr id="99" name="Elipse 98"/>
              <p:cNvSpPr/>
              <p:nvPr/>
            </p:nvSpPr>
            <p:spPr>
              <a:xfrm>
                <a:off x="3470958" y="1250341"/>
                <a:ext cx="511957" cy="48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0" name="CuadroTexto 99"/>
              <p:cNvSpPr txBox="1"/>
              <p:nvPr/>
            </p:nvSpPr>
            <p:spPr>
              <a:xfrm>
                <a:off x="3479345" y="1301528"/>
                <a:ext cx="495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/>
                  <a:t>3</a:t>
                </a:r>
              </a:p>
            </p:txBody>
          </p:sp>
        </p:grpSp>
      </p:grpSp>
      <p:grpSp>
        <p:nvGrpSpPr>
          <p:cNvPr id="116" name="Grupo 115"/>
          <p:cNvGrpSpPr/>
          <p:nvPr/>
        </p:nvGrpSpPr>
        <p:grpSpPr>
          <a:xfrm>
            <a:off x="4563816" y="3828935"/>
            <a:ext cx="3110477" cy="2928748"/>
            <a:chOff x="4462838" y="3828935"/>
            <a:chExt cx="3211455" cy="2928748"/>
          </a:xfrm>
        </p:grpSpPr>
        <p:grpSp>
          <p:nvGrpSpPr>
            <p:cNvPr id="102" name="Grupo 101"/>
            <p:cNvGrpSpPr/>
            <p:nvPr/>
          </p:nvGrpSpPr>
          <p:grpSpPr>
            <a:xfrm>
              <a:off x="4904255" y="3828935"/>
              <a:ext cx="2310041" cy="552994"/>
              <a:chOff x="4904255" y="3828935"/>
              <a:chExt cx="2310041" cy="5529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CuadroTexto 3"/>
                  <p:cNvSpPr txBox="1"/>
                  <p:nvPr/>
                </p:nvSpPr>
                <p:spPr>
                  <a:xfrm>
                    <a:off x="5354213" y="3981819"/>
                    <a:ext cx="186008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es-ES" sz="2000" dirty="0"/>
                  </a:p>
                </p:txBody>
              </p:sp>
            </mc:Choice>
            <mc:Fallback xmlns="">
              <p:sp>
                <p:nvSpPr>
                  <p:cNvPr id="4" name="CuadroTexto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213" y="3981819"/>
                    <a:ext cx="1860083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upo 94"/>
              <p:cNvGrpSpPr/>
              <p:nvPr/>
            </p:nvGrpSpPr>
            <p:grpSpPr>
              <a:xfrm>
                <a:off x="4904255" y="3828935"/>
                <a:ext cx="511957" cy="482900"/>
                <a:chOff x="3470958" y="1250341"/>
                <a:chExt cx="511957" cy="482900"/>
              </a:xfrm>
            </p:grpSpPr>
            <p:sp>
              <p:nvSpPr>
                <p:cNvPr id="96" name="Elipse 95"/>
                <p:cNvSpPr/>
                <p:nvPr/>
              </p:nvSpPr>
              <p:spPr>
                <a:xfrm>
                  <a:off x="3470958" y="1250341"/>
                  <a:ext cx="511957" cy="482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>
                  <a:off x="3479345" y="1301528"/>
                  <a:ext cx="495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/>
                    <a:t>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5" name="Objeto 114"/>
                <p:cNvGraphicFramePr>
                  <a:graphicFrameLocks noChangeAspect="1"/>
                </p:cNvGraphicFramePr>
                <p:nvPr/>
              </p:nvGraphicFramePr>
              <p:xfrm>
                <a:off x="4462838" y="4483626"/>
                <a:ext cx="3211455" cy="227405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2" name="Acrobat Document" r:id="rId10" imgW="3524205" imgH="2495404" progId="AcroExch.Document.DC">
                        <p:embed/>
                      </p:oleObj>
                    </mc:Choice>
                    <mc:Fallback>
                      <p:oleObj name="Acrobat Document" r:id="rId10" imgW="3524205" imgH="2495404" progId="AcroExch.Document.DC">
                        <p:embed/>
                        <p:pic>
                          <p:nvPicPr>
                            <p:cNvPr id="115" name="Objeto 114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62838" y="4483626"/>
                              <a:ext cx="3211455" cy="227405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5" name="Objeto 1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462196"/>
                    </p:ext>
                  </p:extLst>
                </p:nvPr>
              </p:nvGraphicFramePr>
              <p:xfrm>
                <a:off x="4462838" y="4483626"/>
                <a:ext cx="3211455" cy="227405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08" name="Acrobat Document" r:id="rId12" imgW="3524205" imgH="2495404" progId="AcroExch.Document.DC">
                        <p:embed/>
                      </p:oleObj>
                    </mc:Choice>
                    <mc:Fallback>
                      <p:oleObj name="Acrobat Document" r:id="rId12" imgW="3524205" imgH="2495404" progId="AcroExch.Document.DC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62838" y="4483626"/>
                              <a:ext cx="3211455" cy="227405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23" name="Grupo 122"/>
          <p:cNvGrpSpPr/>
          <p:nvPr/>
        </p:nvGrpSpPr>
        <p:grpSpPr>
          <a:xfrm>
            <a:off x="7714108" y="3753961"/>
            <a:ext cx="4088284" cy="3058985"/>
            <a:chOff x="7641394" y="3786334"/>
            <a:chExt cx="4088284" cy="3058985"/>
          </a:xfrm>
        </p:grpSpPr>
        <p:cxnSp>
          <p:nvCxnSpPr>
            <p:cNvPr id="14" name="Conector recto de flecha 13"/>
            <p:cNvCxnSpPr/>
            <p:nvPr/>
          </p:nvCxnSpPr>
          <p:spPr>
            <a:xfrm flipV="1">
              <a:off x="7641394" y="4989268"/>
              <a:ext cx="687683" cy="1368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upo 120"/>
            <p:cNvGrpSpPr/>
            <p:nvPr/>
          </p:nvGrpSpPr>
          <p:grpSpPr>
            <a:xfrm>
              <a:off x="8386096" y="3786334"/>
              <a:ext cx="3343582" cy="3058985"/>
              <a:chOff x="8386096" y="3786334"/>
              <a:chExt cx="3343582" cy="3058985"/>
            </a:xfrm>
          </p:grpSpPr>
          <p:sp>
            <p:nvSpPr>
              <p:cNvPr id="15" name="CuadroTexto 14"/>
              <p:cNvSpPr txBox="1"/>
              <p:nvPr/>
            </p:nvSpPr>
            <p:spPr>
              <a:xfrm>
                <a:off x="8879514" y="3938212"/>
                <a:ext cx="2839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dirty="0" err="1"/>
                  <a:t>Minimisation</a:t>
                </a:r>
                <a:r>
                  <a:rPr lang="es-ES" sz="2000" dirty="0"/>
                  <a:t> </a:t>
                </a:r>
                <a:r>
                  <a:rPr lang="es-ES" sz="2000" dirty="0" err="1"/>
                  <a:t>Algorithm</a:t>
                </a:r>
                <a:endParaRPr lang="es-ES" sz="2000" dirty="0"/>
              </a:p>
            </p:txBody>
          </p:sp>
          <p:grpSp>
            <p:nvGrpSpPr>
              <p:cNvPr id="77" name="Grupo 76"/>
              <p:cNvGrpSpPr/>
              <p:nvPr/>
            </p:nvGrpSpPr>
            <p:grpSpPr>
              <a:xfrm>
                <a:off x="8386096" y="3786334"/>
                <a:ext cx="511957" cy="482900"/>
                <a:chOff x="3215242" y="1250341"/>
                <a:chExt cx="511957" cy="482900"/>
              </a:xfrm>
            </p:grpSpPr>
            <p:sp>
              <p:nvSpPr>
                <p:cNvPr id="78" name="Elipse 77"/>
                <p:cNvSpPr/>
                <p:nvPr/>
              </p:nvSpPr>
              <p:spPr>
                <a:xfrm>
                  <a:off x="3215242" y="1250341"/>
                  <a:ext cx="511957" cy="482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9" name="CuadroTexto 78"/>
                <p:cNvSpPr txBox="1"/>
                <p:nvPr/>
              </p:nvSpPr>
              <p:spPr>
                <a:xfrm>
                  <a:off x="3223367" y="1319429"/>
                  <a:ext cx="495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/>
                    <a:t>3</a:t>
                  </a:r>
                </a:p>
              </p:txBody>
            </p:sp>
          </p:grpSp>
          <p:graphicFrame>
            <p:nvGraphicFramePr>
              <p:cNvPr id="119" name="Objeto 118"/>
              <p:cNvGraphicFramePr>
                <a:graphicFrameLocks noChangeAspect="1"/>
              </p:cNvGraphicFramePr>
              <p:nvPr/>
            </p:nvGraphicFramePr>
            <p:xfrm>
              <a:off x="8422360" y="4503381"/>
              <a:ext cx="3307318" cy="2341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3" name="Acrobat Document" r:id="rId14" imgW="3524205" imgH="2495404" progId="AcroExch.Document.DC">
                      <p:embed/>
                    </p:oleObj>
                  </mc:Choice>
                  <mc:Fallback>
                    <p:oleObj name="Acrobat Document" r:id="rId14" imgW="3524205" imgH="2495404" progId="AcroExch.Document.DC">
                      <p:embed/>
                      <p:pic>
                        <p:nvPicPr>
                          <p:cNvPr id="119" name="Objeto 118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8422360" y="4503381"/>
                            <a:ext cx="3307318" cy="23419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" name="Grupo 1"/>
          <p:cNvGrpSpPr/>
          <p:nvPr/>
        </p:nvGrpSpPr>
        <p:grpSpPr>
          <a:xfrm>
            <a:off x="435593" y="3797485"/>
            <a:ext cx="4049030" cy="2067968"/>
            <a:chOff x="435593" y="3797485"/>
            <a:chExt cx="4049030" cy="2067968"/>
          </a:xfrm>
        </p:grpSpPr>
        <p:grpSp>
          <p:nvGrpSpPr>
            <p:cNvPr id="105" name="Grupo 104"/>
            <p:cNvGrpSpPr/>
            <p:nvPr/>
          </p:nvGrpSpPr>
          <p:grpSpPr>
            <a:xfrm>
              <a:off x="435593" y="3797485"/>
              <a:ext cx="4049030" cy="2067968"/>
              <a:chOff x="432502" y="3779836"/>
              <a:chExt cx="4049030" cy="2067968"/>
            </a:xfrm>
          </p:grpSpPr>
          <p:grpSp>
            <p:nvGrpSpPr>
              <p:cNvPr id="34" name="Grupo 33"/>
              <p:cNvGrpSpPr/>
              <p:nvPr/>
            </p:nvGrpSpPr>
            <p:grpSpPr>
              <a:xfrm>
                <a:off x="432502" y="4178832"/>
                <a:ext cx="4049030" cy="1668972"/>
                <a:chOff x="317718" y="1624640"/>
                <a:chExt cx="7576510" cy="3179970"/>
              </a:xfrm>
            </p:grpSpPr>
            <p:sp>
              <p:nvSpPr>
                <p:cNvPr id="38" name="Conector 37"/>
                <p:cNvSpPr/>
                <p:nvPr/>
              </p:nvSpPr>
              <p:spPr>
                <a:xfrm>
                  <a:off x="1085845" y="3069109"/>
                  <a:ext cx="724929" cy="741406"/>
                </a:xfrm>
                <a:prstGeom prst="flowChartConnector">
                  <a:avLst/>
                </a:prstGeom>
                <a:solidFill>
                  <a:srgbClr val="54DC88"/>
                </a:solidFill>
                <a:ln>
                  <a:solidFill>
                    <a:srgbClr val="54DC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Conector 39"/>
                <p:cNvSpPr/>
                <p:nvPr/>
              </p:nvSpPr>
              <p:spPr>
                <a:xfrm>
                  <a:off x="5278322" y="2827117"/>
                  <a:ext cx="724929" cy="741406"/>
                </a:xfrm>
                <a:prstGeom prst="flowChartConnector">
                  <a:avLst/>
                </a:prstGeom>
                <a:solidFill>
                  <a:srgbClr val="FF6969"/>
                </a:solidFill>
                <a:ln>
                  <a:solidFill>
                    <a:srgbClr val="FF69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41" name="Conector recto de flecha 40"/>
                <p:cNvCxnSpPr/>
                <p:nvPr/>
              </p:nvCxnSpPr>
              <p:spPr>
                <a:xfrm flipV="1">
                  <a:off x="1914523" y="2156410"/>
                  <a:ext cx="1501522" cy="120046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cto de flecha 41"/>
                <p:cNvCxnSpPr/>
                <p:nvPr/>
              </p:nvCxnSpPr>
              <p:spPr>
                <a:xfrm>
                  <a:off x="1912606" y="3340166"/>
                  <a:ext cx="1452102" cy="93179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de flecha 44"/>
                <p:cNvCxnSpPr/>
                <p:nvPr/>
              </p:nvCxnSpPr>
              <p:spPr>
                <a:xfrm>
                  <a:off x="4282118" y="2002658"/>
                  <a:ext cx="963776" cy="8244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de flecha 45"/>
                <p:cNvCxnSpPr/>
                <p:nvPr/>
              </p:nvCxnSpPr>
              <p:spPr>
                <a:xfrm flipV="1">
                  <a:off x="4228713" y="3545681"/>
                  <a:ext cx="975082" cy="77578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de flecha 46"/>
                <p:cNvCxnSpPr/>
                <p:nvPr/>
              </p:nvCxnSpPr>
              <p:spPr>
                <a:xfrm>
                  <a:off x="452039" y="3479114"/>
                  <a:ext cx="542682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CuadroTexto 47"/>
                    <p:cNvSpPr txBox="1"/>
                    <p:nvPr/>
                  </p:nvSpPr>
                  <p:spPr>
                    <a:xfrm>
                      <a:off x="317718" y="2827117"/>
                      <a:ext cx="787452" cy="7037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s-ES" dirty="0"/>
                    </a:p>
                  </p:txBody>
                </p:sp>
              </mc:Choice>
              <mc:Fallback xmlns="">
                <p:sp>
                  <p:nvSpPr>
                    <p:cNvPr id="48" name="CuadroTexto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718" y="2827117"/>
                      <a:ext cx="787452" cy="70370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CuadroTexto 50"/>
                    <p:cNvSpPr txBox="1"/>
                    <p:nvPr/>
                  </p:nvSpPr>
                  <p:spPr>
                    <a:xfrm>
                      <a:off x="1515406" y="1903196"/>
                      <a:ext cx="1699530" cy="6768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</m:oMath>
                      </a14:m>
                      <a:r>
                        <a:rPr lang="es-ES" sz="1600" b="1"/>
                        <a:t> </a:t>
                      </a:r>
                      <a:endParaRPr lang="es-ES" sz="1600" b="1" dirty="0"/>
                    </a:p>
                  </p:txBody>
                </p:sp>
              </mc:Choice>
              <mc:Fallback xmlns="">
                <p:sp>
                  <p:nvSpPr>
                    <p:cNvPr id="51" name="CuadroTexto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5406" y="1903196"/>
                      <a:ext cx="1699530" cy="67682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6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3" name="Conector recto de flecha 52"/>
                <p:cNvCxnSpPr/>
                <p:nvPr/>
              </p:nvCxnSpPr>
              <p:spPr>
                <a:xfrm flipV="1">
                  <a:off x="6151436" y="3197820"/>
                  <a:ext cx="1742792" cy="395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upo 53"/>
                <p:cNvGrpSpPr/>
                <p:nvPr/>
              </p:nvGrpSpPr>
              <p:grpSpPr>
                <a:xfrm>
                  <a:off x="3449757" y="1624640"/>
                  <a:ext cx="724930" cy="3179970"/>
                  <a:chOff x="4353991" y="1320701"/>
                  <a:chExt cx="724930" cy="3179970"/>
                </a:xfrm>
              </p:grpSpPr>
              <p:sp>
                <p:nvSpPr>
                  <p:cNvPr id="62" name="Conector 61"/>
                  <p:cNvSpPr/>
                  <p:nvPr/>
                </p:nvSpPr>
                <p:spPr>
                  <a:xfrm>
                    <a:off x="4353992" y="1320701"/>
                    <a:ext cx="724929" cy="741406"/>
                  </a:xfrm>
                  <a:prstGeom prst="flowChartConnector">
                    <a:avLst/>
                  </a:prstGeom>
                  <a:solidFill>
                    <a:srgbClr val="786EC2"/>
                  </a:solidFill>
                  <a:ln>
                    <a:solidFill>
                      <a:srgbClr val="786EC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00"/>
                  </a:p>
                </p:txBody>
              </p:sp>
              <p:sp>
                <p:nvSpPr>
                  <p:cNvPr id="63" name="Conector 62"/>
                  <p:cNvSpPr/>
                  <p:nvPr/>
                </p:nvSpPr>
                <p:spPr>
                  <a:xfrm>
                    <a:off x="4353992" y="3759265"/>
                    <a:ext cx="724929" cy="741406"/>
                  </a:xfrm>
                  <a:prstGeom prst="flowChartConnector">
                    <a:avLst/>
                  </a:prstGeom>
                  <a:solidFill>
                    <a:srgbClr val="786EC2"/>
                  </a:solidFill>
                  <a:ln>
                    <a:solidFill>
                      <a:srgbClr val="786EC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4" name="Conector 63"/>
                  <p:cNvSpPr/>
                  <p:nvPr/>
                </p:nvSpPr>
                <p:spPr>
                  <a:xfrm>
                    <a:off x="4353992" y="2953778"/>
                    <a:ext cx="724929" cy="741406"/>
                  </a:xfrm>
                  <a:prstGeom prst="flowChartConnector">
                    <a:avLst/>
                  </a:prstGeom>
                  <a:solidFill>
                    <a:srgbClr val="786EC2"/>
                  </a:solidFill>
                  <a:ln>
                    <a:solidFill>
                      <a:srgbClr val="786EC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5" name="Conector 64"/>
                  <p:cNvSpPr/>
                  <p:nvPr/>
                </p:nvSpPr>
                <p:spPr>
                  <a:xfrm>
                    <a:off x="4353991" y="2137379"/>
                    <a:ext cx="724929" cy="741406"/>
                  </a:xfrm>
                  <a:prstGeom prst="flowChartConnector">
                    <a:avLst/>
                  </a:prstGeom>
                  <a:solidFill>
                    <a:srgbClr val="786EC2"/>
                  </a:solidFill>
                  <a:ln>
                    <a:solidFill>
                      <a:srgbClr val="786EC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cxnSp>
              <p:nvCxnSpPr>
                <p:cNvPr id="55" name="Conector recto de flecha 54"/>
                <p:cNvCxnSpPr/>
                <p:nvPr/>
              </p:nvCxnSpPr>
              <p:spPr>
                <a:xfrm flipV="1">
                  <a:off x="4236184" y="3314700"/>
                  <a:ext cx="903753" cy="30732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de flecha 55"/>
                <p:cNvCxnSpPr/>
                <p:nvPr/>
              </p:nvCxnSpPr>
              <p:spPr>
                <a:xfrm>
                  <a:off x="4228713" y="2849071"/>
                  <a:ext cx="923744" cy="25082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de flecha 56"/>
                <p:cNvCxnSpPr/>
                <p:nvPr/>
              </p:nvCxnSpPr>
              <p:spPr>
                <a:xfrm flipV="1">
                  <a:off x="1914523" y="2912594"/>
                  <a:ext cx="1456137" cy="445164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de flecha 57"/>
                <p:cNvCxnSpPr/>
                <p:nvPr/>
              </p:nvCxnSpPr>
              <p:spPr>
                <a:xfrm>
                  <a:off x="1914523" y="3356871"/>
                  <a:ext cx="1443617" cy="28844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CuadroTexto 60"/>
                    <p:cNvSpPr txBox="1"/>
                    <p:nvPr/>
                  </p:nvSpPr>
                  <p:spPr>
                    <a:xfrm>
                      <a:off x="6368111" y="2431922"/>
                      <a:ext cx="1168351" cy="6450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61" name="CuadroTexto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8111" y="2431922"/>
                      <a:ext cx="1168351" cy="64506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109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upo 91"/>
              <p:cNvGrpSpPr/>
              <p:nvPr/>
            </p:nvGrpSpPr>
            <p:grpSpPr>
              <a:xfrm>
                <a:off x="697366" y="3779836"/>
                <a:ext cx="511957" cy="482900"/>
                <a:chOff x="3470958" y="1250341"/>
                <a:chExt cx="511957" cy="482900"/>
              </a:xfrm>
            </p:grpSpPr>
            <p:sp>
              <p:nvSpPr>
                <p:cNvPr id="93" name="Elipse 92"/>
                <p:cNvSpPr/>
                <p:nvPr/>
              </p:nvSpPr>
              <p:spPr>
                <a:xfrm>
                  <a:off x="3470958" y="1250341"/>
                  <a:ext cx="511957" cy="482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4" name="CuadroTexto 93"/>
                <p:cNvSpPr txBox="1"/>
                <p:nvPr/>
              </p:nvSpPr>
              <p:spPr>
                <a:xfrm>
                  <a:off x="3479345" y="1301528"/>
                  <a:ext cx="495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/>
                    <a:t>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uadroTexto 82"/>
                <p:cNvSpPr txBox="1"/>
                <p:nvPr/>
              </p:nvSpPr>
              <p:spPr>
                <a:xfrm>
                  <a:off x="2657987" y="4192381"/>
                  <a:ext cx="908261" cy="359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d>
                            <m:d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s-ES" sz="1600" b="1"/>
                    <a:t> </a:t>
                  </a:r>
                  <a:endParaRPr lang="es-ES" sz="1600" b="1" dirty="0"/>
                </a:p>
              </p:txBody>
            </p:sp>
          </mc:Choice>
          <mc:Fallback xmlns="">
            <p:sp>
              <p:nvSpPr>
                <p:cNvPr id="83" name="CuadroTexto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7987" y="4192381"/>
                  <a:ext cx="908261" cy="359650"/>
                </a:xfrm>
                <a:prstGeom prst="rect">
                  <a:avLst/>
                </a:prstGeom>
                <a:blipFill>
                  <a:blip r:embed="rId15"/>
                  <a:stretch>
                    <a:fillRect l="-5369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51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2271" y="201762"/>
            <a:ext cx="11714059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State-of-the-art: FermiNet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16800" y="6224864"/>
            <a:ext cx="10198444" cy="422627"/>
            <a:chOff x="996778" y="5968565"/>
            <a:chExt cx="10198444" cy="422627"/>
          </a:xfrm>
        </p:grpSpPr>
        <p:sp>
          <p:nvSpPr>
            <p:cNvPr id="8" name="CuadroTexto 7"/>
            <p:cNvSpPr txBox="1"/>
            <p:nvPr/>
          </p:nvSpPr>
          <p:spPr>
            <a:xfrm>
              <a:off x="996778" y="6021860"/>
              <a:ext cx="10198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[9] D. Pfau, J. S. Spencer </a:t>
              </a:r>
              <a:r>
                <a:rPr lang="ca-ES" i="1"/>
                <a:t>et al</a:t>
              </a:r>
              <a:r>
                <a:rPr lang="ca-ES"/>
                <a:t>, 2020, </a:t>
              </a:r>
              <a:r>
                <a:rPr lang="ca-ES" i="1"/>
                <a:t>Phys. Rev. Res. </a:t>
              </a:r>
              <a:r>
                <a:rPr lang="ca-ES" b="1"/>
                <a:t>2</a:t>
              </a:r>
              <a:r>
                <a:rPr lang="ca-ES"/>
                <a:t>. (Preprint @ arXiv:1909.02487)</a:t>
              </a:r>
            </a:p>
          </p:txBody>
        </p:sp>
        <p:cxnSp>
          <p:nvCxnSpPr>
            <p:cNvPr id="9" name="Conector recto 8"/>
            <p:cNvCxnSpPr/>
            <p:nvPr/>
          </p:nvCxnSpPr>
          <p:spPr>
            <a:xfrm flipV="1">
              <a:off x="1114206" y="5968565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ángulo 14"/>
          <p:cNvSpPr/>
          <p:nvPr/>
        </p:nvSpPr>
        <p:spPr>
          <a:xfrm>
            <a:off x="708373" y="1407871"/>
            <a:ext cx="8989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2400"/>
              <a:t>The biggest projects to this day are in quantum chemistry [9].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83790" y="2004180"/>
            <a:ext cx="12024419" cy="3837906"/>
            <a:chOff x="83790" y="2004180"/>
            <a:chExt cx="12024419" cy="3837906"/>
          </a:xfrm>
        </p:grpSpPr>
        <p:grpSp>
          <p:nvGrpSpPr>
            <p:cNvPr id="16" name="Grupo 15"/>
            <p:cNvGrpSpPr/>
            <p:nvPr/>
          </p:nvGrpSpPr>
          <p:grpSpPr>
            <a:xfrm>
              <a:off x="83790" y="2576391"/>
              <a:ext cx="12024419" cy="3265695"/>
              <a:chOff x="83790" y="2428495"/>
              <a:chExt cx="12024419" cy="3265695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 rotWithShape="1">
              <a:blip r:embed="rId2"/>
              <a:srcRect r="235"/>
              <a:stretch/>
            </p:blipFill>
            <p:spPr>
              <a:xfrm>
                <a:off x="83790" y="2428495"/>
                <a:ext cx="12024419" cy="2536380"/>
              </a:xfrm>
              <a:prstGeom prst="rect">
                <a:avLst/>
              </a:prstGeom>
            </p:spPr>
          </p:pic>
          <p:pic>
            <p:nvPicPr>
              <p:cNvPr id="18" name="Picture 2" descr="DeepMind Even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4822" y="5000575"/>
                <a:ext cx="2080845" cy="693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CuadroTexto 5"/>
            <p:cNvSpPr txBox="1"/>
            <p:nvPr/>
          </p:nvSpPr>
          <p:spPr>
            <a:xfrm>
              <a:off x="3700208" y="2004180"/>
              <a:ext cx="4818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 b="1"/>
                <a:t>FermiNet</a:t>
              </a:r>
              <a:endParaRPr lang="es-E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3382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adroTexto 93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95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Different Architectures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36" y="3421812"/>
            <a:ext cx="4258438" cy="29906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51" y="3555226"/>
            <a:ext cx="4407414" cy="28694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86" y="990525"/>
            <a:ext cx="4271071" cy="26330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319" y="990525"/>
            <a:ext cx="4248390" cy="2417306"/>
          </a:xfrm>
          <a:prstGeom prst="rect">
            <a:avLst/>
          </a:prstGeom>
        </p:spPr>
      </p:pic>
      <p:grpSp>
        <p:nvGrpSpPr>
          <p:cNvPr id="42" name="Grupo 41"/>
          <p:cNvGrpSpPr/>
          <p:nvPr/>
        </p:nvGrpSpPr>
        <p:grpSpPr>
          <a:xfrm>
            <a:off x="221441" y="6384975"/>
            <a:ext cx="11525081" cy="361072"/>
            <a:chOff x="996778" y="5968565"/>
            <a:chExt cx="10198444" cy="361072"/>
          </a:xfrm>
        </p:grpSpPr>
        <p:sp>
          <p:nvSpPr>
            <p:cNvPr id="43" name="CuadroTexto 42"/>
            <p:cNvSpPr txBox="1"/>
            <p:nvPr/>
          </p:nvSpPr>
          <p:spPr>
            <a:xfrm>
              <a:off x="996778" y="6021860"/>
              <a:ext cx="10198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/>
                <a:t>J Rozalén Sarmiento, A Rios, J W T Keeble, </a:t>
              </a:r>
              <a:r>
                <a:rPr lang="en-US" sz="1400" i="1"/>
                <a:t>Machine learning the deuteron: new architectures and uncertainty quantification, </a:t>
              </a:r>
              <a:r>
                <a:rPr lang="en-US" sz="1400">
                  <a:solidFill>
                    <a:srgbClr val="0070C0"/>
                  </a:solidFill>
                </a:rPr>
                <a:t>arXiv:2205.12795</a:t>
              </a:r>
              <a:endParaRPr lang="es-ES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44" name="Conector recto 43"/>
            <p:cNvCxnSpPr/>
            <p:nvPr/>
          </p:nvCxnSpPr>
          <p:spPr>
            <a:xfrm flipV="1">
              <a:off x="1114206" y="5968565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5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92766" y="165106"/>
            <a:ext cx="11536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Physics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46856" y="1293804"/>
            <a:ext cx="9731684" cy="1029174"/>
            <a:chOff x="452952" y="1265463"/>
            <a:chExt cx="9731684" cy="1029174"/>
          </a:xfrm>
        </p:grpSpPr>
        <p:pic>
          <p:nvPicPr>
            <p:cNvPr id="4098" name="Picture 2" descr="The 11 biggest unanswered questions about dark matter | Live Scienc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52" y="1265463"/>
              <a:ext cx="1495988" cy="102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>
              <a:off x="2175872" y="1549904"/>
              <a:ext cx="8008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Dark Matter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detection: baryonic DM interacts with nuclei!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46856" y="4714503"/>
            <a:ext cx="8524186" cy="1452969"/>
            <a:chOff x="553069" y="4743516"/>
            <a:chExt cx="8524186" cy="1452969"/>
          </a:xfrm>
        </p:grpSpPr>
        <p:pic>
          <p:nvPicPr>
            <p:cNvPr id="4102" name="Picture 6" descr="Atom, atom model, atomic nucleus, electron, proton icon - Download on  Iconfin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69" y="4743516"/>
              <a:ext cx="1452969" cy="145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/>
            <p:cNvSpPr txBox="1"/>
            <p:nvPr/>
          </p:nvSpPr>
          <p:spPr>
            <a:xfrm>
              <a:off x="2235942" y="5239167"/>
              <a:ext cx="6841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Nuclear structure: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static properties of nuclei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46856" y="3027990"/>
            <a:ext cx="11172120" cy="1087292"/>
            <a:chOff x="452952" y="2772786"/>
            <a:chExt cx="11172120" cy="1087292"/>
          </a:xfrm>
        </p:grpSpPr>
        <p:pic>
          <p:nvPicPr>
            <p:cNvPr id="4106" name="Picture 10" descr="What are Gravitational Waves? | LIGO Lab | Calte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52" y="2772786"/>
              <a:ext cx="1495988" cy="1087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/>
            <p:cNvSpPr txBox="1"/>
            <p:nvPr/>
          </p:nvSpPr>
          <p:spPr>
            <a:xfrm>
              <a:off x="2135825" y="2951221"/>
              <a:ext cx="94892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Gravitational waves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strong interaction determines the GW signal in NS mergers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1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92766" y="165106"/>
            <a:ext cx="11536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Initio Nuclear Structure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097" y="1141650"/>
            <a:ext cx="8056914" cy="4855030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303936" y="6161786"/>
            <a:ext cx="11525081" cy="398879"/>
            <a:chOff x="996777" y="5979236"/>
            <a:chExt cx="10198444" cy="398879"/>
          </a:xfrm>
        </p:grpSpPr>
        <p:sp>
          <p:nvSpPr>
            <p:cNvPr id="19" name="CuadroTexto 18"/>
            <p:cNvSpPr txBox="1"/>
            <p:nvPr/>
          </p:nvSpPr>
          <p:spPr>
            <a:xfrm>
              <a:off x="996777" y="6070338"/>
              <a:ext cx="10198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[1</a:t>
              </a: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] </a:t>
              </a:r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H. Hergert, </a:t>
              </a:r>
              <a:r>
                <a:rPr lang="en-US" sz="1400" i="1" smtClean="0">
                  <a:latin typeface="Arial" panose="020B0604020202020204" pitchFamily="34" charset="0"/>
                  <a:cs typeface="Arial" panose="020B0604020202020204" pitchFamily="34" charset="0"/>
                </a:rPr>
                <a:t>A Guided Tour of ab initio Nuclear Many-Body Theory, </a:t>
              </a:r>
              <a:r>
                <a:rPr lang="es-E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Conector recto 19"/>
            <p:cNvCxnSpPr/>
            <p:nvPr/>
          </p:nvCxnSpPr>
          <p:spPr>
            <a:xfrm flipV="1">
              <a:off x="1103417" y="5979236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ángulo 10"/>
          <p:cNvSpPr/>
          <p:nvPr/>
        </p:nvSpPr>
        <p:spPr>
          <a:xfrm>
            <a:off x="10146852" y="5312619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endParaRPr lang="ca-ES"/>
          </a:p>
        </p:txBody>
      </p:sp>
      <p:sp>
        <p:nvSpPr>
          <p:cNvPr id="12" name="CuadroTexto 11"/>
          <p:cNvSpPr txBox="1"/>
          <p:nvPr/>
        </p:nvSpPr>
        <p:spPr>
          <a:xfrm>
            <a:off x="466754" y="1742070"/>
            <a:ext cx="1299029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IT-NCSM</a:t>
            </a:r>
            <a:endParaRPr lang="ca-E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50281" y="2599592"/>
            <a:ext cx="1731974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/>
              <a:t>MR-IMSRG</a:t>
            </a:r>
            <a:endParaRPr lang="ca-ES"/>
          </a:p>
        </p:txBody>
      </p:sp>
      <p:sp>
        <p:nvSpPr>
          <p:cNvPr id="23" name="CuadroTexto 22"/>
          <p:cNvSpPr txBox="1"/>
          <p:nvPr/>
        </p:nvSpPr>
        <p:spPr>
          <a:xfrm>
            <a:off x="250281" y="3603076"/>
            <a:ext cx="1731974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VS-IMSRG</a:t>
            </a:r>
            <a:endParaRPr lang="ca-ES"/>
          </a:p>
        </p:txBody>
      </p:sp>
      <p:sp>
        <p:nvSpPr>
          <p:cNvPr id="24" name="CuadroTexto 23"/>
          <p:cNvSpPr txBox="1"/>
          <p:nvPr/>
        </p:nvSpPr>
        <p:spPr>
          <a:xfrm>
            <a:off x="10290629" y="2610282"/>
            <a:ext cx="1731974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/>
              <a:t>CCSD</a:t>
            </a:r>
            <a:endParaRPr lang="ca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10290629" y="3569165"/>
                <a:ext cx="1731974" cy="44267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ca-ES"/>
                </a:defPPr>
                <a:lvl1pPr algn="ctr">
                  <a:defRPr sz="2000">
                    <a:solidFill>
                      <a:schemeClr val="dk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/>
                  <a:t>-CCSD</a:t>
                </a:r>
                <a:endParaRPr lang="ca-ES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629" y="3569165"/>
                <a:ext cx="1731974" cy="442674"/>
              </a:xfrm>
              <a:prstGeom prst="round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adroTexto 25"/>
          <p:cNvSpPr txBox="1"/>
          <p:nvPr/>
        </p:nvSpPr>
        <p:spPr>
          <a:xfrm>
            <a:off x="250281" y="4476951"/>
            <a:ext cx="1731974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/>
              <a:t>ADC</a:t>
            </a:r>
            <a:endParaRPr lang="ca-ES"/>
          </a:p>
        </p:txBody>
      </p:sp>
      <p:sp>
        <p:nvSpPr>
          <p:cNvPr id="27" name="CuadroTexto 26"/>
          <p:cNvSpPr txBox="1"/>
          <p:nvPr/>
        </p:nvSpPr>
        <p:spPr>
          <a:xfrm>
            <a:off x="10290629" y="1724511"/>
            <a:ext cx="1731974" cy="44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20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GB"/>
              <a:t>Lattice EFT</a:t>
            </a:r>
            <a:endParaRPr lang="ca-ES"/>
          </a:p>
        </p:txBody>
      </p:sp>
      <p:sp>
        <p:nvSpPr>
          <p:cNvPr id="28" name="CuadroTexto 27"/>
          <p:cNvSpPr txBox="1"/>
          <p:nvPr/>
        </p:nvSpPr>
        <p:spPr>
          <a:xfrm>
            <a:off x="10583364" y="4555333"/>
            <a:ext cx="1146504" cy="57888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NQS</a:t>
            </a:r>
            <a:endParaRPr lang="ca-E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92767" y="165106"/>
            <a:ext cx="799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Quantum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Many-Body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389531" y="5205717"/>
                <a:ext cx="6370275" cy="48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NQS Ansatz: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NQS</m:t>
                        </m:r>
                      </m:sub>
                    </m:sSub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GB" sz="2400" dirty="0"/>
                  <a:t>  </a:t>
                </a:r>
                <a:endParaRPr lang="ca-ES" sz="2400" b="1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31" y="5205717"/>
                <a:ext cx="6370275" cy="487762"/>
              </a:xfrm>
              <a:prstGeom prst="rect">
                <a:avLst/>
              </a:prstGeom>
              <a:blipFill>
                <a:blip r:embed="rId2"/>
                <a:stretch>
                  <a:fillRect l="-1340" t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ángulo 22"/>
          <p:cNvSpPr/>
          <p:nvPr/>
        </p:nvSpPr>
        <p:spPr>
          <a:xfrm>
            <a:off x="325451" y="3011990"/>
            <a:ext cx="611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How?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Rayleigh-Ritz variational principle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2009455" y="3597843"/>
                <a:ext cx="2531590" cy="907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d>
                            <m:dPr>
                              <m:begChr m:val=""/>
                              <m:endChr m:val="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den>
                      </m:f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GS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455" y="3597843"/>
                <a:ext cx="2531590" cy="907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353826" y="1163771"/>
                <a:ext cx="1099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Goal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Solve for the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wave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function of an atomic nucleus,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ca-ES" sz="2400" b="1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26" y="1163771"/>
                <a:ext cx="10999974" cy="461665"/>
              </a:xfrm>
              <a:prstGeom prst="rect">
                <a:avLst/>
              </a:prstGeom>
              <a:blipFill>
                <a:blip r:embed="rId4"/>
                <a:stretch>
                  <a:fillRect l="-72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/>
              <p:cNvSpPr/>
              <p:nvPr/>
            </p:nvSpPr>
            <p:spPr>
              <a:xfrm>
                <a:off x="5489961" y="3813001"/>
                <a:ext cx="5035609" cy="475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=∫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 xmlns=""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61" y="3813001"/>
                <a:ext cx="5035609" cy="475643"/>
              </a:xfrm>
              <a:prstGeom prst="rect">
                <a:avLst/>
              </a:prstGeom>
              <a:blipFill>
                <a:blip r:embed="rId5"/>
                <a:stretch>
                  <a:fillRect b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upo 83"/>
          <p:cNvGrpSpPr/>
          <p:nvPr/>
        </p:nvGrpSpPr>
        <p:grpSpPr>
          <a:xfrm>
            <a:off x="5853813" y="4597946"/>
            <a:ext cx="4495933" cy="1986941"/>
            <a:chOff x="7324212" y="4217848"/>
            <a:chExt cx="4495933" cy="1986941"/>
          </a:xfrm>
        </p:grpSpPr>
        <p:grpSp>
          <p:nvGrpSpPr>
            <p:cNvPr id="82" name="Grupo 81"/>
            <p:cNvGrpSpPr/>
            <p:nvPr/>
          </p:nvGrpSpPr>
          <p:grpSpPr>
            <a:xfrm>
              <a:off x="7324212" y="4217848"/>
              <a:ext cx="4495932" cy="1759638"/>
              <a:chOff x="7421457" y="4303767"/>
              <a:chExt cx="4495932" cy="1759638"/>
            </a:xfrm>
          </p:grpSpPr>
          <p:cxnSp>
            <p:nvCxnSpPr>
              <p:cNvPr id="56" name="Conector recto de flecha 55"/>
              <p:cNvCxnSpPr>
                <a:stCxn id="47" idx="6"/>
                <a:endCxn id="43" idx="2"/>
              </p:cNvCxnSpPr>
              <p:nvPr/>
            </p:nvCxnSpPr>
            <p:spPr>
              <a:xfrm flipV="1">
                <a:off x="8297817" y="4581501"/>
                <a:ext cx="989387" cy="63306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de flecha 58"/>
              <p:cNvCxnSpPr>
                <a:stCxn id="47" idx="6"/>
                <a:endCxn id="46" idx="2"/>
              </p:cNvCxnSpPr>
              <p:nvPr/>
            </p:nvCxnSpPr>
            <p:spPr>
              <a:xfrm flipV="1">
                <a:off x="8297817" y="4983930"/>
                <a:ext cx="989386" cy="23063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upo 80"/>
              <p:cNvGrpSpPr/>
              <p:nvPr/>
            </p:nvGrpSpPr>
            <p:grpSpPr>
              <a:xfrm>
                <a:off x="7421457" y="4303767"/>
                <a:ext cx="4495932" cy="1759638"/>
                <a:chOff x="7411297" y="4252236"/>
                <a:chExt cx="4495932" cy="1759638"/>
              </a:xfrm>
            </p:grpSpPr>
            <p:grpSp>
              <p:nvGrpSpPr>
                <p:cNvPr id="27" name="Grupo 26"/>
                <p:cNvGrpSpPr/>
                <p:nvPr/>
              </p:nvGrpSpPr>
              <p:grpSpPr>
                <a:xfrm>
                  <a:off x="7865347" y="4252236"/>
                  <a:ext cx="4041882" cy="1662035"/>
                  <a:chOff x="887717" y="1638035"/>
                  <a:chExt cx="3453351" cy="1707931"/>
                </a:xfrm>
              </p:grpSpPr>
              <p:grpSp>
                <p:nvGrpSpPr>
                  <p:cNvPr id="28" name="Grupo 27"/>
                  <p:cNvGrpSpPr/>
                  <p:nvPr/>
                </p:nvGrpSpPr>
                <p:grpSpPr>
                  <a:xfrm>
                    <a:off x="887717" y="1638035"/>
                    <a:ext cx="3453351" cy="1707931"/>
                    <a:chOff x="1026470" y="1431715"/>
                    <a:chExt cx="6938209" cy="3372895"/>
                  </a:xfrm>
                </p:grpSpPr>
                <p:sp>
                  <p:nvSpPr>
                    <p:cNvPr id="30" name="Conector 29"/>
                    <p:cNvSpPr/>
                    <p:nvPr/>
                  </p:nvSpPr>
                  <p:spPr>
                    <a:xfrm>
                      <a:off x="1026470" y="1926544"/>
                      <a:ext cx="724928" cy="741406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31" name="Conector 30"/>
                    <p:cNvSpPr/>
                    <p:nvPr/>
                  </p:nvSpPr>
                  <p:spPr>
                    <a:xfrm>
                      <a:off x="5278322" y="2827117"/>
                      <a:ext cx="724929" cy="741406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cxnSp>
                  <p:nvCxnSpPr>
                    <p:cNvPr id="32" name="Conector recto de flecha 31"/>
                    <p:cNvCxnSpPr>
                      <a:stCxn id="30" idx="6"/>
                      <a:endCxn id="43" idx="2"/>
                    </p:cNvCxnSpPr>
                    <p:nvPr/>
                  </p:nvCxnSpPr>
                  <p:spPr>
                    <a:xfrm flipV="1">
                      <a:off x="1751398" y="1995342"/>
                      <a:ext cx="1698360" cy="30190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ector recto de flecha 32"/>
                    <p:cNvCxnSpPr>
                      <a:stCxn id="30" idx="6"/>
                      <a:endCxn id="44" idx="2"/>
                    </p:cNvCxnSpPr>
                    <p:nvPr/>
                  </p:nvCxnSpPr>
                  <p:spPr>
                    <a:xfrm>
                      <a:off x="1751398" y="2297248"/>
                      <a:ext cx="1698360" cy="2136659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ector recto de flecha 33"/>
                    <p:cNvCxnSpPr>
                      <a:stCxn id="43" idx="6"/>
                      <a:endCxn id="31" idx="2"/>
                    </p:cNvCxnSpPr>
                    <p:nvPr/>
                  </p:nvCxnSpPr>
                  <p:spPr>
                    <a:xfrm>
                      <a:off x="4174685" y="1995343"/>
                      <a:ext cx="1103638" cy="120247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Conector recto de flecha 34"/>
                    <p:cNvCxnSpPr>
                      <a:stCxn id="44" idx="6"/>
                      <a:endCxn id="31" idx="2"/>
                    </p:cNvCxnSpPr>
                    <p:nvPr/>
                  </p:nvCxnSpPr>
                  <p:spPr>
                    <a:xfrm flipV="1">
                      <a:off x="4174687" y="3197819"/>
                      <a:ext cx="1103636" cy="123608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CuadroTexto 35"/>
                        <p:cNvSpPr txBox="1"/>
                        <p:nvPr/>
                      </p:nvSpPr>
                      <p:spPr>
                        <a:xfrm>
                          <a:off x="1633138" y="1431715"/>
                          <a:ext cx="1807409" cy="70151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s-E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ca-ES" sz="16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ca-E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a-E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s-ES" sz="1600" b="1"/>
                            <a:t> </a:t>
                          </a:r>
                        </a:p>
                      </p:txBody>
                    </p:sp>
                  </mc:Choice>
                  <mc:Fallback xmlns="">
                    <p:sp>
                      <p:nvSpPr>
                        <p:cNvPr id="36" name="CuadroTexto 3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33138" y="1431715"/>
                          <a:ext cx="1807409" cy="701513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ca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37" name="Grupo 36"/>
                    <p:cNvGrpSpPr/>
                    <p:nvPr/>
                  </p:nvGrpSpPr>
                  <p:grpSpPr>
                    <a:xfrm>
                      <a:off x="3449757" y="1624640"/>
                      <a:ext cx="724930" cy="3179970"/>
                      <a:chOff x="4353991" y="1320701"/>
                      <a:chExt cx="724930" cy="3179970"/>
                    </a:xfrm>
                  </p:grpSpPr>
                  <p:sp>
                    <p:nvSpPr>
                      <p:cNvPr id="43" name="Conector 42"/>
                      <p:cNvSpPr/>
                      <p:nvPr/>
                    </p:nvSpPr>
                    <p:spPr>
                      <a:xfrm>
                        <a:off x="4353992" y="1320701"/>
                        <a:ext cx="724927" cy="741405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sz="1600"/>
                      </a:p>
                    </p:txBody>
                  </p:sp>
                  <p:sp>
                    <p:nvSpPr>
                      <p:cNvPr id="44" name="Conector 43"/>
                      <p:cNvSpPr/>
                      <p:nvPr/>
                    </p:nvSpPr>
                    <p:spPr>
                      <a:xfrm>
                        <a:off x="4353992" y="3759265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45" name="Conector 44"/>
                      <p:cNvSpPr/>
                      <p:nvPr/>
                    </p:nvSpPr>
                    <p:spPr>
                      <a:xfrm>
                        <a:off x="4353992" y="2953778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46" name="Conector 45"/>
                      <p:cNvSpPr/>
                      <p:nvPr/>
                    </p:nvSpPr>
                    <p:spPr>
                      <a:xfrm>
                        <a:off x="4353991" y="2137379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cxnSp>
                  <p:nvCxnSpPr>
                    <p:cNvPr id="38" name="Conector recto de flecha 37"/>
                    <p:cNvCxnSpPr>
                      <a:stCxn id="45" idx="6"/>
                      <a:endCxn id="31" idx="2"/>
                    </p:cNvCxnSpPr>
                    <p:nvPr/>
                  </p:nvCxnSpPr>
                  <p:spPr>
                    <a:xfrm flipV="1">
                      <a:off x="4174687" y="3197819"/>
                      <a:ext cx="1103636" cy="430601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Conector recto de flecha 38"/>
                    <p:cNvCxnSpPr>
                      <a:stCxn id="46" idx="6"/>
                      <a:endCxn id="31" idx="2"/>
                    </p:cNvCxnSpPr>
                    <p:nvPr/>
                  </p:nvCxnSpPr>
                  <p:spPr>
                    <a:xfrm>
                      <a:off x="4174687" y="2812022"/>
                      <a:ext cx="1103636" cy="38579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ector recto de flecha 39"/>
                    <p:cNvCxnSpPr>
                      <a:stCxn id="30" idx="6"/>
                      <a:endCxn id="46" idx="2"/>
                    </p:cNvCxnSpPr>
                    <p:nvPr/>
                  </p:nvCxnSpPr>
                  <p:spPr>
                    <a:xfrm>
                      <a:off x="1751398" y="2297248"/>
                      <a:ext cx="1698359" cy="51477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Conector recto de flecha 40"/>
                    <p:cNvCxnSpPr>
                      <a:stCxn id="30" idx="6"/>
                      <a:endCxn id="45" idx="2"/>
                    </p:cNvCxnSpPr>
                    <p:nvPr/>
                  </p:nvCxnSpPr>
                  <p:spPr>
                    <a:xfrm>
                      <a:off x="1751398" y="2297248"/>
                      <a:ext cx="1698360" cy="133117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CuadroTexto 41"/>
                        <p:cNvSpPr txBox="1"/>
                        <p:nvPr/>
                      </p:nvSpPr>
                      <p:spPr>
                        <a:xfrm>
                          <a:off x="6003249" y="2809193"/>
                          <a:ext cx="1961430" cy="7249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a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NQS</m:t>
                                    </m:r>
                                  </m:sub>
                                </m:sSub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b="1" i="1" dirty="0"/>
                        </a:p>
                      </p:txBody>
                    </p:sp>
                  </mc:Choice>
                  <mc:Fallback xmlns="">
                    <p:sp>
                      <p:nvSpPr>
                        <p:cNvPr id="42" name="CuadroTexto 4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03249" y="2809193"/>
                          <a:ext cx="1961430" cy="724922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 r="-532" b="-689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CuadroTexto 28"/>
                      <p:cNvSpPr txBox="1"/>
                      <p:nvPr/>
                    </p:nvSpPr>
                    <p:spPr>
                      <a:xfrm>
                        <a:off x="2646441" y="1783682"/>
                        <a:ext cx="935931" cy="3596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sup>
                            </m:sSup>
                          </m:oMath>
                        </a14:m>
                        <a:r>
                          <a:rPr lang="es-ES" sz="1600" b="1"/>
                          <a:t>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73" name="CuadroTexto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46441" y="1783682"/>
                        <a:ext cx="935931" cy="35965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38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ca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7" name="Conector 46"/>
                <p:cNvSpPr/>
                <p:nvPr/>
              </p:nvSpPr>
              <p:spPr>
                <a:xfrm>
                  <a:off x="7865347" y="4980366"/>
                  <a:ext cx="422310" cy="36533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Conector 51"/>
                <p:cNvSpPr/>
                <p:nvPr/>
              </p:nvSpPr>
              <p:spPr>
                <a:xfrm>
                  <a:off x="7894981" y="5646537"/>
                  <a:ext cx="422310" cy="36533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ángulo 52"/>
                    <p:cNvSpPr/>
                    <p:nvPr/>
                  </p:nvSpPr>
                  <p:spPr>
                    <a:xfrm>
                      <a:off x="7423937" y="4436236"/>
                      <a:ext cx="49077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53" name="Rectángulo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3937" y="4436236"/>
                      <a:ext cx="490775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ángulo 53"/>
                    <p:cNvSpPr/>
                    <p:nvPr/>
                  </p:nvSpPr>
                  <p:spPr>
                    <a:xfrm>
                      <a:off x="7411297" y="4908190"/>
                      <a:ext cx="49077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54" name="Rectángulo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1297" y="4908190"/>
                      <a:ext cx="490775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ángulo 54"/>
                    <p:cNvSpPr/>
                    <p:nvPr/>
                  </p:nvSpPr>
                  <p:spPr>
                    <a:xfrm>
                      <a:off x="7432278" y="5601844"/>
                      <a:ext cx="51802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55" name="Rectángulo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2278" y="5601844"/>
                      <a:ext cx="518027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Conector recto de flecha 61"/>
                <p:cNvCxnSpPr>
                  <a:stCxn id="47" idx="6"/>
                  <a:endCxn id="45" idx="2"/>
                </p:cNvCxnSpPr>
                <p:nvPr/>
              </p:nvCxnSpPr>
              <p:spPr>
                <a:xfrm>
                  <a:off x="8287657" y="5163035"/>
                  <a:ext cx="989387" cy="17165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cto de flecha 64"/>
                <p:cNvCxnSpPr>
                  <a:stCxn id="47" idx="6"/>
                  <a:endCxn id="44" idx="2"/>
                </p:cNvCxnSpPr>
                <p:nvPr/>
              </p:nvCxnSpPr>
              <p:spPr>
                <a:xfrm>
                  <a:off x="8287657" y="5163035"/>
                  <a:ext cx="989387" cy="56856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cto de flecha 67"/>
                <p:cNvCxnSpPr>
                  <a:stCxn id="52" idx="6"/>
                  <a:endCxn id="43" idx="2"/>
                </p:cNvCxnSpPr>
                <p:nvPr/>
              </p:nvCxnSpPr>
              <p:spPr>
                <a:xfrm flipV="1">
                  <a:off x="8317291" y="4529970"/>
                  <a:ext cx="959753" cy="129923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cto de flecha 70"/>
                <p:cNvCxnSpPr>
                  <a:stCxn id="52" idx="6"/>
                  <a:endCxn id="46" idx="2"/>
                </p:cNvCxnSpPr>
                <p:nvPr/>
              </p:nvCxnSpPr>
              <p:spPr>
                <a:xfrm flipV="1">
                  <a:off x="8317291" y="4932399"/>
                  <a:ext cx="959752" cy="89680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cto de flecha 73"/>
                <p:cNvCxnSpPr>
                  <a:stCxn id="52" idx="6"/>
                  <a:endCxn id="45" idx="2"/>
                </p:cNvCxnSpPr>
                <p:nvPr/>
              </p:nvCxnSpPr>
              <p:spPr>
                <a:xfrm flipV="1">
                  <a:off x="8317291" y="5334690"/>
                  <a:ext cx="959753" cy="49451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recto de flecha 76"/>
                <p:cNvCxnSpPr>
                  <a:stCxn id="52" idx="6"/>
                  <a:endCxn id="44" idx="2"/>
                </p:cNvCxnSpPr>
                <p:nvPr/>
              </p:nvCxnSpPr>
              <p:spPr>
                <a:xfrm flipV="1">
                  <a:off x="8317291" y="5731603"/>
                  <a:ext cx="959753" cy="97603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CuadroTexto 79"/>
                    <p:cNvSpPr txBox="1"/>
                    <p:nvPr/>
                  </p:nvSpPr>
                  <p:spPr>
                    <a:xfrm>
                      <a:off x="7922350" y="5338716"/>
                      <a:ext cx="35701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ca-ES"/>
                    </a:p>
                  </p:txBody>
                </p:sp>
              </mc:Choice>
              <mc:Fallback xmlns="">
                <p:sp>
                  <p:nvSpPr>
                    <p:cNvPr id="80" name="CuadroTexto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22350" y="5338716"/>
                      <a:ext cx="357019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uadroTexto 82"/>
                <p:cNvSpPr txBox="1"/>
                <p:nvPr/>
              </p:nvSpPr>
              <p:spPr>
                <a:xfrm>
                  <a:off x="9764497" y="5697214"/>
                  <a:ext cx="2055648" cy="507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bSup>
                    </m:oMath>
                  </a14:m>
                  <a:r>
                    <a:rPr lang="en-GB" dirty="0"/>
                    <a:t>  </a:t>
                  </a:r>
                  <a:endParaRPr lang="ca-ES" b="1" dirty="0"/>
                </a:p>
              </p:txBody>
            </p:sp>
          </mc:Choice>
          <mc:Fallback xmlns="">
            <p:sp>
              <p:nvSpPr>
                <p:cNvPr id="83" name="CuadroTexto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4497" y="5697214"/>
                  <a:ext cx="2055648" cy="507575"/>
                </a:xfrm>
                <a:prstGeom prst="rect">
                  <a:avLst/>
                </a:prstGeom>
                <a:blipFill>
                  <a:blip r:embed="rId20"/>
                  <a:stretch>
                    <a:fillRect b="-3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o 11"/>
          <p:cNvGrpSpPr/>
          <p:nvPr/>
        </p:nvGrpSpPr>
        <p:grpSpPr>
          <a:xfrm>
            <a:off x="4522813" y="1671764"/>
            <a:ext cx="2695707" cy="1165807"/>
            <a:chOff x="4769856" y="1874319"/>
            <a:chExt cx="3004878" cy="1326145"/>
          </a:xfrm>
        </p:grpSpPr>
        <p:pic>
          <p:nvPicPr>
            <p:cNvPr id="3074" name="Picture 2" descr="Atomic nucleus - Wikipedia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856" y="1874319"/>
              <a:ext cx="1326144" cy="1326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7219381" y="2341803"/>
                  <a:ext cx="555353" cy="4201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9381" y="2341803"/>
                  <a:ext cx="555353" cy="420128"/>
                </a:xfrm>
                <a:prstGeom prst="rect">
                  <a:avLst/>
                </a:prstGeom>
                <a:blipFill>
                  <a:blip r:embed="rId22"/>
                  <a:stretch>
                    <a:fillRect l="-20732" r="-21951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ector recto de flecha 6"/>
            <p:cNvCxnSpPr>
              <a:stCxn id="3074" idx="3"/>
              <a:endCxn id="2" idx="1"/>
            </p:cNvCxnSpPr>
            <p:nvPr/>
          </p:nvCxnSpPr>
          <p:spPr>
            <a:xfrm>
              <a:off x="6096000" y="2537392"/>
              <a:ext cx="1123381" cy="144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07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Neural Networks?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09854" y="3441546"/>
            <a:ext cx="1095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Space complexity: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polynomial scaling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resources…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possibly!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52093" y="5940594"/>
            <a:ext cx="11525081" cy="689779"/>
            <a:chOff x="237753" y="5810068"/>
            <a:chExt cx="11525081" cy="689779"/>
          </a:xfrm>
        </p:grpSpPr>
        <p:grpSp>
          <p:nvGrpSpPr>
            <p:cNvPr id="22" name="Grupo 21"/>
            <p:cNvGrpSpPr/>
            <p:nvPr/>
          </p:nvGrpSpPr>
          <p:grpSpPr>
            <a:xfrm>
              <a:off x="237753" y="5810068"/>
              <a:ext cx="11525081" cy="398879"/>
              <a:chOff x="996777" y="5979236"/>
              <a:chExt cx="10198444" cy="398879"/>
            </a:xfrm>
          </p:grpSpPr>
          <p:sp>
            <p:nvSpPr>
              <p:cNvPr id="24" name="CuadroTexto 23"/>
              <p:cNvSpPr txBox="1"/>
              <p:nvPr/>
            </p:nvSpPr>
            <p:spPr>
              <a:xfrm>
                <a:off x="996777" y="6070338"/>
                <a:ext cx="101984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[2]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G. </a:t>
                </a:r>
                <a:r>
                  <a:rPr lang="en-US" sz="1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Cybenko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Approximation by </a:t>
                </a:r>
                <a:r>
                  <a:rPr lang="en-US" sz="1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superpositions</a:t>
                </a:r>
                <a:r>
                  <a:rPr lang="en-US" sz="1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of a sigmoidal function, </a:t>
                </a:r>
                <a:r>
                  <a:rPr lang="es-E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1989</a:t>
                </a:r>
              </a:p>
            </p:txBody>
          </p:sp>
          <p:cxnSp>
            <p:nvCxnSpPr>
              <p:cNvPr id="25" name="Conector recto 24"/>
              <p:cNvCxnSpPr/>
              <p:nvPr/>
            </p:nvCxnSpPr>
            <p:spPr>
              <a:xfrm flipV="1">
                <a:off x="1103417" y="5979236"/>
                <a:ext cx="4270594" cy="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CuadroTexto 25"/>
            <p:cNvSpPr txBox="1"/>
            <p:nvPr/>
          </p:nvSpPr>
          <p:spPr>
            <a:xfrm>
              <a:off x="237753" y="6192070"/>
              <a:ext cx="11525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[3] </a:t>
              </a:r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K. Hornik M. Stinchcombe, H. White, </a:t>
              </a:r>
              <a:r>
                <a:rPr lang="en-GB" sz="1400" i="1">
                  <a:latin typeface="Arial" panose="020B0604020202020204" pitchFamily="34" charset="0"/>
                  <a:cs typeface="Arial" panose="020B0604020202020204" pitchFamily="34" charset="0"/>
                </a:rPr>
                <a:t>Multilayer feedforward networks are universal approximators</a:t>
              </a:r>
              <a:r>
                <a:rPr lang="en-US" sz="1400" i="1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s-ES" sz="1400">
                  <a:latin typeface="Arial" panose="020B0604020202020204" pitchFamily="34" charset="0"/>
                  <a:cs typeface="Arial" panose="020B0604020202020204" pitchFamily="34" charset="0"/>
                </a:rPr>
                <a:t>1989</a:t>
              </a:r>
              <a:endParaRPr lang="es-E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09854" y="1197543"/>
                <a:ext cx="109999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NNs have “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power”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 neural network can approximate any continuous </a:t>
                </a:r>
                <a:r>
                  <a:rPr lang="en-GB" sz="2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function </a:t>
                </a:r>
                <a:r>
                  <a:rPr lang="en-GB" sz="2400" smtClean="0"/>
                  <a:t>[2], [3].</a:t>
                </a:r>
                <a:endParaRPr lang="ca-ES" sz="2400" b="1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54" y="1197543"/>
                <a:ext cx="10999974" cy="830997"/>
              </a:xfrm>
              <a:prstGeom prst="rect">
                <a:avLst/>
              </a:prstGeom>
              <a:blipFill>
                <a:blip r:embed="rId3"/>
                <a:stretch>
                  <a:fillRect l="-776" t="-5109" b="-15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RBFN Tutorial Part II - Function Approximation · Chris McCormi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21927" r="6448" b="8332"/>
          <a:stretch/>
        </p:blipFill>
        <p:spPr bwMode="auto">
          <a:xfrm>
            <a:off x="4537513" y="1849869"/>
            <a:ext cx="3116969" cy="1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lgorithm Analysis &amp; Time Complexity Simplified | by randerson112358 |  Med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45" y="3956495"/>
            <a:ext cx="2293743" cy="18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lfliet_tjon_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7857" r="7614" b="6000"/>
          <a:stretch/>
        </p:blipFill>
        <p:spPr>
          <a:xfrm>
            <a:off x="89170" y="976543"/>
            <a:ext cx="7380254" cy="57680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92" y="5797333"/>
            <a:ext cx="3379909" cy="67598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Neural-Network Training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973034" y="1204255"/>
            <a:ext cx="1473311" cy="1230123"/>
            <a:chOff x="1526125" y="1800541"/>
            <a:chExt cx="1473311" cy="1230123"/>
          </a:xfrm>
        </p:grpSpPr>
        <p:grpSp>
          <p:nvGrpSpPr>
            <p:cNvPr id="11" name="Grupo 10"/>
            <p:cNvGrpSpPr/>
            <p:nvPr/>
          </p:nvGrpSpPr>
          <p:grpSpPr>
            <a:xfrm>
              <a:off x="1526125" y="1800541"/>
              <a:ext cx="1473311" cy="722012"/>
              <a:chOff x="1788008" y="2025776"/>
              <a:chExt cx="1473311" cy="722012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1788008" y="2025776"/>
                <a:ext cx="712177" cy="722012"/>
                <a:chOff x="1788008" y="2025776"/>
                <a:chExt cx="712177" cy="722012"/>
              </a:xfrm>
            </p:grpSpPr>
            <p:sp>
              <p:nvSpPr>
                <p:cNvPr id="17" name="Conector 16"/>
                <p:cNvSpPr/>
                <p:nvPr/>
              </p:nvSpPr>
              <p:spPr>
                <a:xfrm>
                  <a:off x="1788008" y="2025776"/>
                  <a:ext cx="712177" cy="722012"/>
                </a:xfrm>
                <a:prstGeom prst="flowChartConnector">
                  <a:avLst/>
                </a:prstGeom>
                <a:solidFill>
                  <a:srgbClr val="FF6969"/>
                </a:solidFill>
                <a:ln>
                  <a:solidFill>
                    <a:srgbClr val="FF69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CuadroTexto 17"/>
                    <p:cNvSpPr txBox="1"/>
                    <p:nvPr/>
                  </p:nvSpPr>
                  <p:spPr>
                    <a:xfrm>
                      <a:off x="1979611" y="2193131"/>
                      <a:ext cx="3611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oMath>
                        </m:oMathPara>
                      </a14:m>
                      <a:endParaRPr lang="es-ES" dirty="0"/>
                    </a:p>
                  </p:txBody>
                </p:sp>
              </mc:Choice>
              <mc:Fallback xmlns="">
                <p:sp>
                  <p:nvSpPr>
                    <p:cNvPr id="23" name="CuadroTexto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9611" y="2193131"/>
                      <a:ext cx="361158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Grupo 13"/>
              <p:cNvGrpSpPr/>
              <p:nvPr/>
            </p:nvGrpSpPr>
            <p:grpSpPr>
              <a:xfrm>
                <a:off x="2549142" y="2025776"/>
                <a:ext cx="712177" cy="722012"/>
                <a:chOff x="2549142" y="2025776"/>
                <a:chExt cx="712177" cy="722012"/>
              </a:xfrm>
            </p:grpSpPr>
            <p:sp>
              <p:nvSpPr>
                <p:cNvPr id="15" name="Conector 14"/>
                <p:cNvSpPr/>
                <p:nvPr/>
              </p:nvSpPr>
              <p:spPr>
                <a:xfrm>
                  <a:off x="2549142" y="2025776"/>
                  <a:ext cx="712177" cy="722012"/>
                </a:xfrm>
                <a:prstGeom prst="flowChartConnector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CuadroTexto 15"/>
                    <p:cNvSpPr txBox="1"/>
                    <p:nvPr/>
                  </p:nvSpPr>
                  <p:spPr>
                    <a:xfrm>
                      <a:off x="2730230" y="2193130"/>
                      <a:ext cx="361158" cy="3797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es-ES" dirty="0"/>
                    </a:p>
                  </p:txBody>
                </p:sp>
              </mc:Choice>
              <mc:Fallback xmlns="">
                <p:sp>
                  <p:nvSpPr>
                    <p:cNvPr id="26" name="CuadroTexto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0230" y="2193130"/>
                      <a:ext cx="361158" cy="379781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2" name="CuadroTexto 11"/>
            <p:cNvSpPr txBox="1"/>
            <p:nvPr/>
          </p:nvSpPr>
          <p:spPr>
            <a:xfrm>
              <a:off x="1703129" y="2661332"/>
              <a:ext cx="1070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Deuteron</a:t>
              </a: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7614364" y="2693929"/>
            <a:ext cx="4650236" cy="2647914"/>
            <a:chOff x="7614364" y="2693929"/>
            <a:chExt cx="4650236" cy="2647914"/>
          </a:xfrm>
        </p:grpSpPr>
        <p:grpSp>
          <p:nvGrpSpPr>
            <p:cNvPr id="20" name="Grupo 19"/>
            <p:cNvGrpSpPr/>
            <p:nvPr/>
          </p:nvGrpSpPr>
          <p:grpSpPr>
            <a:xfrm>
              <a:off x="7614364" y="2693929"/>
              <a:ext cx="4650236" cy="1888329"/>
              <a:chOff x="7052417" y="657356"/>
              <a:chExt cx="4574579" cy="1738973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9128488" y="1006811"/>
                <a:ext cx="654162" cy="1065946"/>
                <a:chOff x="9128488" y="1006811"/>
                <a:chExt cx="654162" cy="1065946"/>
              </a:xfrm>
            </p:grpSpPr>
            <p:cxnSp>
              <p:nvCxnSpPr>
                <p:cNvPr id="57" name="Conector recto de flecha 56"/>
                <p:cNvCxnSpPr/>
                <p:nvPr/>
              </p:nvCxnSpPr>
              <p:spPr>
                <a:xfrm flipV="1">
                  <a:off x="9142526" y="1329606"/>
                  <a:ext cx="640124" cy="743151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de flecha 57"/>
                <p:cNvCxnSpPr/>
                <p:nvPr/>
              </p:nvCxnSpPr>
              <p:spPr>
                <a:xfrm flipV="1">
                  <a:off x="9138647" y="1285400"/>
                  <a:ext cx="595461" cy="39632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cto de flecha 58"/>
                <p:cNvCxnSpPr/>
                <p:nvPr/>
              </p:nvCxnSpPr>
              <p:spPr>
                <a:xfrm flipV="1">
                  <a:off x="9145396" y="1215984"/>
                  <a:ext cx="548884" cy="141964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recto de flecha 59"/>
                <p:cNvCxnSpPr/>
                <p:nvPr/>
              </p:nvCxnSpPr>
              <p:spPr>
                <a:xfrm>
                  <a:off x="9128488" y="1006811"/>
                  <a:ext cx="565792" cy="93944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upo 24"/>
              <p:cNvGrpSpPr/>
              <p:nvPr/>
            </p:nvGrpSpPr>
            <p:grpSpPr>
              <a:xfrm>
                <a:off x="7052417" y="657356"/>
                <a:ext cx="4574579" cy="1738973"/>
                <a:chOff x="7052417" y="657356"/>
                <a:chExt cx="4574579" cy="1738973"/>
              </a:xfrm>
            </p:grpSpPr>
            <p:sp>
              <p:nvSpPr>
                <p:cNvPr id="26" name="Conector 25"/>
                <p:cNvSpPr/>
                <p:nvPr/>
              </p:nvSpPr>
              <p:spPr>
                <a:xfrm>
                  <a:off x="9782650" y="1550326"/>
                  <a:ext cx="387416" cy="389119"/>
                </a:xfrm>
                <a:prstGeom prst="flowChartConnector">
                  <a:avLst/>
                </a:prstGeom>
                <a:solidFill>
                  <a:srgbClr val="FF6969"/>
                </a:solidFill>
                <a:ln>
                  <a:solidFill>
                    <a:srgbClr val="FF69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7" name="Grupo 26"/>
                <p:cNvGrpSpPr/>
                <p:nvPr/>
              </p:nvGrpSpPr>
              <p:grpSpPr>
                <a:xfrm>
                  <a:off x="7052417" y="657356"/>
                  <a:ext cx="4574579" cy="1738973"/>
                  <a:chOff x="7052417" y="657356"/>
                  <a:chExt cx="4574579" cy="1738973"/>
                </a:xfrm>
              </p:grpSpPr>
              <p:grpSp>
                <p:nvGrpSpPr>
                  <p:cNvPr id="28" name="Grupo 27"/>
                  <p:cNvGrpSpPr/>
                  <p:nvPr/>
                </p:nvGrpSpPr>
                <p:grpSpPr>
                  <a:xfrm>
                    <a:off x="7052417" y="657356"/>
                    <a:ext cx="4571108" cy="1738973"/>
                    <a:chOff x="317718" y="1624640"/>
                    <a:chExt cx="8553418" cy="3313347"/>
                  </a:xfrm>
                </p:grpSpPr>
                <p:sp>
                  <p:nvSpPr>
                    <p:cNvPr id="31" name="Conector 30"/>
                    <p:cNvSpPr/>
                    <p:nvPr/>
                  </p:nvSpPr>
                  <p:spPr>
                    <a:xfrm>
                      <a:off x="1085845" y="3069109"/>
                      <a:ext cx="724929" cy="741406"/>
                    </a:xfrm>
                    <a:prstGeom prst="flowChartConnector">
                      <a:avLst/>
                    </a:prstGeom>
                    <a:solidFill>
                      <a:srgbClr val="54DC88"/>
                    </a:solidFill>
                    <a:ln>
                      <a:solidFill>
                        <a:srgbClr val="54DC8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" name="Conector 31"/>
                    <p:cNvSpPr/>
                    <p:nvPr/>
                  </p:nvSpPr>
                  <p:spPr>
                    <a:xfrm>
                      <a:off x="1331498" y="4196581"/>
                      <a:ext cx="724929" cy="741406"/>
                    </a:xfrm>
                    <a:prstGeom prst="flowChartConnector">
                      <a:avLst/>
                    </a:prstGeom>
                    <a:solidFill>
                      <a:srgbClr val="54DC88"/>
                    </a:solidFill>
                    <a:ln>
                      <a:solidFill>
                        <a:srgbClr val="54DC8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3" name="Conector 32"/>
                    <p:cNvSpPr/>
                    <p:nvPr/>
                  </p:nvSpPr>
                  <p:spPr>
                    <a:xfrm>
                      <a:off x="5411378" y="2233076"/>
                      <a:ext cx="724929" cy="741406"/>
                    </a:xfrm>
                    <a:prstGeom prst="flowChartConnector">
                      <a:avLst/>
                    </a:prstGeom>
                    <a:solidFill>
                      <a:srgbClr val="FF6969"/>
                    </a:solidFill>
                    <a:ln>
                      <a:solidFill>
                        <a:srgbClr val="FF696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34" name="Conector recto de flecha 33"/>
                    <p:cNvCxnSpPr/>
                    <p:nvPr/>
                  </p:nvCxnSpPr>
                  <p:spPr>
                    <a:xfrm flipV="1">
                      <a:off x="1914523" y="2156410"/>
                      <a:ext cx="1501522" cy="1200462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Conector recto de flecha 34"/>
                    <p:cNvCxnSpPr/>
                    <p:nvPr/>
                  </p:nvCxnSpPr>
                  <p:spPr>
                    <a:xfrm>
                      <a:off x="1912606" y="3340166"/>
                      <a:ext cx="1452102" cy="93179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Conector recto de flecha 35"/>
                    <p:cNvCxnSpPr/>
                    <p:nvPr/>
                  </p:nvCxnSpPr>
                  <p:spPr>
                    <a:xfrm flipV="1">
                      <a:off x="2117924" y="2302445"/>
                      <a:ext cx="1378601" cy="2124959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Conector recto de flecha 36"/>
                    <p:cNvCxnSpPr/>
                    <p:nvPr/>
                  </p:nvCxnSpPr>
                  <p:spPr>
                    <a:xfrm>
                      <a:off x="2117924" y="4427403"/>
                      <a:ext cx="1255607" cy="650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Conector recto de flecha 37"/>
                    <p:cNvCxnSpPr/>
                    <p:nvPr/>
                  </p:nvCxnSpPr>
                  <p:spPr>
                    <a:xfrm>
                      <a:off x="4202444" y="2285692"/>
                      <a:ext cx="1149537" cy="107117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Conector recto de flecha 38"/>
                    <p:cNvCxnSpPr/>
                    <p:nvPr/>
                  </p:nvCxnSpPr>
                  <p:spPr>
                    <a:xfrm flipV="1">
                      <a:off x="4228714" y="3836831"/>
                      <a:ext cx="1123267" cy="48463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ector recto de flecha 39"/>
                    <p:cNvCxnSpPr/>
                    <p:nvPr/>
                  </p:nvCxnSpPr>
                  <p:spPr>
                    <a:xfrm>
                      <a:off x="452039" y="3479114"/>
                      <a:ext cx="542682" cy="0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1" name="CuadroTexto 40"/>
                        <p:cNvSpPr txBox="1"/>
                        <p:nvPr/>
                      </p:nvSpPr>
                      <p:spPr>
                        <a:xfrm>
                          <a:off x="317718" y="2827116"/>
                          <a:ext cx="787452" cy="64804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s-E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1" name="CuadroTexto 4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7718" y="2827116"/>
                          <a:ext cx="787452" cy="648047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 b="-819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ca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44" name="Conector recto de flecha 43"/>
                    <p:cNvCxnSpPr/>
                    <p:nvPr/>
                  </p:nvCxnSpPr>
                  <p:spPr>
                    <a:xfrm flipV="1">
                      <a:off x="6394294" y="2603779"/>
                      <a:ext cx="1742792" cy="3955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" name="Grupo 44"/>
                    <p:cNvGrpSpPr/>
                    <p:nvPr/>
                  </p:nvGrpSpPr>
                  <p:grpSpPr>
                    <a:xfrm>
                      <a:off x="3449756" y="1624640"/>
                      <a:ext cx="724931" cy="3179970"/>
                      <a:chOff x="4353990" y="1320701"/>
                      <a:chExt cx="724931" cy="3179970"/>
                    </a:xfrm>
                  </p:grpSpPr>
                  <p:sp>
                    <p:nvSpPr>
                      <p:cNvPr id="53" name="Conector 52"/>
                      <p:cNvSpPr/>
                      <p:nvPr/>
                    </p:nvSpPr>
                    <p:spPr>
                      <a:xfrm>
                        <a:off x="4353992" y="1320701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rgbClr val="786EC2"/>
                      </a:solidFill>
                      <a:ln>
                        <a:solidFill>
                          <a:srgbClr val="786EC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sz="16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4" name="Conector 53"/>
                      <p:cNvSpPr/>
                      <p:nvPr/>
                    </p:nvSpPr>
                    <p:spPr>
                      <a:xfrm>
                        <a:off x="4353992" y="3759265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rgbClr val="786EC2"/>
                      </a:solidFill>
                      <a:ln>
                        <a:solidFill>
                          <a:srgbClr val="786EC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5" name="Conector 54"/>
                      <p:cNvSpPr/>
                      <p:nvPr/>
                    </p:nvSpPr>
                    <p:spPr>
                      <a:xfrm>
                        <a:off x="4353992" y="2953778"/>
                        <a:ext cx="724929" cy="741407"/>
                      </a:xfrm>
                      <a:prstGeom prst="flowChartConnector">
                        <a:avLst/>
                      </a:prstGeom>
                      <a:solidFill>
                        <a:srgbClr val="786EC2"/>
                      </a:solidFill>
                      <a:ln>
                        <a:solidFill>
                          <a:srgbClr val="786EC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6" name="Conector 55"/>
                      <p:cNvSpPr/>
                      <p:nvPr/>
                    </p:nvSpPr>
                    <p:spPr>
                      <a:xfrm>
                        <a:off x="4353990" y="2137379"/>
                        <a:ext cx="724929" cy="741407"/>
                      </a:xfrm>
                      <a:prstGeom prst="flowChartConnector">
                        <a:avLst/>
                      </a:prstGeom>
                      <a:solidFill>
                        <a:srgbClr val="786EC2"/>
                      </a:solidFill>
                      <a:ln>
                        <a:solidFill>
                          <a:srgbClr val="786EC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46" name="Conector recto de flecha 45"/>
                    <p:cNvCxnSpPr/>
                    <p:nvPr/>
                  </p:nvCxnSpPr>
                  <p:spPr>
                    <a:xfrm>
                      <a:off x="4228714" y="3576420"/>
                      <a:ext cx="1017180" cy="92522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Conector recto de flecha 46"/>
                    <p:cNvCxnSpPr/>
                    <p:nvPr/>
                  </p:nvCxnSpPr>
                  <p:spPr>
                    <a:xfrm>
                      <a:off x="4234083" y="2957169"/>
                      <a:ext cx="1011811" cy="567591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Conector recto de flecha 47"/>
                    <p:cNvCxnSpPr/>
                    <p:nvPr/>
                  </p:nvCxnSpPr>
                  <p:spPr>
                    <a:xfrm flipV="1">
                      <a:off x="1914523" y="2912594"/>
                      <a:ext cx="1456137" cy="44516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Conector recto de flecha 48"/>
                    <p:cNvCxnSpPr/>
                    <p:nvPr/>
                  </p:nvCxnSpPr>
                  <p:spPr>
                    <a:xfrm>
                      <a:off x="1914523" y="3356871"/>
                      <a:ext cx="1443617" cy="288442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Conector recto de flecha 49"/>
                    <p:cNvCxnSpPr/>
                    <p:nvPr/>
                  </p:nvCxnSpPr>
                  <p:spPr>
                    <a:xfrm flipV="1">
                      <a:off x="2116899" y="3695700"/>
                      <a:ext cx="1247809" cy="731703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Conector recto de flecha 50"/>
                    <p:cNvCxnSpPr/>
                    <p:nvPr/>
                  </p:nvCxnSpPr>
                  <p:spPr>
                    <a:xfrm flipV="1">
                      <a:off x="2126747" y="3051726"/>
                      <a:ext cx="1295251" cy="137567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2" name="CuadroTexto 51"/>
                        <p:cNvSpPr txBox="1"/>
                        <p:nvPr/>
                      </p:nvSpPr>
                      <p:spPr>
                        <a:xfrm>
                          <a:off x="6041071" y="1949432"/>
                          <a:ext cx="2830065" cy="61463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ANN</m:t>
                                    </m:r>
                                  </m:sub>
                                  <m:sup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〉</m:t>
                                </m:r>
                              </m:oMath>
                            </m:oMathPara>
                          </a14:m>
                          <a:endParaRPr lang="es-E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52" name="CuadroTexto 5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41071" y="1949432"/>
                          <a:ext cx="2830065" cy="614633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 b="-1034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CuadroTexto 28"/>
                      <p:cNvSpPr txBox="1"/>
                      <p:nvPr/>
                    </p:nvSpPr>
                    <p:spPr>
                      <a:xfrm>
                        <a:off x="10114556" y="1429777"/>
                        <a:ext cx="1512440" cy="34100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s-ES" sz="1600" i="0">
                                          <a:latin typeface="Cambria Math" panose="02040503050406030204" pitchFamily="18" charset="0"/>
                                        </a:rPr>
                                        <m:t>ANN</m:t>
                                      </m:r>
                                    </m:sub>
                                    <m:sup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=2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d>
                                </m:e>
                              </m:d>
                            </m:oMath>
                          </m:oMathPara>
                        </a14:m>
                        <a:endParaRPr lang="en-US" sz="1600" b="0" dirty="0" smtClean="0">
                          <a:latin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CuadroTexto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14556" y="1429777"/>
                        <a:ext cx="1512440" cy="341006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b="-8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0" name="Conector recto de flecha 29"/>
                  <p:cNvCxnSpPr/>
                  <p:nvPr/>
                </p:nvCxnSpPr>
                <p:spPr>
                  <a:xfrm flipV="1">
                    <a:off x="10299854" y="1748159"/>
                    <a:ext cx="931381" cy="2076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ángulo 5"/>
                <p:cNvSpPr/>
                <p:nvPr/>
              </p:nvSpPr>
              <p:spPr>
                <a:xfrm>
                  <a:off x="8693830" y="4941733"/>
                  <a:ext cx="227376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sSub>
                        <m:sSubPr>
                          <m:ctrlPr>
                            <a:rPr lang="es-E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000">
                              <a:latin typeface="Cambria Math" panose="02040503050406030204" pitchFamily="18" charset="0"/>
                            </a:rPr>
                            <m:t>hid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=20</m:t>
                      </m:r>
                    </m:oMath>
                  </a14:m>
                  <a:r>
                    <a:rPr lang="es-E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s-E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neurons</a:t>
                  </a:r>
                  <a:endParaRPr lang="es-E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á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3830" y="4941733"/>
                  <a:ext cx="2273764" cy="400110"/>
                </a:xfrm>
                <a:prstGeom prst="rect">
                  <a:avLst/>
                </a:prstGeom>
                <a:blipFill>
                  <a:blip r:embed="rId12"/>
                  <a:stretch>
                    <a:fillRect t="-7692" r="-1340" b="-29231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Conector recto de flecha 72"/>
            <p:cNvCxnSpPr>
              <a:endCxn id="6" idx="0"/>
            </p:cNvCxnSpPr>
            <p:nvPr/>
          </p:nvCxnSpPr>
          <p:spPr>
            <a:xfrm>
              <a:off x="9741958" y="4540806"/>
              <a:ext cx="88754" cy="4009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5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Physics-Inspired Neural Networks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52093" y="1385011"/>
            <a:ext cx="10957735" cy="1099066"/>
            <a:chOff x="552085" y="5429977"/>
            <a:chExt cx="10957735" cy="1099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552085" y="5429977"/>
                  <a:ext cx="10957735" cy="471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Encoding physics in NNs</a:t>
                  </a:r>
                  <a:r>
                    <a:rPr lang="en-GB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GB" sz="24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symmetries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</m:oMath>
                  </a14:m>
                  <a:r>
                    <a:rPr lang="ca-E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ca-ES" sz="24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boundary</a:t>
                  </a:r>
                  <a:r>
                    <a:rPr lang="ca-E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ca-ES" sz="24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conditions</a:t>
                  </a:r>
                  <a:r>
                    <a:rPr lang="ca-E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etc.</a:t>
                  </a:r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85" y="5429977"/>
                  <a:ext cx="10957735" cy="471539"/>
                </a:xfrm>
                <a:prstGeom prst="rect">
                  <a:avLst/>
                </a:prstGeom>
                <a:blipFill>
                  <a:blip r:embed="rId3"/>
                  <a:stretch>
                    <a:fillRect l="-890" t="-7692"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Conector angular 2"/>
            <p:cNvCxnSpPr/>
            <p:nvPr/>
          </p:nvCxnSpPr>
          <p:spPr>
            <a:xfrm>
              <a:off x="4925683" y="5901516"/>
              <a:ext cx="966159" cy="454834"/>
            </a:xfrm>
            <a:prstGeom prst="bentConnector3">
              <a:avLst>
                <a:gd name="adj1" fmla="val 0"/>
              </a:avLst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CuadroTexto 4"/>
            <p:cNvSpPr txBox="1"/>
            <p:nvPr/>
          </p:nvSpPr>
          <p:spPr>
            <a:xfrm>
              <a:off x="5891842" y="6128933"/>
              <a:ext cx="2076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 current work!</a:t>
              </a:r>
              <a:endParaRPr lang="ca-E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 descr="The Symmetries of the universe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82" y="2892545"/>
            <a:ext cx="5254836" cy="29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365036" y="5848391"/>
            <a:ext cx="54619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www.youtube.com/watch?v=hF_uHfSoOGA&amp;ab_channel=ScienceClicEnglish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758" y="223413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Symmetries in Quantum Mechanics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796955" y="2337709"/>
                <a:ext cx="6558014" cy="391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a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ca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parity</a:t>
                </a:r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operator</a:t>
                </a:r>
                <a:endParaRPr lang="ca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955" y="2337709"/>
                <a:ext cx="6558014" cy="391133"/>
              </a:xfrm>
              <a:prstGeom prst="rect">
                <a:avLst/>
              </a:prstGeom>
              <a:blipFill>
                <a:blip r:embed="rId3"/>
                <a:stretch>
                  <a:fillRect l="-1301" t="-6154" r="-1301" b="-20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3184321" y="1288357"/>
                <a:ext cx="6252289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GB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acc>
                      </m:e>
                    </m:d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⇒{|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solution </a:t>
                </a:r>
                <a:r>
                  <a:rPr lang="en-GB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kets</a:t>
                </a:r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} are eigenstates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</m:oMath>
                </a14:m>
                <a:endParaRPr lang="ca-E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321" y="1288357"/>
                <a:ext cx="6252289" cy="347403"/>
              </a:xfrm>
              <a:prstGeom prst="rect">
                <a:avLst/>
              </a:prstGeom>
              <a:blipFill>
                <a:blip r:embed="rId4"/>
                <a:stretch>
                  <a:fillRect t="-19298" r="-7212" b="-3859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413943" y="1842610"/>
            <a:ext cx="2178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1D HO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9</a:t>
            </a:fld>
            <a:endParaRPr lang="ca-ES"/>
          </a:p>
        </p:txBody>
      </p:sp>
      <p:sp>
        <p:nvSpPr>
          <p:cNvPr id="12" name="Rectángulo 11"/>
          <p:cNvSpPr/>
          <p:nvPr/>
        </p:nvSpPr>
        <p:spPr>
          <a:xfrm>
            <a:off x="413943" y="3815103"/>
            <a:ext cx="3276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Example: Hydrogen atom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/>
          <p:cNvCxnSpPr>
            <a:stCxn id="2" idx="2"/>
            <a:endCxn id="15" idx="0"/>
          </p:cNvCxnSpPr>
          <p:nvPr/>
        </p:nvCxnSpPr>
        <p:spPr>
          <a:xfrm>
            <a:off x="5978531" y="2728842"/>
            <a:ext cx="0" cy="485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994541" y="3214357"/>
                <a:ext cx="62645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a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solutions</a:t>
                </a:r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</a:t>
                </a:r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either</a:t>
                </a:r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parity-even</a:t>
                </a:r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:r>
                  <a:rPr lang="ca-E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parity-odd</a:t>
                </a:r>
                <a:endParaRPr lang="ca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541" y="3214357"/>
                <a:ext cx="6264535" cy="276999"/>
              </a:xfrm>
              <a:prstGeom prst="rect">
                <a:avLst/>
              </a:prstGeom>
              <a:blipFill>
                <a:blip r:embed="rId5"/>
                <a:stretch>
                  <a:fillRect l="-1751" t="-28261" r="-1654" b="-5000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732837" y="4308727"/>
                <a:ext cx="10949090" cy="7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lit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𝜕𝜃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f>
                                    <m:f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num>
                                    <m:den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𝜕𝜃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37" y="4308727"/>
                <a:ext cx="10949090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cto de flecha 21"/>
          <p:cNvCxnSpPr/>
          <p:nvPr/>
        </p:nvCxnSpPr>
        <p:spPr>
          <a:xfrm>
            <a:off x="6207382" y="5118236"/>
            <a:ext cx="0" cy="3708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3843843" y="5489052"/>
                <a:ext cx="4831644" cy="7847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𝑛𝑙𝑚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𝑙𝑚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ca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843" y="5489052"/>
                <a:ext cx="4831644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8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5" grpId="0"/>
      <p:bldP spid="19" grpId="0"/>
      <p:bldP spid="2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6916</TotalTime>
  <Words>833</Words>
  <Application>Microsoft Office PowerPoint</Application>
  <PresentationFormat>Panorámica</PresentationFormat>
  <Paragraphs>242</Paragraphs>
  <Slides>24</Slides>
  <Notes>13</Notes>
  <HiddenSlides>9</HiddenSlides>
  <MMClips>2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Tema de Office</vt:lpstr>
      <vt:lpstr>Acrobat Document</vt:lpstr>
      <vt:lpstr>Symmetries in Neural Quantum States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Core idea</vt:lpstr>
      <vt:lpstr>Training process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Neural Quantum States approach to the nuclear many-body problem</dc:title>
  <dc:creator>Javier Rozalén Sarmiento</dc:creator>
  <cp:lastModifiedBy>Javier Rozalén Sarmiento</cp:lastModifiedBy>
  <cp:revision>278</cp:revision>
  <dcterms:created xsi:type="dcterms:W3CDTF">2023-07-15T10:50:06Z</dcterms:created>
  <dcterms:modified xsi:type="dcterms:W3CDTF">2023-10-22T21:35:04Z</dcterms:modified>
</cp:coreProperties>
</file>