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5143500" cx="9144000"/>
  <p:notesSz cx="6858000" cy="9144000"/>
  <p:embeddedFontLst>
    <p:embeddedFont>
      <p:font typeface="Lat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regular.fntdata"/><Relationship Id="rId20" Type="http://schemas.openxmlformats.org/officeDocument/2006/relationships/slide" Target="slides/slide14.xml"/><Relationship Id="rId42" Type="http://schemas.openxmlformats.org/officeDocument/2006/relationships/font" Target="fonts/Lato-italic.fntdata"/><Relationship Id="rId41" Type="http://schemas.openxmlformats.org/officeDocument/2006/relationships/font" Target="fonts/Lato-bold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Lato-bold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d3a934129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d3a934129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8d3a934129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8d3a934129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d3a934129_0_7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8d3a934129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8d3a934129_0_8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8d3a934129_0_8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8d3a934129_0_8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8d3a934129_0_8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8d3a934129_0_9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8d3a934129_0_9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8d3a934129_0_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8d3a934129_0_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8d3a934129_0_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8d3a934129_0_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8d3a934129_0_9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8d3a934129_0_9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8d3a934129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8d3a934129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8d3a934129_0_9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8d3a934129_0_9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d3a934129_0_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8d3a934129_0_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8d3a934129_0_9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8d3a934129_0_9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8d3a934129_0_9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8d3a934129_0_9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8d3a934129_0_9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8d3a934129_0_9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8d3a934129_0_9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8d3a934129_0_9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8d3a934129_0_10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8d3a934129_0_10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8d3a934129_0_1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8d3a934129_0_1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8d3a934129_0_10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8d3a934129_0_10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8d19f3f10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8d19f3f10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8d19f3f103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8d19f3f103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8d19f3f103_2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28d19f3f103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d19f3f103_2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d19f3f103_2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8d19f3f103_2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8d19f3f103_2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91f643ec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91f643ec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8d19f3f103_2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8d19f3f103_2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8d19f3f103_2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8d19f3f103_2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8d19f3f103_2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8d19f3f103_2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d3a934129_0_6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d3a934129_0_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d3a934129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d3a934129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d19f3f103_2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d19f3f103_2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>
                <a:solidFill>
                  <a:schemeClr val="dk1"/>
                </a:solidFill>
              </a:rPr>
              <a:t>(a monitor for amplitude fluctuations in the signal used to generate the 45 MHz optical sidebands)</a:t>
            </a:r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8d3a934129_0_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8d3a934129_0_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8d3a934129_0_7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8d3a934129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lgonzalez99@gmail.co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plgonzalez99@gmail.com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3.gif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0" y="864950"/>
            <a:ext cx="8520600" cy="148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7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Anomaly detection for non-Gaussian transient noise characterization in LIGO data using auxiliary channel information</a:t>
            </a:r>
            <a:endParaRPr b="1" sz="258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3840475"/>
            <a:ext cx="8520600" cy="10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3204" u="sng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https://arxiv.org/abs/2310.03453</a:t>
            </a:r>
            <a:endParaRPr sz="3204" u="sng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3204" u="sng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plgonzalez99@gmail.com</a:t>
            </a:r>
            <a:endParaRPr sz="3204" u="sng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8" u="sng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322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Paloma Laguarta</a:t>
            </a:r>
            <a:endParaRPr sz="3229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0800" y="2589500"/>
            <a:ext cx="2291651" cy="722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3187" y="2561188"/>
            <a:ext cx="2291631" cy="77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04" name="Google Shape;104;p25"/>
          <p:cNvSpPr txBox="1"/>
          <p:nvPr/>
        </p:nvSpPr>
        <p:spPr>
          <a:xfrm>
            <a:off x="2754975" y="262200"/>
            <a:ext cx="3283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alibri"/>
                <a:ea typeface="Calibri"/>
                <a:cs typeface="Calibri"/>
                <a:sym typeface="Calibri"/>
              </a:rPr>
              <a:t>ICCUB Machine Learning Workshop 2023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/>
          <p:nvPr>
            <p:ph type="title"/>
          </p:nvPr>
        </p:nvSpPr>
        <p:spPr>
          <a:xfrm>
            <a:off x="297338" y="188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DATASET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300" y="255788"/>
            <a:ext cx="6651925" cy="463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208" name="Google Shape;20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6875"/>
            <a:ext cx="8839200" cy="223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01875"/>
            <a:ext cx="8839201" cy="225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5"/>
          <p:cNvSpPr txBox="1"/>
          <p:nvPr/>
        </p:nvSpPr>
        <p:spPr>
          <a:xfrm>
            <a:off x="152400" y="-55900"/>
            <a:ext cx="28179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alibri"/>
                <a:ea typeface="Calibri"/>
                <a:cs typeface="Calibri"/>
                <a:sym typeface="Calibri"/>
              </a:rPr>
              <a:t>CLEAN INSTANCE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152400" y="2493450"/>
            <a:ext cx="28179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alibri"/>
                <a:ea typeface="Calibri"/>
                <a:cs typeface="Calibri"/>
                <a:sym typeface="Calibri"/>
              </a:rPr>
              <a:t>WHISTLE MORPHOLOGY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217" name="Google Shape;217;p36"/>
          <p:cNvSpPr txBox="1"/>
          <p:nvPr/>
        </p:nvSpPr>
        <p:spPr>
          <a:xfrm>
            <a:off x="152400" y="-55900"/>
            <a:ext cx="28179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alibri"/>
                <a:ea typeface="Calibri"/>
                <a:cs typeface="Calibri"/>
                <a:sym typeface="Calibri"/>
              </a:rPr>
              <a:t>TOMTE MORPHOLOGY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6"/>
          <p:cNvSpPr txBox="1"/>
          <p:nvPr/>
        </p:nvSpPr>
        <p:spPr>
          <a:xfrm>
            <a:off x="152400" y="2493450"/>
            <a:ext cx="2817900" cy="1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Calibri"/>
                <a:ea typeface="Calibri"/>
                <a:cs typeface="Calibri"/>
                <a:sym typeface="Calibri"/>
              </a:rPr>
              <a:t>SCATTERED LIGHT MORPHOLOGY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48575"/>
            <a:ext cx="8839199" cy="224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05613"/>
            <a:ext cx="8839200" cy="2251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type="title"/>
          </p:nvPr>
        </p:nvSpPr>
        <p:spPr>
          <a:xfrm>
            <a:off x="297338" y="188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ML ALGORITHM: </a:t>
            </a:r>
            <a:r>
              <a:rPr b="1" lang="ca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AUTOENCODER 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7"/>
          <p:cNvSpPr/>
          <p:nvPr/>
        </p:nvSpPr>
        <p:spPr>
          <a:xfrm>
            <a:off x="1101526" y="1717547"/>
            <a:ext cx="1441500" cy="161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7" name="Google Shape;227;p37"/>
          <p:cNvCxnSpPr/>
          <p:nvPr/>
        </p:nvCxnSpPr>
        <p:spPr>
          <a:xfrm>
            <a:off x="2654855" y="1701838"/>
            <a:ext cx="1356900" cy="3303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37"/>
          <p:cNvCxnSpPr/>
          <p:nvPr/>
        </p:nvCxnSpPr>
        <p:spPr>
          <a:xfrm flipH="1" rot="10800000">
            <a:off x="2696843" y="2566747"/>
            <a:ext cx="1259700" cy="769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" name="Google Shape;229;p37"/>
          <p:cNvSpPr/>
          <p:nvPr/>
        </p:nvSpPr>
        <p:spPr>
          <a:xfrm>
            <a:off x="4109313" y="1972514"/>
            <a:ext cx="615900" cy="5970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cxnSp>
        <p:nvCxnSpPr>
          <p:cNvPr id="230" name="Google Shape;230;p37"/>
          <p:cNvCxnSpPr/>
          <p:nvPr/>
        </p:nvCxnSpPr>
        <p:spPr>
          <a:xfrm flipH="1" rot="10800000">
            <a:off x="4837919" y="1654889"/>
            <a:ext cx="1379100" cy="345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37"/>
          <p:cNvCxnSpPr/>
          <p:nvPr/>
        </p:nvCxnSpPr>
        <p:spPr>
          <a:xfrm>
            <a:off x="4879877" y="2566338"/>
            <a:ext cx="1300200" cy="739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37"/>
          <p:cNvSpPr/>
          <p:nvPr/>
        </p:nvSpPr>
        <p:spPr>
          <a:xfrm>
            <a:off x="6333522" y="1717547"/>
            <a:ext cx="1441500" cy="16194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7"/>
          <p:cNvSpPr txBox="1"/>
          <p:nvPr/>
        </p:nvSpPr>
        <p:spPr>
          <a:xfrm>
            <a:off x="1108437" y="1011273"/>
            <a:ext cx="1427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Calibri"/>
                <a:ea typeface="Calibri"/>
                <a:cs typeface="Calibri"/>
                <a:sym typeface="Calibri"/>
              </a:rPr>
              <a:t>ORIGINAL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Calibri"/>
                <a:ea typeface="Calibri"/>
                <a:cs typeface="Calibri"/>
                <a:sym typeface="Calibri"/>
              </a:rPr>
              <a:t>INSTANCE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>
            <a:off x="3567225" y="1261539"/>
            <a:ext cx="17001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Calibri"/>
                <a:ea typeface="Calibri"/>
                <a:cs typeface="Calibri"/>
                <a:sym typeface="Calibri"/>
              </a:rPr>
              <a:t>COMPRESSED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Calibri"/>
                <a:ea typeface="Calibri"/>
                <a:cs typeface="Calibri"/>
                <a:sym typeface="Calibri"/>
              </a:rPr>
              <a:t>INSTANCE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7"/>
          <p:cNvSpPr txBox="1"/>
          <p:nvPr/>
        </p:nvSpPr>
        <p:spPr>
          <a:xfrm>
            <a:off x="6101771" y="1011273"/>
            <a:ext cx="19050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Calibri"/>
                <a:ea typeface="Calibri"/>
                <a:cs typeface="Calibri"/>
                <a:sym typeface="Calibri"/>
              </a:rPr>
              <a:t>RECONSTRUCTED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Calibri"/>
                <a:ea typeface="Calibri"/>
                <a:cs typeface="Calibri"/>
                <a:sym typeface="Calibri"/>
              </a:rPr>
              <a:t>INSTANCE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7"/>
          <p:cNvSpPr txBox="1"/>
          <p:nvPr/>
        </p:nvSpPr>
        <p:spPr>
          <a:xfrm>
            <a:off x="2554352" y="3933920"/>
            <a:ext cx="1544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Calibri"/>
                <a:ea typeface="Calibri"/>
                <a:cs typeface="Calibri"/>
                <a:sym typeface="Calibri"/>
              </a:rPr>
              <a:t>COMPRESS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7"/>
          <p:cNvSpPr txBox="1"/>
          <p:nvPr/>
        </p:nvSpPr>
        <p:spPr>
          <a:xfrm>
            <a:off x="4637684" y="3933920"/>
            <a:ext cx="17001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Calibri"/>
                <a:ea typeface="Calibri"/>
                <a:cs typeface="Calibri"/>
                <a:sym typeface="Calibri"/>
              </a:rPr>
              <a:t>RECONSTRUCT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7"/>
          <p:cNvSpPr txBox="1"/>
          <p:nvPr/>
        </p:nvSpPr>
        <p:spPr>
          <a:xfrm>
            <a:off x="3665695" y="2657764"/>
            <a:ext cx="1544700" cy="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600">
                <a:latin typeface="Calibri"/>
                <a:ea typeface="Calibri"/>
                <a:cs typeface="Calibri"/>
                <a:sym typeface="Calibri"/>
              </a:rPr>
              <a:t>EMBEDDED SPACE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240" name="Google Shape;240;p37"/>
          <p:cNvPicPr preferRelativeResize="0"/>
          <p:nvPr/>
        </p:nvPicPr>
        <p:blipFill rotWithShape="1">
          <a:blip r:embed="rId3">
            <a:alphaModFix/>
          </a:blip>
          <a:srcRect b="16921" l="31950" r="10355" t="8003"/>
          <a:stretch/>
        </p:blipFill>
        <p:spPr>
          <a:xfrm>
            <a:off x="1108425" y="1717550"/>
            <a:ext cx="1427700" cy="161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7"/>
          <p:cNvPicPr preferRelativeResize="0"/>
          <p:nvPr/>
        </p:nvPicPr>
        <p:blipFill rotWithShape="1">
          <a:blip r:embed="rId3">
            <a:alphaModFix/>
          </a:blip>
          <a:srcRect b="16921" l="31950" r="10355" t="8003"/>
          <a:stretch/>
        </p:blipFill>
        <p:spPr>
          <a:xfrm>
            <a:off x="6334725" y="1717550"/>
            <a:ext cx="1427700" cy="1619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7"/>
          <p:cNvPicPr preferRelativeResize="0"/>
          <p:nvPr/>
        </p:nvPicPr>
        <p:blipFill rotWithShape="1">
          <a:blip r:embed="rId3">
            <a:alphaModFix/>
          </a:blip>
          <a:srcRect b="29914" l="46516" r="25468" t="40287"/>
          <a:stretch/>
        </p:blipFill>
        <p:spPr>
          <a:xfrm>
            <a:off x="4116888" y="1984675"/>
            <a:ext cx="6159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7"/>
          <p:cNvSpPr/>
          <p:nvPr/>
        </p:nvSpPr>
        <p:spPr>
          <a:xfrm>
            <a:off x="4990275" y="3603725"/>
            <a:ext cx="1079400" cy="33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7"/>
          <p:cNvSpPr/>
          <p:nvPr/>
        </p:nvSpPr>
        <p:spPr>
          <a:xfrm>
            <a:off x="2793600" y="3603725"/>
            <a:ext cx="1079400" cy="3303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8"/>
          <p:cNvSpPr txBox="1"/>
          <p:nvPr>
            <p:ph type="title"/>
          </p:nvPr>
        </p:nvSpPr>
        <p:spPr>
          <a:xfrm>
            <a:off x="297338" y="188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RESULTS: </a:t>
            </a:r>
            <a:r>
              <a:rPr b="1" lang="ca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EMBEDDED SPACE and ANOMALIES</a:t>
            </a:r>
            <a:endParaRPr b="1"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251" name="Google Shape;2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8626" y="761000"/>
            <a:ext cx="5338051" cy="426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/>
          <p:nvPr>
            <p:ph type="title"/>
          </p:nvPr>
        </p:nvSpPr>
        <p:spPr>
          <a:xfrm>
            <a:off x="1524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54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 1</a:t>
            </a:r>
            <a:endParaRPr b="1" sz="254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42725"/>
            <a:ext cx="8839201" cy="231410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35200"/>
            <a:ext cx="8839201" cy="225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632" y="59262"/>
            <a:ext cx="6290742" cy="50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1"/>
          <p:cNvSpPr txBox="1"/>
          <p:nvPr>
            <p:ph type="title"/>
          </p:nvPr>
        </p:nvSpPr>
        <p:spPr>
          <a:xfrm>
            <a:off x="1524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54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 2</a:t>
            </a:r>
            <a:endParaRPr b="1" sz="254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19338"/>
            <a:ext cx="8839199" cy="2234083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273" name="Google Shape;27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35200"/>
            <a:ext cx="8839199" cy="224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632" y="59262"/>
            <a:ext cx="6290742" cy="50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3"/>
          <p:cNvSpPr txBox="1"/>
          <p:nvPr>
            <p:ph type="title"/>
          </p:nvPr>
        </p:nvSpPr>
        <p:spPr>
          <a:xfrm>
            <a:off x="1542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54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 3</a:t>
            </a:r>
            <a:endParaRPr b="1" sz="254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5187"/>
            <a:ext cx="8839200" cy="225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30463"/>
            <a:ext cx="8839199" cy="2234083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8472458" y="440604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26"/>
          <p:cNvSpPr txBox="1"/>
          <p:nvPr>
            <p:ph idx="4294967295" type="title"/>
          </p:nvPr>
        </p:nvSpPr>
        <p:spPr>
          <a:xfrm>
            <a:off x="297338" y="188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6"/>
          <p:cNvSpPr/>
          <p:nvPr/>
        </p:nvSpPr>
        <p:spPr>
          <a:xfrm>
            <a:off x="297350" y="1044225"/>
            <a:ext cx="2232600" cy="8946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Calibri"/>
                <a:ea typeface="Calibri"/>
                <a:cs typeface="Calibri"/>
                <a:sym typeface="Calibri"/>
              </a:rPr>
              <a:t>HIGH PRECISION OF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Calibri"/>
                <a:ea typeface="Calibri"/>
                <a:cs typeface="Calibri"/>
                <a:sym typeface="Calibri"/>
              </a:rPr>
              <a:t>LIGO DETECTORS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3235017" y="1044225"/>
            <a:ext cx="2450700" cy="8946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Calibri"/>
                <a:ea typeface="Calibri"/>
                <a:cs typeface="Calibri"/>
                <a:sym typeface="Calibri"/>
              </a:rPr>
              <a:t>HIGH RATES OF </a:t>
            </a:r>
            <a:r>
              <a:rPr lang="ca" sz="1800">
                <a:latin typeface="Calibri"/>
                <a:ea typeface="Calibri"/>
                <a:cs typeface="Calibri"/>
                <a:sym typeface="Calibri"/>
              </a:rPr>
              <a:t>APPEARANCE OF GLITCHES</a:t>
            </a:r>
            <a:r>
              <a:rPr lang="ca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6427804" y="1044225"/>
            <a:ext cx="2331900" cy="8946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Calibri"/>
                <a:ea typeface="Calibri"/>
                <a:cs typeface="Calibri"/>
                <a:sym typeface="Calibri"/>
              </a:rPr>
              <a:t>DIFFICULTIES IN TRANSIENT GW SEARCHES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6"/>
          <p:cNvSpPr/>
          <p:nvPr/>
        </p:nvSpPr>
        <p:spPr>
          <a:xfrm>
            <a:off x="2744125" y="1402125"/>
            <a:ext cx="327900" cy="17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6"/>
          <p:cNvSpPr/>
          <p:nvPr/>
        </p:nvSpPr>
        <p:spPr>
          <a:xfrm>
            <a:off x="5885725" y="1402125"/>
            <a:ext cx="327900" cy="17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6"/>
          <p:cNvSpPr/>
          <p:nvPr/>
        </p:nvSpPr>
        <p:spPr>
          <a:xfrm>
            <a:off x="3234988" y="2526850"/>
            <a:ext cx="189300" cy="18228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6"/>
          <p:cNvSpPr txBox="1"/>
          <p:nvPr>
            <p:ph idx="4294967295" type="body"/>
          </p:nvPr>
        </p:nvSpPr>
        <p:spPr>
          <a:xfrm>
            <a:off x="3331076" y="2627500"/>
            <a:ext cx="2450700" cy="164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59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90"/>
              <a:buFont typeface="Calibri"/>
              <a:buChar char="●"/>
            </a:pPr>
            <a:r>
              <a:rPr lang="ca" sz="16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big range of glitch morphologies</a:t>
            </a:r>
            <a:endParaRPr sz="169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69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5915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90"/>
              <a:buFont typeface="Calibri"/>
              <a:buChar char="●"/>
            </a:pPr>
            <a:r>
              <a:rPr lang="ca" sz="169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instrumental and environmental causes, mostly unknown</a:t>
            </a:r>
            <a:endParaRPr sz="169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p26"/>
          <p:cNvCxnSpPr/>
          <p:nvPr/>
        </p:nvCxnSpPr>
        <p:spPr>
          <a:xfrm>
            <a:off x="4459775" y="2080063"/>
            <a:ext cx="1200" cy="4062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632" y="59262"/>
            <a:ext cx="6290742" cy="50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 txBox="1"/>
          <p:nvPr>
            <p:ph type="title"/>
          </p:nvPr>
        </p:nvSpPr>
        <p:spPr>
          <a:xfrm>
            <a:off x="1542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54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 4</a:t>
            </a:r>
            <a:endParaRPr b="1" sz="254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00" y="561675"/>
            <a:ext cx="8839199" cy="2244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200" y="2719925"/>
            <a:ext cx="8839199" cy="2336912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632" y="59262"/>
            <a:ext cx="6290742" cy="502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/>
          <p:nvPr>
            <p:ph type="title"/>
          </p:nvPr>
        </p:nvSpPr>
        <p:spPr>
          <a:xfrm>
            <a:off x="154200" y="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54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SECTION 5</a:t>
            </a:r>
            <a:endParaRPr b="1" sz="254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35187"/>
            <a:ext cx="8839200" cy="225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30500"/>
            <a:ext cx="8839199" cy="2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8"/>
          <p:cNvSpPr txBox="1"/>
          <p:nvPr>
            <p:ph idx="1" type="body"/>
          </p:nvPr>
        </p:nvSpPr>
        <p:spPr>
          <a:xfrm>
            <a:off x="297350" y="984625"/>
            <a:ext cx="8251800" cy="36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7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total 177 anomalies were found, which constitute 6,6% of the data.</a:t>
            </a:r>
            <a:endParaRPr sz="17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7437" lvl="0" marL="457200" rtl="0" algn="just">
              <a:lnSpc>
                <a:spcPct val="18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14"/>
              <a:buFont typeface="Calibri"/>
              <a:buChar char="●"/>
            </a:pPr>
            <a:r>
              <a:rPr b="1" lang="ca" sz="17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Anomalous whistles (49): </a:t>
            </a:r>
            <a:endParaRPr sz="17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7437" lvl="1" marL="9144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4"/>
              <a:buFont typeface="Calibri"/>
              <a:buChar char="○"/>
            </a:pPr>
            <a:r>
              <a:rPr lang="ca" sz="17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45% unknown morphologies, 28% misclassifications, 27% overlaps.</a:t>
            </a:r>
            <a:endParaRPr sz="17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7437" lvl="0" marL="4572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4"/>
              <a:buFont typeface="Calibri"/>
              <a:buChar char="●"/>
            </a:pPr>
            <a:r>
              <a:rPr b="1" lang="ca" sz="17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Anomalous Tomtes (57):</a:t>
            </a:r>
            <a:endParaRPr b="1" sz="17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7437" lvl="1" marL="9144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4"/>
              <a:buFont typeface="Calibri"/>
              <a:buChar char="○"/>
            </a:pPr>
            <a:r>
              <a:rPr lang="ca" sz="17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32% unknown morphologies, 21% misclassifications, 47% overlaps.</a:t>
            </a:r>
            <a:endParaRPr sz="17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7437" lvl="0" marL="4572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4"/>
              <a:buFont typeface="Calibri"/>
              <a:buChar char="●"/>
            </a:pPr>
            <a:r>
              <a:rPr b="1" lang="ca" sz="17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Anomalous Scattered Lights (71):</a:t>
            </a:r>
            <a:endParaRPr b="1" sz="17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7437" lvl="1" marL="9144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14"/>
              <a:buFont typeface="Calibri"/>
              <a:buChar char="○"/>
            </a:pPr>
            <a:r>
              <a:rPr lang="ca" sz="17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28% unknown morphologies, 72% misclassifications, 1 overlap.</a:t>
            </a:r>
            <a:endParaRPr sz="171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lnSpc>
                <a:spcPct val="1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13">
              <a:solidFill>
                <a:schemeClr val="lt1"/>
              </a:solidFill>
            </a:endParaRPr>
          </a:p>
        </p:txBody>
      </p:sp>
      <p:sp>
        <p:nvSpPr>
          <p:cNvPr id="321" name="Google Shape;321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322" name="Google Shape;322;p48"/>
          <p:cNvSpPr txBox="1"/>
          <p:nvPr>
            <p:ph type="title"/>
          </p:nvPr>
        </p:nvSpPr>
        <p:spPr>
          <a:xfrm>
            <a:off x="297338" y="188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54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ANOMALOUS GLITCH FINDINGS </a:t>
            </a:r>
            <a:endParaRPr b="1" sz="254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9"/>
          <p:cNvSpPr txBox="1"/>
          <p:nvPr>
            <p:ph type="title"/>
          </p:nvPr>
        </p:nvSpPr>
        <p:spPr>
          <a:xfrm>
            <a:off x="311700" y="176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254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b="1" sz="254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49"/>
          <p:cNvSpPr txBox="1"/>
          <p:nvPr>
            <p:ph idx="1" type="body"/>
          </p:nvPr>
        </p:nvSpPr>
        <p:spPr>
          <a:xfrm>
            <a:off x="311700" y="984625"/>
            <a:ext cx="8251800" cy="367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5624" lvl="0" marL="4572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➢"/>
            </a:pPr>
            <a:r>
              <a:rPr lang="ca" sz="182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glitch representation using auxiliary channels and FD is complementary to the strain.</a:t>
            </a:r>
            <a:endParaRPr sz="182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5624" lvl="0" marL="4572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➢"/>
            </a:pPr>
            <a:r>
              <a:rPr lang="ca" sz="182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autoencoder learns the underlying data patterns, which reveal anomalous glitches that include: state of the art misclassifications, new morphologies and glitch overlaps. </a:t>
            </a:r>
            <a:endParaRPr sz="182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5624" lvl="0" marL="4572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➢"/>
            </a:pPr>
            <a:r>
              <a:rPr lang="ca" sz="182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This work showcases the potential of this glitch representation together with unsupervised approaches to study glitches.</a:t>
            </a:r>
            <a:endParaRPr sz="182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5624" lvl="0" marL="457200" rtl="0" algn="just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Char char="➢"/>
            </a:pPr>
            <a:r>
              <a:rPr lang="ca" sz="1822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Future work: analysis could be extended to the whole glitch population from all detectors, correlations could be found between auxiliary channels and glitches for automated glitch characterization.  </a:t>
            </a:r>
            <a:endParaRPr sz="1822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0"/>
          <p:cNvSpPr txBox="1"/>
          <p:nvPr>
            <p:ph type="ctrTitle"/>
          </p:nvPr>
        </p:nvSpPr>
        <p:spPr>
          <a:xfrm>
            <a:off x="311700" y="905700"/>
            <a:ext cx="8520600" cy="148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 sz="368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b="1" sz="368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50"/>
          <p:cNvSpPr txBox="1"/>
          <p:nvPr>
            <p:ph idx="1" type="subTitle"/>
          </p:nvPr>
        </p:nvSpPr>
        <p:spPr>
          <a:xfrm>
            <a:off x="311700" y="2571750"/>
            <a:ext cx="8520600" cy="13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704" u="sng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https://arxiv.org/abs/2310.03453</a:t>
            </a:r>
            <a:endParaRPr sz="1704" u="sng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704" u="sng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plgonzalez99@gmail.com</a:t>
            </a:r>
            <a:endParaRPr sz="1204" u="sng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562" y="578350"/>
            <a:ext cx="5164874" cy="40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1"/>
          <p:cNvSpPr txBox="1"/>
          <p:nvPr/>
        </p:nvSpPr>
        <p:spPr>
          <a:xfrm rot="5400620">
            <a:off x="6410849" y="2451439"/>
            <a:ext cx="166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000">
                <a:latin typeface="Lato"/>
                <a:ea typeface="Lato"/>
                <a:cs typeface="Lato"/>
                <a:sym typeface="Lato"/>
              </a:rPr>
              <a:t>Fractal Dimension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3" name="Google Shape;343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54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Initial Distribution</a:t>
            </a:r>
            <a:endParaRPr sz="254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088" y="1133350"/>
            <a:ext cx="5045426" cy="37972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"/>
          <p:cNvSpPr txBox="1"/>
          <p:nvPr>
            <p:ph type="title"/>
          </p:nvPr>
        </p:nvSpPr>
        <p:spPr>
          <a:xfrm>
            <a:off x="729450" y="589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54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Preprocessing</a:t>
            </a:r>
            <a:endParaRPr sz="254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6" name="Google Shape;35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1" y="1869475"/>
            <a:ext cx="7688699" cy="218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663" y="935363"/>
            <a:ext cx="7576675" cy="35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 txBox="1"/>
          <p:nvPr>
            <p:ph type="title"/>
          </p:nvPr>
        </p:nvSpPr>
        <p:spPr>
          <a:xfrm>
            <a:off x="297352" y="188300"/>
            <a:ext cx="806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ARE GRAVITATIONAL WAVES DETECTED?</a:t>
            </a:r>
            <a:endParaRPr b="1"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54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Model Architecture</a:t>
            </a:r>
            <a:endParaRPr sz="254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013" y="1312250"/>
            <a:ext cx="8499568" cy="226796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4"/>
          <p:cNvSpPr txBox="1"/>
          <p:nvPr/>
        </p:nvSpPr>
        <p:spPr>
          <a:xfrm>
            <a:off x="2257275" y="4108675"/>
            <a:ext cx="17667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periodic</a:t>
            </a:r>
            <a:r>
              <a:rPr lang="ca"/>
              <a:t> convolution</a:t>
            </a:r>
            <a:endParaRPr/>
          </a:p>
        </p:txBody>
      </p:sp>
      <p:cxnSp>
        <p:nvCxnSpPr>
          <p:cNvPr id="365" name="Google Shape;365;p54"/>
          <p:cNvCxnSpPr/>
          <p:nvPr/>
        </p:nvCxnSpPr>
        <p:spPr>
          <a:xfrm flipH="1" rot="10800000">
            <a:off x="3135075" y="2730500"/>
            <a:ext cx="7800" cy="1378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366" name="Google Shape;366;p54"/>
          <p:cNvPicPr preferRelativeResize="0"/>
          <p:nvPr/>
        </p:nvPicPr>
        <p:blipFill rotWithShape="1">
          <a:blip r:embed="rId4">
            <a:alphaModFix/>
          </a:blip>
          <a:srcRect b="7420" l="8039" r="34539" t="34331"/>
          <a:stretch/>
        </p:blipFill>
        <p:spPr>
          <a:xfrm>
            <a:off x="5701650" y="3261525"/>
            <a:ext cx="2190000" cy="177454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4"/>
          <p:cNvSpPr/>
          <p:nvPr/>
        </p:nvSpPr>
        <p:spPr>
          <a:xfrm rot="5402646">
            <a:off x="6601810" y="2946375"/>
            <a:ext cx="389700" cy="24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4"/>
          <p:cNvSpPr/>
          <p:nvPr/>
        </p:nvSpPr>
        <p:spPr>
          <a:xfrm>
            <a:off x="5701650" y="3315275"/>
            <a:ext cx="2190000" cy="17208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1A1A1A"/>
                </a:solidFill>
                <a:latin typeface="Calibri"/>
                <a:ea typeface="Calibri"/>
                <a:cs typeface="Calibri"/>
                <a:sym typeface="Calibri"/>
              </a:rPr>
              <a:t>Periodic Convolutions</a:t>
            </a:r>
            <a:endParaRPr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55"/>
          <p:cNvPicPr preferRelativeResize="0"/>
          <p:nvPr/>
        </p:nvPicPr>
        <p:blipFill rotWithShape="1">
          <a:blip r:embed="rId3">
            <a:alphaModFix/>
          </a:blip>
          <a:srcRect b="17628" l="18096" r="17685" t="11799"/>
          <a:stretch/>
        </p:blipFill>
        <p:spPr>
          <a:xfrm>
            <a:off x="2722000" y="1046966"/>
            <a:ext cx="3699999" cy="30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254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Results on Auxiliary Channel dataset</a:t>
            </a:r>
            <a:endParaRPr sz="254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pic>
        <p:nvPicPr>
          <p:cNvPr id="382" name="Google Shape;382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475" y="1136600"/>
            <a:ext cx="501502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11875"/>
            <a:ext cx="8839200" cy="2719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 rotWithShape="1">
          <a:blip r:embed="rId3">
            <a:alphaModFix/>
          </a:blip>
          <a:srcRect b="0" l="93467" r="0" t="95115"/>
          <a:stretch/>
        </p:blipFill>
        <p:spPr>
          <a:xfrm>
            <a:off x="4740450" y="681837"/>
            <a:ext cx="4203975" cy="12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675" y="681825"/>
            <a:ext cx="4203975" cy="35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8"/>
          <p:cNvPicPr preferRelativeResize="0"/>
          <p:nvPr/>
        </p:nvPicPr>
        <p:blipFill rotWithShape="1">
          <a:blip r:embed="rId4">
            <a:alphaModFix/>
          </a:blip>
          <a:srcRect b="7447" l="3791" r="47662" t="5550"/>
          <a:stretch/>
        </p:blipFill>
        <p:spPr>
          <a:xfrm>
            <a:off x="5054075" y="753212"/>
            <a:ext cx="3678179" cy="31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 rotWithShape="1">
          <a:blip r:embed="rId3">
            <a:alphaModFix/>
          </a:blip>
          <a:srcRect b="0" l="0" r="92357" t="0"/>
          <a:stretch/>
        </p:blipFill>
        <p:spPr>
          <a:xfrm>
            <a:off x="4740450" y="753213"/>
            <a:ext cx="313626" cy="31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 rotWithShape="1">
          <a:blip r:embed="rId3">
            <a:alphaModFix/>
          </a:blip>
          <a:srcRect b="0" l="0" r="0" t="89380"/>
          <a:stretch/>
        </p:blipFill>
        <p:spPr>
          <a:xfrm>
            <a:off x="4740450" y="3873013"/>
            <a:ext cx="4103975" cy="3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8"/>
          <p:cNvPicPr preferRelativeResize="0"/>
          <p:nvPr/>
        </p:nvPicPr>
        <p:blipFill rotWithShape="1">
          <a:blip r:embed="rId3">
            <a:alphaModFix/>
          </a:blip>
          <a:srcRect b="0" l="93467" r="0" t="0"/>
          <a:stretch/>
        </p:blipFill>
        <p:spPr>
          <a:xfrm>
            <a:off x="8676350" y="753213"/>
            <a:ext cx="268076" cy="311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 rotWithShape="1">
          <a:blip r:embed="rId3">
            <a:alphaModFix/>
          </a:blip>
          <a:srcRect b="0" l="93467" r="0" t="95115"/>
          <a:stretch/>
        </p:blipFill>
        <p:spPr>
          <a:xfrm>
            <a:off x="8728750" y="3873013"/>
            <a:ext cx="215675" cy="3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8"/>
          <p:cNvSpPr txBox="1"/>
          <p:nvPr/>
        </p:nvSpPr>
        <p:spPr>
          <a:xfrm>
            <a:off x="1905413" y="246000"/>
            <a:ext cx="8385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latin typeface="Calibri"/>
                <a:ea typeface="Calibri"/>
                <a:cs typeface="Calibri"/>
                <a:sym typeface="Calibri"/>
              </a:rPr>
              <a:t>GLITCH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8"/>
          <p:cNvSpPr txBox="1"/>
          <p:nvPr/>
        </p:nvSpPr>
        <p:spPr>
          <a:xfrm>
            <a:off x="6418200" y="246000"/>
            <a:ext cx="11964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700">
                <a:latin typeface="Calibri"/>
                <a:ea typeface="Calibri"/>
                <a:cs typeface="Calibri"/>
                <a:sym typeface="Calibri"/>
              </a:rPr>
              <a:t>GW150914</a:t>
            </a:r>
            <a:endParaRPr b="1" sz="1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900" y="0"/>
            <a:ext cx="624709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9"/>
          <p:cNvSpPr/>
          <p:nvPr/>
        </p:nvSpPr>
        <p:spPr>
          <a:xfrm>
            <a:off x="3085975" y="2974725"/>
            <a:ext cx="861000" cy="804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3085975" y="3936175"/>
            <a:ext cx="861000" cy="804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9"/>
          <p:cNvSpPr/>
          <p:nvPr/>
        </p:nvSpPr>
        <p:spPr>
          <a:xfrm>
            <a:off x="2012675" y="134175"/>
            <a:ext cx="861000" cy="804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297338" y="188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MOTIVATION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0"/>
          <p:cNvSpPr/>
          <p:nvPr/>
        </p:nvSpPr>
        <p:spPr>
          <a:xfrm>
            <a:off x="2878138" y="1265700"/>
            <a:ext cx="327900" cy="17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0"/>
          <p:cNvSpPr/>
          <p:nvPr/>
        </p:nvSpPr>
        <p:spPr>
          <a:xfrm>
            <a:off x="5911463" y="1286338"/>
            <a:ext cx="327900" cy="17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30"/>
          <p:cNvCxnSpPr/>
          <p:nvPr/>
        </p:nvCxnSpPr>
        <p:spPr>
          <a:xfrm rot="10800000">
            <a:off x="3038488" y="1561513"/>
            <a:ext cx="7200" cy="7044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4" name="Google Shape;154;p30"/>
          <p:cNvSpPr/>
          <p:nvPr/>
        </p:nvSpPr>
        <p:spPr>
          <a:xfrm>
            <a:off x="4572000" y="2178175"/>
            <a:ext cx="189300" cy="12636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4761300" y="2133613"/>
            <a:ext cx="3489900" cy="13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State of the </a:t>
            </a:r>
            <a:r>
              <a:rPr b="1"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art: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only </a:t>
            </a:r>
            <a:r>
              <a:rPr lang="ca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supervised</a:t>
            </a:r>
            <a:r>
              <a:rPr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approaches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●"/>
            </a:pPr>
            <a:r>
              <a:rPr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with </a:t>
            </a:r>
            <a:r>
              <a:rPr lang="ca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auxiliary channel</a:t>
            </a:r>
            <a:r>
              <a:rPr lang="ca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information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0"/>
          <p:cNvSpPr/>
          <p:nvPr/>
        </p:nvSpPr>
        <p:spPr>
          <a:xfrm>
            <a:off x="256200" y="928050"/>
            <a:ext cx="2560500" cy="854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Glitches observed and recorded by the detector</a:t>
            </a:r>
            <a:endParaRPr/>
          </a:p>
        </p:txBody>
      </p:sp>
      <p:sp>
        <p:nvSpPr>
          <p:cNvPr id="157" name="Google Shape;157;p30"/>
          <p:cNvSpPr/>
          <p:nvPr/>
        </p:nvSpPr>
        <p:spPr>
          <a:xfrm>
            <a:off x="3267475" y="927900"/>
            <a:ext cx="2560500" cy="854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Understanding glitches and their physical process </a:t>
            </a:r>
            <a:endParaRPr sz="1300"/>
          </a:p>
        </p:txBody>
      </p:sp>
      <p:sp>
        <p:nvSpPr>
          <p:cNvPr id="158" name="Google Shape;158;p30"/>
          <p:cNvSpPr/>
          <p:nvPr/>
        </p:nvSpPr>
        <p:spPr>
          <a:xfrm>
            <a:off x="6322875" y="927900"/>
            <a:ext cx="2560500" cy="854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Mitigation of glitches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transient GW searches </a:t>
            </a:r>
            <a:endParaRPr/>
          </a:p>
        </p:txBody>
      </p:sp>
      <p:sp>
        <p:nvSpPr>
          <p:cNvPr id="159" name="Google Shape;159;p30"/>
          <p:cNvSpPr/>
          <p:nvPr/>
        </p:nvSpPr>
        <p:spPr>
          <a:xfrm>
            <a:off x="1736175" y="2382924"/>
            <a:ext cx="2560500" cy="854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Too much data for humans: Machine Learning models</a:t>
            </a:r>
            <a:endParaRPr sz="1300"/>
          </a:p>
        </p:txBody>
      </p:sp>
      <p:sp>
        <p:nvSpPr>
          <p:cNvPr id="160" name="Google Shape;160;p30"/>
          <p:cNvSpPr/>
          <p:nvPr/>
        </p:nvSpPr>
        <p:spPr>
          <a:xfrm flipH="1" rot="-5400000">
            <a:off x="4800888" y="3270675"/>
            <a:ext cx="623400" cy="1243800"/>
          </a:xfrm>
          <a:prstGeom prst="bentUpArrow">
            <a:avLst>
              <a:gd fmla="val 23057" name="adj1"/>
              <a:gd fmla="val 23320" name="adj2"/>
              <a:gd fmla="val 25000" name="adj3"/>
            </a:avLst>
          </a:prstGeom>
          <a:solidFill>
            <a:srgbClr val="43434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0"/>
          <p:cNvSpPr/>
          <p:nvPr/>
        </p:nvSpPr>
        <p:spPr>
          <a:xfrm>
            <a:off x="1739775" y="3580875"/>
            <a:ext cx="2560500" cy="11862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latin typeface="Calibri"/>
                <a:ea typeface="Calibri"/>
                <a:cs typeface="Calibri"/>
                <a:sym typeface="Calibri"/>
              </a:rPr>
              <a:t>We move on to unsupervised methods with </a:t>
            </a:r>
            <a:r>
              <a:rPr b="1" lang="ca" sz="1800"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ca" sz="1800">
                <a:latin typeface="Calibri"/>
                <a:ea typeface="Calibri"/>
                <a:cs typeface="Calibri"/>
                <a:sym typeface="Calibri"/>
              </a:rPr>
              <a:t> auxiliary channel information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cxnSp>
        <p:nvCxnSpPr>
          <p:cNvPr id="163" name="Google Shape;163;p30"/>
          <p:cNvCxnSpPr/>
          <p:nvPr/>
        </p:nvCxnSpPr>
        <p:spPr>
          <a:xfrm>
            <a:off x="7379800" y="3142025"/>
            <a:ext cx="0" cy="59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30"/>
          <p:cNvSpPr txBox="1"/>
          <p:nvPr/>
        </p:nvSpPr>
        <p:spPr>
          <a:xfrm>
            <a:off x="6375100" y="3734525"/>
            <a:ext cx="20094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300"/>
              <a:t>these channels are distributed throughout the detector and monitor its instrumental and environmental state </a:t>
            </a:r>
            <a:endParaRPr sz="1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 b="0" l="0" r="0" t="5695"/>
          <a:stretch/>
        </p:blipFill>
        <p:spPr>
          <a:xfrm>
            <a:off x="841950" y="974938"/>
            <a:ext cx="7460099" cy="245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950" y="3370488"/>
            <a:ext cx="7460099" cy="35077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31"/>
          <p:cNvSpPr txBox="1"/>
          <p:nvPr/>
        </p:nvSpPr>
        <p:spPr>
          <a:xfrm>
            <a:off x="1364550" y="3788375"/>
            <a:ext cx="6414900" cy="4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sz="1700">
                <a:latin typeface="Calibri"/>
                <a:ea typeface="Calibri"/>
                <a:cs typeface="Calibri"/>
                <a:sym typeface="Calibri"/>
              </a:rPr>
              <a:t>Example of the signal recorded by an auxiliary channel for a data stretch of 6 hours.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 rotWithShape="1">
          <a:blip r:embed="rId4">
            <a:alphaModFix/>
          </a:blip>
          <a:srcRect b="0" l="0" r="56972" t="0"/>
          <a:stretch/>
        </p:blipFill>
        <p:spPr>
          <a:xfrm>
            <a:off x="2850500" y="974938"/>
            <a:ext cx="3847225" cy="11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>
            <p:ph type="title"/>
          </p:nvPr>
        </p:nvSpPr>
        <p:spPr>
          <a:xfrm>
            <a:off x="297338" y="188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FRACTAL DIMENSION</a:t>
            </a:r>
            <a:r>
              <a:rPr b="1"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(FD)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7750" y="1046505"/>
            <a:ext cx="4550200" cy="3050497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297350" y="1061000"/>
            <a:ext cx="3806400" cy="30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Valuable information of signals is contained in how they evolve, not their specific shape.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fractal dimension measures</a:t>
            </a:r>
            <a:r>
              <a:rPr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the complexity of the time series</a:t>
            </a:r>
            <a:r>
              <a:rPr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Sudden changes in signal complexity are correlated with glitch </a:t>
            </a:r>
            <a:r>
              <a:rPr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occurrences</a:t>
            </a:r>
            <a:r>
              <a:rPr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Current studies use signals from the strain.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297350" y="4237825"/>
            <a:ext cx="8520600" cy="4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Cavaglia, M. (2022). Characterization of gravitational-wave detector noise with fractals. </a:t>
            </a:r>
            <a:r>
              <a:rPr i="1" lang="ca"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Classical and Quantum Gravity, 39</a:t>
            </a:r>
            <a:r>
              <a:rPr lang="ca"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(13), 135012.</a:t>
            </a:r>
            <a:endParaRPr sz="5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2"/>
          <p:cNvSpPr txBox="1"/>
          <p:nvPr/>
        </p:nvSpPr>
        <p:spPr>
          <a:xfrm>
            <a:off x="297350" y="4539825"/>
            <a:ext cx="234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/>
              <a:t>1</a:t>
            </a:r>
            <a:endParaRPr sz="800"/>
          </a:p>
        </p:txBody>
      </p:sp>
      <p:sp>
        <p:nvSpPr>
          <p:cNvPr id="182" name="Google Shape;18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83" name="Google Shape;183;p32"/>
          <p:cNvSpPr txBox="1"/>
          <p:nvPr/>
        </p:nvSpPr>
        <p:spPr>
          <a:xfrm>
            <a:off x="3812925" y="2947950"/>
            <a:ext cx="234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/>
              <a:t>1</a:t>
            </a:r>
            <a:endParaRPr sz="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297338" y="188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ca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APPROACH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3"/>
          <p:cNvSpPr/>
          <p:nvPr/>
        </p:nvSpPr>
        <p:spPr>
          <a:xfrm>
            <a:off x="500663" y="1170725"/>
            <a:ext cx="1962900" cy="13455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Auxiliary channel information encoded in FD</a:t>
            </a:r>
            <a:endParaRPr sz="17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3"/>
          <p:cNvSpPr/>
          <p:nvPr/>
        </p:nvSpPr>
        <p:spPr>
          <a:xfrm rot="1614657">
            <a:off x="2747122" y="2118538"/>
            <a:ext cx="800035" cy="2802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3"/>
          <p:cNvSpPr/>
          <p:nvPr/>
        </p:nvSpPr>
        <p:spPr>
          <a:xfrm>
            <a:off x="500663" y="2920550"/>
            <a:ext cx="1962900" cy="1345500"/>
          </a:xfrm>
          <a:prstGeom prst="roundRect">
            <a:avLst>
              <a:gd fmla="val 16667" name="adj"/>
            </a:avLst>
          </a:prstGeom>
          <a:solidFill>
            <a:srgbClr val="D9D2E9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Unsupervised, data-driven ML model</a:t>
            </a:r>
            <a:endParaRPr sz="17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3"/>
          <p:cNvSpPr/>
          <p:nvPr/>
        </p:nvSpPr>
        <p:spPr>
          <a:xfrm>
            <a:off x="3685238" y="2258675"/>
            <a:ext cx="1453800" cy="10128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Exploratory study</a:t>
            </a:r>
            <a:endParaRPr sz="17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3"/>
          <p:cNvSpPr/>
          <p:nvPr/>
        </p:nvSpPr>
        <p:spPr>
          <a:xfrm rot="-1939466">
            <a:off x="2744040" y="3112642"/>
            <a:ext cx="799495" cy="28032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3"/>
          <p:cNvSpPr/>
          <p:nvPr/>
        </p:nvSpPr>
        <p:spPr>
          <a:xfrm>
            <a:off x="5267788" y="2624975"/>
            <a:ext cx="473700" cy="28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34343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/>
          <p:nvPr/>
        </p:nvSpPr>
        <p:spPr>
          <a:xfrm>
            <a:off x="5870238" y="1951025"/>
            <a:ext cx="2744400" cy="16281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rgbClr val="1A1A1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State of the art limitations</a:t>
            </a:r>
            <a:endParaRPr sz="17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a" sz="17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Potential of this glitch representation</a:t>
            </a:r>
            <a:endParaRPr sz="17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