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64" r:id="rId3"/>
    <p:sldId id="988" r:id="rId4"/>
    <p:sldId id="967" r:id="rId5"/>
    <p:sldId id="975" r:id="rId6"/>
    <p:sldId id="984" r:id="rId7"/>
    <p:sldId id="979" r:id="rId8"/>
    <p:sldId id="980" r:id="rId9"/>
    <p:sldId id="978" r:id="rId10"/>
    <p:sldId id="982" r:id="rId11"/>
    <p:sldId id="983" r:id="rId12"/>
    <p:sldId id="987" r:id="rId13"/>
    <p:sldId id="970" r:id="rId14"/>
    <p:sldId id="985" r:id="rId15"/>
    <p:sldId id="9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Harrison" initials="JH" lastIdx="1" clrIdx="0">
    <p:extLst>
      <p:ext uri="{19B8F6BF-5375-455C-9EA6-DF929625EA0E}">
        <p15:presenceInfo xmlns:p15="http://schemas.microsoft.com/office/powerpoint/2012/main" userId="974f1b6f3a01e4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57A66-F70D-4A73-B3C8-A775BB631710}" v="1484" dt="2023-10-05T21:15:08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06" autoAdjust="0"/>
  </p:normalViewPr>
  <p:slideViewPr>
    <p:cSldViewPr snapToGrid="0">
      <p:cViewPr varScale="1">
        <p:scale>
          <a:sx n="91" d="100"/>
          <a:sy n="91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33748F-7BC9-4728-8A18-66011F1306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C32CD-0B24-41AF-96BA-71089F07A8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4663-F3BC-4B99-93D7-B85E69B5B39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0FA40-372F-47E9-BA19-87BAB1CD3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70CC-F2CA-478D-BEDA-8E0ED65FAF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98325-100E-4B46-B0D4-FA736127B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84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6DD9-C20D-43C5-A43F-5438A23D4FC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90A7-7B9A-492F-9018-6EFD0C98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A90A7-7B9A-492F-9018-6EFD0C9822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2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A90A7-7B9A-492F-9018-6EFD0C9822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1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12B9-66D8-4F83-B172-3946A6A5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58" y="1122072"/>
            <a:ext cx="10053683" cy="1068297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0F22F-0A14-4A68-8B07-269847265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9025" y="3324454"/>
            <a:ext cx="4340441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2897F-365B-4BE5-86D8-2A8D44F4F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9" y="5455449"/>
            <a:ext cx="2876960" cy="8912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CA9751-72D5-487F-AAD8-CE50097C02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800" y="5455529"/>
            <a:ext cx="877102" cy="891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88AC58-A597-4F3E-B759-62A1FFDDC0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68" y="5407460"/>
            <a:ext cx="1876204" cy="9872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1FA2D-7D6D-4202-83BA-DAC6EB42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3DC81C3-E31F-4877-BE4E-13373A58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DCF6EB-CDF6-42FC-A1D2-AA37273C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3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23AF7-B08C-4E9A-A25A-E7FC0522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09677-2687-4CCD-9604-6AF71551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04E78-B4B1-4F64-A5C2-A93BFE41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3CC3-4AAD-4503-9B93-62AE81F1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9C5E-8E77-4AA4-8427-D54402DDE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AA8EA-D4D1-42D0-9457-5BDCBD579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1F7D7-877B-4EA7-95A5-78889E46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F0BAF-2B34-4AD8-8243-E29F47E5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50AFB-C995-4571-A813-5D59FB4C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0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3BF7-8D7F-4D3F-A1B6-951AA56B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568DB-01A6-4973-AD0E-41F36AA4B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252EA-2A7A-44B8-AC4B-A2F062DCB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04926-40E1-47BA-98F9-63625E05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F3827-617D-4EFB-848A-D61147CA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0F2E2-BA2B-4166-B0AE-FE87DDE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1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D7A1-8B94-4D88-B28F-E1ED1CAE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C9FDA-B24D-4E63-BDC2-D9E5894BA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710E-9739-4836-818B-83F7FDF2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E01B-4EAF-4FAC-821E-84D5520F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5E2C-8659-4EFA-86E1-4A10758E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51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E606E-B5EB-432A-969F-1921C1039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069B6-124F-4C0D-9F09-677FF21D8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B0B1F-0254-4127-9DE4-16527437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C90F0-BE84-47FD-AFAA-14E69FEE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5CC62-0ABE-4B2A-B9A3-35AD8847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7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7115-C8F3-4AA5-8B0C-68EF3A22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4D419-FDCE-4F43-A20C-C58E94568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5AE91-F966-4AE4-BA5C-A4FE4908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975D-9419-437A-BC3F-69477AFF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C9CAC-14FC-41B0-8BF1-8C4C2839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8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E917-6AC0-45B3-A1E4-6A589089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59266-EA79-4402-AEB2-05C36D662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85BB4-B737-443B-A1A7-F6C6482E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1D086-3B85-4CBC-B744-046791BF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CF3A5-9612-4F6A-A093-616DFF8C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668C-5C02-4C60-A814-8CD91AE1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09C8B-E2A8-4143-BD6C-06753E97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4CF5-5B4A-43AF-A983-1AF24ACB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CB795-7990-495B-8D90-01D2476B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BC07-00AE-4D25-A292-4E43F5AC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7728-4FF9-4395-BFBC-E105A05A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0070D-7E5D-4B56-BFDD-284796B3C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8BB1D-9167-4FEA-BB61-99E5041BB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9EF75-2837-4915-99BE-6B0ABB80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C125F-E0E0-4A55-AFAA-F971CFEF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BA980-6077-4A61-AB5E-D2D76068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85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FAC4-18E0-41BE-9FE4-0D45F96B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687DB-A0AF-4E58-B5C8-85567662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DC8DF-B671-4127-A9F8-D642A5737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BC429-BB79-40A8-A537-4A69C2C48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3F5FB-0280-49EF-B007-3C4A941D7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A5254-9112-42A7-B602-141377A7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48B569-D781-492A-A6FD-A16F2E5E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D6167-A2D3-4673-9B76-4C663F4C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7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5242-8205-442B-B050-EBA5FA13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34006" cy="845366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CB7F-5C17-43A9-91C3-46406EEC8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0230"/>
            <a:ext cx="10515600" cy="4351338"/>
          </a:xfrm>
        </p:spPr>
        <p:txBody>
          <a:bodyPr/>
          <a:lstStyle>
            <a:lvl1pPr marL="228600" indent="-228600">
              <a:buClr>
                <a:srgbClr val="0070C0"/>
              </a:buClr>
              <a:buFont typeface="Gill Sans MT" panose="020B0502020104020203" pitchFamily="34" charset="0"/>
              <a:buChar char="›"/>
              <a:defRPr/>
            </a:lvl1pPr>
            <a:lvl2pPr marL="685800" indent="-228600">
              <a:buClr>
                <a:srgbClr val="0070C0"/>
              </a:buClr>
              <a:buFont typeface="Gill Sans MT" panose="020B0502020104020203" pitchFamily="34" charset="0"/>
              <a:buChar char="›"/>
              <a:defRPr/>
            </a:lvl2pPr>
            <a:lvl3pPr marL="1143000" indent="-228600">
              <a:buClr>
                <a:srgbClr val="0070C0"/>
              </a:buClr>
              <a:buFont typeface="Gill Sans MT" panose="020B0502020104020203" pitchFamily="34" charset="0"/>
              <a:buChar char="›"/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A0D42-D82F-4BDA-85F9-1F57DAAE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2743200" cy="365125"/>
          </a:xfrm>
        </p:spPr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381F-6CC6-4B8A-9E04-438CDE96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9263" y="6492873"/>
            <a:ext cx="4114800" cy="365125"/>
          </a:xfrm>
        </p:spPr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DBF89-B331-4718-945F-284A80F0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0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2C16-0DB1-4AB7-B6F6-D94FB946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2FD59-C6C6-4EAC-B268-42FE0C0E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78A0F-7818-4933-8E43-30107A04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C0150-7982-45EB-A332-88612EC9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2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F2C77-E029-4E49-ACED-19E22E9A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11E73-5C53-451D-A9BE-CE178E43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2D2AB-696B-4054-87E0-5524C83D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144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4AF0-D56B-476D-94FF-15857351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767E-FCAD-4B38-8057-83848A8E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B7B9F-8EA2-43A2-B2CD-EC86FCC8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36BAD-8AEE-47F6-9E18-2505CCDC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28BFF-0762-475D-A577-40427DCC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690D9-0B1E-43A3-AA64-C507D7BB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8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CED7-F36B-429E-87F2-E7F8B5AD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87BFA-E08D-411F-80A1-2BDEC0E1E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2BD52-4095-43F2-8D87-3752426E9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FB3F-A16B-457D-9981-BF2F9110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9B500-B064-4DE1-9D18-87560219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B2BC4-368F-47CA-A7A2-9E6FDA5C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7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DEC5-B353-4120-A11E-46219EFA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01703-1C12-4F6E-B4C3-6B7E29DB2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7C011-7CEC-43C5-9C7E-49758AD2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3AF6-99A4-47D2-BA7B-6109217D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2525-7A98-42B2-BC42-58777EBE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27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4F224-409D-4241-BF1B-B7DF81D0F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E880B-1247-4589-BA96-4B33A1E7F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DBCB1-C87F-4E50-BEAC-9449ECAD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04F1F-A008-43AF-AED8-05D742C6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92E7-050A-46A2-91CE-CD157278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5242-8205-442B-B050-EBA5FA13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34006" cy="8453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A0D42-D82F-4BDA-85F9-1F57DAAE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2743200" cy="365125"/>
          </a:xfrm>
        </p:spPr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381F-6CC6-4B8A-9E04-438CDE96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9263" y="6492873"/>
            <a:ext cx="4114800" cy="365125"/>
          </a:xfrm>
        </p:spPr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DBF89-B331-4718-945F-284A80F0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CC4D71-3927-4DE7-8045-6894118A2E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830" y="1263469"/>
            <a:ext cx="3152775" cy="247173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2810D13-B3CF-4BAA-8250-DB702B1269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30309" y="1263469"/>
            <a:ext cx="3152775" cy="247173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E2D27A9-FBAF-4D28-B664-E50692A311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7788" y="1278709"/>
            <a:ext cx="3152775" cy="2471738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DD0FBEF-0C84-4042-8B51-6A8C649DA0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52830" y="3888192"/>
            <a:ext cx="3152775" cy="247173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4843D9-5181-49ED-8998-BDF7257EDCC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830309" y="3888192"/>
            <a:ext cx="3152775" cy="2471738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25F6338-0796-4624-8895-FCCECB43B9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07788" y="3903432"/>
            <a:ext cx="3152775" cy="24717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1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5242-8205-442B-B050-EBA5FA13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34006" cy="8453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A0D42-D82F-4BDA-85F9-1F57DAAE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2743200" cy="365125"/>
          </a:xfrm>
        </p:spPr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381F-6CC6-4B8A-9E04-438CDE96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9263" y="6492873"/>
            <a:ext cx="4114800" cy="365125"/>
          </a:xfrm>
        </p:spPr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DBF89-B331-4718-945F-284A80F0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DCC4D71-3927-4DE7-8045-6894118A2E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88258" y="1007670"/>
            <a:ext cx="3806553" cy="2706051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DD0FBEF-0C84-4042-8B51-6A8C649DA0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88258" y="3822826"/>
            <a:ext cx="3806553" cy="2670047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B113BD66-4161-498D-8F5F-C6C58EF75C3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0873" y="3822826"/>
            <a:ext cx="3806553" cy="267004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E6AFB2D-1C4F-473E-BAC2-A3F2A9D29E9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50874" y="1003733"/>
            <a:ext cx="3806553" cy="270605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1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5242-8205-442B-B050-EBA5FA13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34006" cy="8453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A0D42-D82F-4BDA-85F9-1F57DAAE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2743200" cy="365125"/>
          </a:xfrm>
        </p:spPr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381F-6CC6-4B8A-9E04-438CDE96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9263" y="6492873"/>
            <a:ext cx="4114800" cy="365125"/>
          </a:xfrm>
        </p:spPr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DBF89-B331-4718-945F-284A80F0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2810D13-B3CF-4BAA-8250-DB702B1269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8559" y="1443808"/>
            <a:ext cx="5114880" cy="39703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4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3BEB-D91B-458E-97F0-67101E953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EB157-FD58-4BC1-B306-EE68E420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0B4C1-CB7D-4603-9E7D-402686DA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107C1-8D4B-480D-9285-96265F70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325C-6968-47E7-8B71-97719D82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B1D6-40A6-4AE0-ABD1-83636BFD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594F0-90E8-4627-B3C5-602060003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1FABF-D211-47B3-9146-38B41FFD2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6CB3E-14E0-4EBB-ADD1-5D8D4FD2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38396-56BB-46D9-B65A-809B519C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E05B9-78BA-4B35-BBBA-AF6C6644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2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E881-58BC-47DF-ACCB-A62A021F5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A88C8-5135-4AA8-9F17-AE8D3E57E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DB209-5728-4C40-ADFA-1BB27DFF7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F669B-5B8C-42BE-BE1C-D1EBB882B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64767-CC96-4369-8ECE-7E1BE7099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FC124-641B-4102-9F61-17BB8308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42142-0629-4032-9DB8-5B8AB5A6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CDA26-1F7C-4C3D-BEFF-5B36EB9D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56B7-5D9A-41A1-A57D-43307681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9E731-C607-4B85-8B83-484CC1FF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71392-1BD1-4DFB-A208-DCBF4C41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3653E-03F2-4B07-A223-47752939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3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6CCD3-462E-4D8F-A340-017D1C74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EFB07-646A-4C33-8B5F-A17EEAEE5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94F07-B9B9-4506-A82F-E4645F139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E1B12-5EC9-4176-8ABA-2AC37B824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C940-B2E9-47F9-887D-37AA28FF1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8E1D-48F4-4C54-A1AC-FF436F77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4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2" r:id="rId3"/>
    <p:sldLayoutId id="2147483674" r:id="rId4"/>
    <p:sldLayoutId id="2147483673" r:id="rId5"/>
    <p:sldLayoutId id="2147483649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34A12-40DF-419E-AD7C-8BD2CA90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C3AE6-4DB6-4024-A2C4-22D0A320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E54A8-169F-435C-B323-418E32291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F95C9-3A96-4C90-9638-0FD30A415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D857-59E6-4519-ADCD-F61F0CB5D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A997-9D04-4A09-864D-B5D7F6D7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8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slac.stanford.edu/event/7540/contributions/5437/attachments/3225/8919/SLAC%20Summer%20Institute%202023%20Lecture%201%20Anomaly%20Detectio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907.06659" TargetMode="External"/><Relationship Id="rId4" Type="http://schemas.openxmlformats.org/officeDocument/2006/relationships/hyperlink" Target="https://arxiv.org/abs/1610.0939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lianweng.github.io/posts/2018-10-13-flow-model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37D4-065F-4FEF-BE03-D86BB561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59" y="2181423"/>
            <a:ext cx="10093422" cy="1068297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Anomaly detection with not-so-dense(</a:t>
            </a:r>
            <a:r>
              <a:rPr lang="en-GB" sz="4800" dirty="0" err="1"/>
              <a:t>ity</a:t>
            </a:r>
            <a:r>
              <a:rPr lang="en-GB" sz="4800" dirty="0"/>
              <a:t>) estimators at ATLAS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C4CD-4965-4D07-B91B-4EA341A5E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56" y="3673033"/>
            <a:ext cx="6746575" cy="1500187"/>
          </a:xfrm>
        </p:spPr>
        <p:txBody>
          <a:bodyPr/>
          <a:lstStyle/>
          <a:p>
            <a:r>
              <a:rPr lang="en-GB" dirty="0"/>
              <a:t>Jack Harrison</a:t>
            </a:r>
            <a:r>
              <a:rPr lang="en-GB" baseline="30000" dirty="0"/>
              <a:t>1</a:t>
            </a:r>
            <a:endParaRPr lang="en-GB" i="1" dirty="0"/>
          </a:p>
          <a:p>
            <a:r>
              <a:rPr lang="en-GB" sz="1800" i="1" baseline="30000" dirty="0"/>
              <a:t>1 </a:t>
            </a:r>
            <a:r>
              <a:rPr lang="en-GB" sz="1800" i="1" dirty="0" err="1"/>
              <a:t>Institut</a:t>
            </a:r>
            <a:r>
              <a:rPr lang="en-GB" sz="1800" i="1" dirty="0"/>
              <a:t> de </a:t>
            </a:r>
            <a:r>
              <a:rPr lang="en-GB" sz="1800" i="1" dirty="0" err="1"/>
              <a:t>Física</a:t>
            </a:r>
            <a:r>
              <a:rPr lang="en-GB" sz="1800" i="1" dirty="0"/>
              <a:t> </a:t>
            </a:r>
            <a:r>
              <a:rPr lang="en-GB" sz="1800" i="1" dirty="0" err="1"/>
              <a:t>d'Altes</a:t>
            </a:r>
            <a:r>
              <a:rPr lang="en-GB" sz="1800" i="1" dirty="0"/>
              <a:t> Energies, Barcelona</a:t>
            </a:r>
          </a:p>
          <a:p>
            <a:endParaRPr lang="en-GB" sz="1800" i="1" baseline="30000" dirty="0"/>
          </a:p>
          <a:p>
            <a:r>
              <a:rPr lang="en-GB" i="1" baseline="30000" dirty="0"/>
              <a:t>Cross-</a:t>
            </a:r>
            <a:r>
              <a:rPr lang="en-GB" i="1" baseline="30000" dirty="0" err="1"/>
              <a:t>Collserola</a:t>
            </a:r>
            <a:r>
              <a:rPr lang="en-GB" i="1" baseline="30000" dirty="0"/>
              <a:t> Meeting in Astrophysics, Cosmology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228670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5ACC-1081-818E-9A68-89E89D35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Sensitivity plots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5A16E-CB24-766E-E2BE-0D197C85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5365"/>
            <a:ext cx="11895826" cy="5647507"/>
          </a:xfrm>
        </p:spPr>
        <p:txBody>
          <a:bodyPr>
            <a:normAutofit/>
          </a:bodyPr>
          <a:lstStyle/>
          <a:p>
            <a:r>
              <a:rPr lang="en-GB" sz="1800" dirty="0"/>
              <a:t>We can then use the anomaly score as a discriminating variable, which we can fit to and produce model-dependent limits. 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We can drastically reduce the background count in a model-independent way, and produce competitive limits with the model-dependent search (although not better). 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540EB-4D5E-AAED-EE04-60E3459B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B5C9-132F-97DA-703F-F19AB526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328BD-69DE-B9B8-4BB5-847776F9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10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B779B-32E3-CD79-C0A2-0DB60065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776" y="1500480"/>
            <a:ext cx="3096522" cy="3491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456147-E7B5-9E24-5130-4F8D2F2B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662" y="1500480"/>
            <a:ext cx="5146375" cy="34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84CA6-4750-41C7-C9AA-FA3EDA1FF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96" y="1690732"/>
            <a:ext cx="4545121" cy="3395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77E94-0740-A9ED-B2B4-0738D2CE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challenges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3C51-E069-1E1E-BB34-52F47C82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5366"/>
            <a:ext cx="10515600" cy="704606"/>
          </a:xfrm>
        </p:spPr>
        <p:txBody>
          <a:bodyPr>
            <a:normAutofit/>
          </a:bodyPr>
          <a:lstStyle/>
          <a:p>
            <a:r>
              <a:rPr lang="en-GB" sz="1800" dirty="0"/>
              <a:t>Only searches for ‘low-probability’ models, what about excesses of background-like events?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6083A-28C4-339A-B213-B23A817A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9F3B4-9327-D3AA-4A62-A9141D78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9263" y="6510125"/>
            <a:ext cx="4114800" cy="365125"/>
          </a:xfrm>
        </p:spPr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EFEC-6381-DBB7-EDF1-7D143A41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11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6AB857-D8ED-B385-CB24-B924D32FFC5F}"/>
              </a:ext>
            </a:extLst>
          </p:cNvPr>
          <p:cNvSpPr txBox="1">
            <a:spLocks/>
          </p:cNvSpPr>
          <p:nvPr/>
        </p:nvSpPr>
        <p:spPr>
          <a:xfrm>
            <a:off x="0" y="1253331"/>
            <a:ext cx="609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Gill Sans MT" panose="020B0502020104020203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Gill Sans MT" panose="020B0502020104020203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Gill Sans MT" panose="020B0502020104020203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Reduced expressive-ness, and trouble with discrete inputs.</a:t>
            </a:r>
          </a:p>
          <a:p>
            <a:r>
              <a:rPr lang="en-GB" sz="1800" dirty="0"/>
              <a:t>Overfitting to low-statistics: </a:t>
            </a:r>
          </a:p>
          <a:p>
            <a:r>
              <a:rPr lang="en-GB" sz="1800" dirty="0"/>
              <a:t>Difficult to explain the model’s choice of low-probability. Motivates our choices of using physically-motivated input variables.</a:t>
            </a:r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B2F3EF-99C8-1714-02F3-B492CDA7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35" y="3089310"/>
            <a:ext cx="4271480" cy="32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071A-2DD6-6FE0-8837-194EE352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08967-8536-36D8-9003-EC8AE20C2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5532"/>
            <a:ext cx="10515600" cy="4351338"/>
          </a:xfrm>
        </p:spPr>
        <p:txBody>
          <a:bodyPr>
            <a:normAutofit/>
          </a:bodyPr>
          <a:lstStyle/>
          <a:p>
            <a:r>
              <a:rPr lang="en-GB" sz="1800" dirty="0"/>
              <a:t>Anomaly detection provides a way to cover the vast phase space of potential new BSM models.</a:t>
            </a:r>
          </a:p>
          <a:p>
            <a:endParaRPr lang="en-GB" sz="1800" dirty="0"/>
          </a:p>
          <a:p>
            <a:r>
              <a:rPr lang="en-GB" sz="1800" dirty="0"/>
              <a:t>We can use normalising flows to explicitly learn the probability density of the background. </a:t>
            </a:r>
          </a:p>
          <a:p>
            <a:endParaRPr lang="en-GB" sz="1800" dirty="0"/>
          </a:p>
          <a:p>
            <a:r>
              <a:rPr lang="en-GB" sz="1800" dirty="0"/>
              <a:t>We can use them to produce sensitive searches with a wide scope, significantly reducing the background level while remaining signal-agnostic.</a:t>
            </a:r>
          </a:p>
          <a:p>
            <a:endParaRPr lang="en-GB" sz="1800" dirty="0"/>
          </a:p>
          <a:p>
            <a:r>
              <a:rPr lang="en-GB" sz="1800" dirty="0"/>
              <a:t>Several challenges remain with this technique, and the sensitivity is still lower than the ideal scenario, meaning further improvements to model-agnostic searches are still out there.</a:t>
            </a:r>
          </a:p>
          <a:p>
            <a:endParaRPr lang="en-GB" sz="1800" dirty="0"/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BF925-6A38-9CA7-3A4A-F01550CC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30907-693C-B084-4D03-D393ADD1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CB71-BC76-1AA6-5554-233FB330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9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CC68-A590-42CE-BC74-AC159D96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58" y="2440917"/>
            <a:ext cx="10053683" cy="1068297"/>
          </a:xfrm>
        </p:spPr>
        <p:txBody>
          <a:bodyPr/>
          <a:lstStyle/>
          <a:p>
            <a:r>
              <a:rPr lang="en-GB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9834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raining_vid_otherMll">
            <a:hlinkClick r:id="" action="ppaction://media"/>
            <a:extLst>
              <a:ext uri="{FF2B5EF4-FFF2-40B4-BE49-F238E27FC236}">
                <a16:creationId xmlns:a16="http://schemas.microsoft.com/office/drawing/2014/main" id="{FDA9BE65-3AD8-9922-1583-D4A9479381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6794" y="1775177"/>
            <a:ext cx="5300444" cy="353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90C61-FCBF-F04A-61F2-A5AF42D1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Normalising flow trained on background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893F0-8D26-5B9B-DEA9-A0332407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216-536B-EB1E-AA98-FF1D80DA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68CA-0E94-2857-BA7B-346C95F6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14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676678-2037-13EB-0B82-96BA8B86F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555" y="2066938"/>
            <a:ext cx="3415416" cy="3125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AE6C1-4894-2E71-BC61-09FDB1C8D1A1}"/>
              </a:ext>
            </a:extLst>
          </p:cNvPr>
          <p:cNvSpPr txBox="1"/>
          <p:nvPr/>
        </p:nvSpPr>
        <p:spPr>
          <a:xfrm>
            <a:off x="3054744" y="1500313"/>
            <a:ext cx="18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Target density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CFD52-D663-3367-0A37-5B60B60F1D6D}"/>
              </a:ext>
            </a:extLst>
          </p:cNvPr>
          <p:cNvSpPr txBox="1"/>
          <p:nvPr/>
        </p:nvSpPr>
        <p:spPr>
          <a:xfrm>
            <a:off x="7629308" y="1386432"/>
            <a:ext cx="18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Learned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8D0C-F43F-D230-A05D-FBCA203D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anomaly detection?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22B9-DBF5-85A2-7F69-31B8BFCD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3196"/>
            <a:ext cx="10515600" cy="5246064"/>
          </a:xfrm>
        </p:spPr>
        <p:txBody>
          <a:bodyPr>
            <a:normAutofit/>
          </a:bodyPr>
          <a:lstStyle/>
          <a:p>
            <a:r>
              <a:rPr lang="en-GB" sz="1800" dirty="0"/>
              <a:t>Machine learning generally falls under three categories:</a:t>
            </a:r>
          </a:p>
          <a:p>
            <a:endParaRPr lang="en-GB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Supervised learning</a:t>
            </a:r>
          </a:p>
          <a:p>
            <a:pPr lvl="2"/>
            <a:r>
              <a:rPr lang="en-GB" sz="1200" dirty="0"/>
              <a:t>Distinct labels for all examples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Semi-supervised learning</a:t>
            </a:r>
          </a:p>
          <a:p>
            <a:pPr lvl="2"/>
            <a:r>
              <a:rPr lang="en-GB" sz="1200" dirty="0"/>
              <a:t>A small number of examples are labelled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b="1" dirty="0"/>
              <a:t>Unsupervised learning</a:t>
            </a:r>
          </a:p>
          <a:p>
            <a:pPr lvl="2"/>
            <a:r>
              <a:rPr lang="en-GB" sz="1200" dirty="0"/>
              <a:t>No labels</a:t>
            </a:r>
          </a:p>
          <a:p>
            <a:pPr lvl="1"/>
            <a:endParaRPr lang="en-GB" sz="1400" dirty="0"/>
          </a:p>
          <a:p>
            <a:r>
              <a:rPr lang="en-GB" sz="1800" dirty="0"/>
              <a:t>Anomaly detection is a branch of unsupervised learning, where we try and learn directly from the distribution in order to detect outliers. It’s generally split into two themes:</a:t>
            </a:r>
          </a:p>
          <a:p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353A2-5940-A789-B34C-57C23F28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35E7-2865-DB76-75FF-5C659597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9263" y="6492875"/>
            <a:ext cx="4114800" cy="365125"/>
          </a:xfrm>
        </p:spPr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B921-6411-18C6-C759-03E7378D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2A707-4C43-4989-11F1-D4D85FDED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46" y="4464275"/>
            <a:ext cx="3086367" cy="2301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62BCD-EAA5-89E0-C267-27965B54A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28" y="4661991"/>
            <a:ext cx="3279681" cy="2103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AA8302-9CA1-81AD-FC49-BE303E5C48F5}"/>
              </a:ext>
            </a:extLst>
          </p:cNvPr>
          <p:cNvSpPr txBox="1"/>
          <p:nvPr/>
        </p:nvSpPr>
        <p:spPr>
          <a:xfrm>
            <a:off x="2575419" y="4211779"/>
            <a:ext cx="19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Outlier detection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32B574-A35D-F8C7-B308-56D8E76C5153}"/>
              </a:ext>
            </a:extLst>
          </p:cNvPr>
          <p:cNvSpPr txBox="1"/>
          <p:nvPr/>
        </p:nvSpPr>
        <p:spPr>
          <a:xfrm>
            <a:off x="7524532" y="4292659"/>
            <a:ext cx="249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Over-density detection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CE68C-92A4-EC5C-CD9B-9353D0ADA6D0}"/>
              </a:ext>
            </a:extLst>
          </p:cNvPr>
          <p:cNvSpPr txBox="1"/>
          <p:nvPr/>
        </p:nvSpPr>
        <p:spPr>
          <a:xfrm>
            <a:off x="10178209" y="6262041"/>
            <a:ext cx="178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Shameless grab from </a:t>
            </a:r>
            <a:r>
              <a:rPr lang="en-GB" sz="1200" dirty="0">
                <a:hlinkClick r:id="rId4"/>
              </a:rPr>
              <a:t>David Shih's talk</a:t>
            </a:r>
            <a:r>
              <a:rPr lang="en-GB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465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87DDD3F-9574-9554-1BA1-DF7818CF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07" y="2011383"/>
            <a:ext cx="4893411" cy="2890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BA5F-F80B-AA1E-149B-EB9E893C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anomaly detection?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8CBC-EB68-0679-76FB-4DA9A216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BBDB-735E-60A7-B90A-F87C7E3E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CA028-B932-703E-B8FF-F09BB734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D0639-DC93-30F1-DAB5-8A5C5A18F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3" y="1001798"/>
            <a:ext cx="6226098" cy="19935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A276BE-F945-622C-3710-7D8D628D9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98947"/>
            <a:ext cx="10515600" cy="1053330"/>
          </a:xfrm>
        </p:spPr>
        <p:txBody>
          <a:bodyPr>
            <a:normAutofit/>
          </a:bodyPr>
          <a:lstStyle/>
          <a:p>
            <a:r>
              <a:rPr lang="en-GB" sz="1800" dirty="0"/>
              <a:t>The phase-space of potential BSM models is too large to be covered by dedicated analyses.</a:t>
            </a:r>
          </a:p>
          <a:p>
            <a:r>
              <a:rPr lang="en-GB" sz="1800" dirty="0"/>
              <a:t>We need a way of casting a broad net, that is sensitive to a range of new physics.   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ECB7A-8917-029D-C7F3-1DB34133B36A}"/>
              </a:ext>
            </a:extLst>
          </p:cNvPr>
          <p:cNvSpPr txBox="1"/>
          <p:nvPr/>
        </p:nvSpPr>
        <p:spPr>
          <a:xfrm>
            <a:off x="8014063" y="1317570"/>
            <a:ext cx="294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picture gets worse when including BSM resonances: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643557-AB5B-F3EB-0966-227CC2196C9C}"/>
              </a:ext>
            </a:extLst>
          </p:cNvPr>
          <p:cNvSpPr txBox="1"/>
          <p:nvPr/>
        </p:nvSpPr>
        <p:spPr>
          <a:xfrm>
            <a:off x="4357107" y="3068268"/>
            <a:ext cx="2061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arXiv:1610.09392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D2AC07-591D-396C-29F9-2CEDC7999960}"/>
              </a:ext>
            </a:extLst>
          </p:cNvPr>
          <p:cNvSpPr txBox="1"/>
          <p:nvPr/>
        </p:nvSpPr>
        <p:spPr>
          <a:xfrm>
            <a:off x="10201146" y="4916249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5"/>
              </a:rPr>
              <a:t>arXiv:1907.06659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00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1CCD-0558-AFC6-346F-0D3B1166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standard search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7C6E7-9FDA-3673-CEE2-AC799FB4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30F0C-C6EB-749D-4A78-8CFC0EC7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32CA3-B329-DEDB-E584-50688073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CA46F-D052-3975-630A-F2921B271EF9}"/>
              </a:ext>
            </a:extLst>
          </p:cNvPr>
          <p:cNvSpPr txBox="1"/>
          <p:nvPr/>
        </p:nvSpPr>
        <p:spPr>
          <a:xfrm>
            <a:off x="4337773" y="940279"/>
            <a:ext cx="243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Pick a signal model 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7D4E9F-034B-E765-91CA-59616BAE6A1A}"/>
              </a:ext>
            </a:extLst>
          </p:cNvPr>
          <p:cNvCxnSpPr/>
          <p:nvPr/>
        </p:nvCxnSpPr>
        <p:spPr>
          <a:xfrm>
            <a:off x="5259235" y="1406105"/>
            <a:ext cx="0" cy="431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BC7C71-BD95-6365-1429-A36D19572519}"/>
              </a:ext>
            </a:extLst>
          </p:cNvPr>
          <p:cNvSpPr txBox="1"/>
          <p:nvPr/>
        </p:nvSpPr>
        <p:spPr>
          <a:xfrm>
            <a:off x="3038060" y="1920732"/>
            <a:ext cx="503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Generate it with your chosen masses + couplings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1B297F-6FB1-1072-653F-1488647A456D}"/>
              </a:ext>
            </a:extLst>
          </p:cNvPr>
          <p:cNvCxnSpPr/>
          <p:nvPr/>
        </p:nvCxnSpPr>
        <p:spPr>
          <a:xfrm>
            <a:off x="5259235" y="2290064"/>
            <a:ext cx="0" cy="431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17F6A4-DF0B-0ABE-5768-D74D23BC2B25}"/>
              </a:ext>
            </a:extLst>
          </p:cNvPr>
          <p:cNvSpPr txBox="1"/>
          <p:nvPr/>
        </p:nvSpPr>
        <p:spPr>
          <a:xfrm>
            <a:off x="3038060" y="2828835"/>
            <a:ext cx="503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Define a specific signal region, where signal populates.</a:t>
            </a:r>
          </a:p>
          <a:p>
            <a:r>
              <a:rPr lang="en-GB" dirty="0"/>
              <a:t>Define orthogonal control regions, where signal mustn’t populate 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331161-A23E-CA0A-C187-DAD5761BE002}"/>
              </a:ext>
            </a:extLst>
          </p:cNvPr>
          <p:cNvCxnSpPr/>
          <p:nvPr/>
        </p:nvCxnSpPr>
        <p:spPr>
          <a:xfrm>
            <a:off x="5259235" y="3930589"/>
            <a:ext cx="0" cy="431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A06AD2-8C43-417B-97DC-EBEAB1D3FC1B}"/>
              </a:ext>
            </a:extLst>
          </p:cNvPr>
          <p:cNvSpPr txBox="1"/>
          <p:nvPr/>
        </p:nvSpPr>
        <p:spPr>
          <a:xfrm>
            <a:off x="3038060" y="4421027"/>
            <a:ext cx="503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modelling in control regions and assume it holds in signal regions</a:t>
            </a:r>
          </a:p>
          <a:p>
            <a:r>
              <a:rPr lang="en-GB" dirty="0"/>
              <a:t>Compare the number of recorded events in your signal region, with the number you expect from your simulation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22F15-EFFD-568F-A9B3-28C5284FB588}"/>
              </a:ext>
            </a:extLst>
          </p:cNvPr>
          <p:cNvSpPr txBox="1"/>
          <p:nvPr/>
        </p:nvSpPr>
        <p:spPr>
          <a:xfrm>
            <a:off x="8488392" y="845366"/>
            <a:ext cx="354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What if you pick wrong?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32646C-6A25-05F9-418E-DAFB38397328}"/>
              </a:ext>
            </a:extLst>
          </p:cNvPr>
          <p:cNvCxnSpPr>
            <a:cxnSpLocks/>
          </p:cNvCxnSpPr>
          <p:nvPr/>
        </p:nvCxnSpPr>
        <p:spPr>
          <a:xfrm flipH="1">
            <a:off x="7253624" y="1063367"/>
            <a:ext cx="1040767" cy="35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8BB8B0-7E92-828F-4499-DD3A5CAAA470}"/>
              </a:ext>
            </a:extLst>
          </p:cNvPr>
          <p:cNvCxnSpPr>
            <a:cxnSpLocks/>
          </p:cNvCxnSpPr>
          <p:nvPr/>
        </p:nvCxnSpPr>
        <p:spPr>
          <a:xfrm flipH="1">
            <a:off x="8014063" y="1381961"/>
            <a:ext cx="560656" cy="625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D478D5-0C22-AB05-8A82-CBAE06410C7A}"/>
              </a:ext>
            </a:extLst>
          </p:cNvPr>
          <p:cNvSpPr txBox="1"/>
          <p:nvPr/>
        </p:nvSpPr>
        <p:spPr>
          <a:xfrm>
            <a:off x="8488392" y="3115122"/>
            <a:ext cx="354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What if your signal populates your control regions, or only part of your signal regions?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5C3A4F-4705-9FCC-A622-181FD701213C}"/>
              </a:ext>
            </a:extLst>
          </p:cNvPr>
          <p:cNvCxnSpPr>
            <a:cxnSpLocks/>
          </p:cNvCxnSpPr>
          <p:nvPr/>
        </p:nvCxnSpPr>
        <p:spPr>
          <a:xfrm flipH="1">
            <a:off x="7725032" y="3428999"/>
            <a:ext cx="6902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428A81-E07F-DD07-0C78-E8CEE19D8454}"/>
              </a:ext>
            </a:extLst>
          </p:cNvPr>
          <p:cNvSpPr txBox="1"/>
          <p:nvPr/>
        </p:nvSpPr>
        <p:spPr>
          <a:xfrm>
            <a:off x="8415238" y="4803998"/>
            <a:ext cx="354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What if your background modelling doesn’t hold across orthogonal regions?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D98549-FDDF-4B1E-B4AC-168F044527D0}"/>
              </a:ext>
            </a:extLst>
          </p:cNvPr>
          <p:cNvCxnSpPr/>
          <p:nvPr/>
        </p:nvCxnSpPr>
        <p:spPr>
          <a:xfrm flipH="1" flipV="1">
            <a:off x="7927675" y="4803998"/>
            <a:ext cx="366716" cy="130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35745EB-3B0E-353C-9C91-2C896EEB2B1C}"/>
              </a:ext>
            </a:extLst>
          </p:cNvPr>
          <p:cNvSpPr txBox="1"/>
          <p:nvPr/>
        </p:nvSpPr>
        <p:spPr>
          <a:xfrm>
            <a:off x="9448800" y="203511"/>
            <a:ext cx="167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Problems: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4D11-A8C0-B834-F0E2-E2D8FFB1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Normalising flows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2948CC-AC6E-13A9-B7ED-F394E90A2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26" y="845366"/>
                <a:ext cx="11197087" cy="655631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/>
                  <a:t>We want some model that can take an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800" dirty="0"/>
                  <a:t>, which is easy to sample, and can generate our complicated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/>
                  <a:t>. We do this by learning an invertible mapping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GB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GB" sz="1800" b="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2948CC-AC6E-13A9-B7ED-F394E90A2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6" y="845366"/>
                <a:ext cx="11197087" cy="655631"/>
              </a:xfrm>
              <a:blipFill>
                <a:blip r:embed="rId2"/>
                <a:stretch>
                  <a:fillRect l="-381" t="-9346" r="-163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75B90-2EBA-F896-13A9-DD659197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4AC99-2BDB-5D29-D260-8277AD50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12E8-1C24-C912-DF1B-981DDBFE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191180F-695E-0404-2B23-995CB083B8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756434"/>
                <a:ext cx="11197087" cy="13141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Gill Sans MT" panose="020B0502020104020203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70C0"/>
                  </a:buClr>
                  <a:buFont typeface="Gill Sans MT" panose="020B0502020104020203" pitchFamily="34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70C0"/>
                  </a:buClr>
                  <a:buFont typeface="Gill Sans MT" panose="020B0502020104020203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70C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70C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We rely on the change of variables formula for probability densities;</a:t>
                </a:r>
                <a:r>
                  <a:rPr lang="en-GB" sz="1800" dirty="0"/>
                  <a:t> 	</a:t>
                </a:r>
              </a:p>
              <a:p>
                <a:pPr marL="914400" lvl="2" indent="0">
                  <a:lnSpc>
                    <a:spcPct val="100000"/>
                  </a:lnSpc>
                  <a:buNone/>
                </a:pPr>
                <a:r>
                  <a:rPr lang="en-GB" sz="10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800" dirty="0"/>
                  <a:t>)|</a:t>
                </a:r>
                <a:endParaRPr lang="en-US" sz="1000" dirty="0"/>
              </a:p>
              <a:p>
                <a:pPr marL="0" indent="0">
                  <a:buFont typeface="Gill Sans MT" panose="020B0502020104020203" pitchFamily="34" charset="0"/>
                  <a:buNone/>
                </a:pPr>
                <a:endParaRPr lang="en-GB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191180F-695E-0404-2B23-995CB083B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6434"/>
                <a:ext cx="11197087" cy="1314114"/>
              </a:xfrm>
              <a:prstGeom prst="rect">
                <a:avLst/>
              </a:prstGeom>
              <a:blipFill>
                <a:blip r:embed="rId3"/>
                <a:stretch>
                  <a:fillRect l="-381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D29E4F-9244-7ABB-A4AA-E6626822E8D3}"/>
              </a:ext>
            </a:extLst>
          </p:cNvPr>
          <p:cNvSpPr txBox="1">
            <a:spLocks/>
          </p:cNvSpPr>
          <p:nvPr/>
        </p:nvSpPr>
        <p:spPr>
          <a:xfrm>
            <a:off x="8626" y="3130396"/>
            <a:ext cx="11197087" cy="13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Gill Sans MT" panose="020B0502020104020203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Gill Sans MT" panose="020B0502020104020203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Gill Sans MT" panose="020B0502020104020203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order to use this, we require;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Input and output dimensionality is the same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The learnt mapping must be invertible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The determinant of the Jacobian needs to be tractable (and efficient). </a:t>
            </a:r>
          </a:p>
          <a:p>
            <a:pPr marL="0" indent="0">
              <a:buFont typeface="Gill Sans MT" panose="020B0502020104020203" pitchFamily="34" charset="0"/>
              <a:buNone/>
            </a:pPr>
            <a:endParaRPr lang="en-GB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44C1B76-E0CF-8D19-D07B-76025EAE7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895539"/>
                <a:ext cx="11197087" cy="13141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70C0"/>
                  </a:buClr>
                  <a:buFont typeface="Gill Sans MT" panose="020B0502020104020203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70C0"/>
                  </a:buClr>
                  <a:buFont typeface="Gill Sans MT" panose="020B0502020104020203" pitchFamily="34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70C0"/>
                  </a:buClr>
                  <a:buFont typeface="Gill Sans MT" panose="020B0502020104020203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70C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70C0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There are several ways to ensure 1-3, here we focus on the Real Non-Volume Preserving (</a:t>
                </a:r>
                <a:r>
                  <a:rPr lang="en-US" sz="1800" dirty="0" err="1"/>
                  <a:t>RealNVP</a:t>
                </a:r>
                <a:r>
                  <a:rPr lang="en-US" sz="1800" dirty="0"/>
                  <a:t>) model where we separate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/>
                  <a:t> into two disjoint subsets,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and then apply two neural networks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</a:t>
                </a:r>
                <a:endParaRPr lang="en-GB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1800" b="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1800" b="0" dirty="0"/>
              </a:p>
              <a:p>
                <a:pPr marL="0" indent="0">
                  <a:buNone/>
                </a:pPr>
                <a:r>
                  <a:rPr lang="en-GB" sz="1800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b="0" dirty="0"/>
              </a:p>
              <a:p>
                <a:pPr marL="0" indent="0">
                  <a:buFont typeface="Gill Sans MT" panose="020B0502020104020203" pitchFamily="34" charset="0"/>
                  <a:buNone/>
                </a:pPr>
                <a:endParaRPr lang="en-GB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44C1B76-E0CF-8D19-D07B-76025EAE7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95539"/>
                <a:ext cx="11197087" cy="1314114"/>
              </a:xfrm>
              <a:prstGeom prst="rect">
                <a:avLst/>
              </a:prstGeom>
              <a:blipFill>
                <a:blip r:embed="rId4"/>
                <a:stretch>
                  <a:fillRect l="-381" t="-6481" r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3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5E5C-CAF7-4484-B154-5B7DC10E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Normalising flows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EF1AA-97DB-8125-5D77-075215EB8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45366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/>
                  <a:t>Stacking layers of transforms leads us to a loss function that is allows us to explicitly minimise the negative log-likelihood of our input data (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800" dirty="0"/>
                  <a:t>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GB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GB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GB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det</m:t>
                                              </m:r>
                                            </m:fName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GB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GB" sz="18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GB" sz="18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sz="18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GB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GB" sz="18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GB" sz="18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sz="18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GB" sz="18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GB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  </m:t>
                                                  </m:r>
                                                </m:den>
                                              </m:f>
                                            </m:e>
                                          </m:func>
                                        </m:e>
                                      </m:d>
                                      <m:r>
                                        <a:rPr lang="en-GB" sz="1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</m:e>
                                  </m:func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GB" sz="1800" dirty="0"/>
              </a:p>
              <a:p>
                <a:endParaRPr lang="en-GB" sz="1800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EF1AA-97DB-8125-5D77-075215EB8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5366"/>
                <a:ext cx="10515600" cy="4351338"/>
              </a:xfrm>
              <a:blipFill>
                <a:blip r:embed="rId2"/>
                <a:stretch>
                  <a:fillRect l="-406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1771F-A7FE-D4AE-EB92-986CA6FA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60F64-87D5-D16C-2474-9EF754A4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4226-B7D2-4C6B-EA5C-FFC08114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6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9A9DC1-5D83-E9B2-D296-7D988DC2DA34}"/>
              </a:ext>
            </a:extLst>
          </p:cNvPr>
          <p:cNvGrpSpPr/>
          <p:nvPr/>
        </p:nvGrpSpPr>
        <p:grpSpPr>
          <a:xfrm>
            <a:off x="2380685" y="3659341"/>
            <a:ext cx="7430629" cy="2382729"/>
            <a:chOff x="2130849" y="3836508"/>
            <a:chExt cx="7430629" cy="23827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755716-6B58-0DFE-1570-653D576C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5396" y="3836508"/>
              <a:ext cx="6393287" cy="181849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026CE1-7BB7-CAC2-AD8B-DC43F2E8C8A8}"/>
                </a:ext>
              </a:extLst>
            </p:cNvPr>
            <p:cNvSpPr txBox="1"/>
            <p:nvPr/>
          </p:nvSpPr>
          <p:spPr>
            <a:xfrm>
              <a:off x="2130849" y="5849905"/>
              <a:ext cx="1552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Base density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7093A7-3DE6-6534-FFB5-E6A6AFC335CD}"/>
                </a:ext>
              </a:extLst>
            </p:cNvPr>
            <p:cNvSpPr txBox="1"/>
            <p:nvPr/>
          </p:nvSpPr>
          <p:spPr>
            <a:xfrm>
              <a:off x="7321486" y="5827968"/>
              <a:ext cx="2239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Transformed density</a:t>
              </a:r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DDBA4E-88A3-588E-03A4-BFBAB3692D6F}"/>
              </a:ext>
            </a:extLst>
          </p:cNvPr>
          <p:cNvSpPr txBox="1"/>
          <p:nvPr/>
        </p:nvSpPr>
        <p:spPr>
          <a:xfrm>
            <a:off x="8331946" y="6466234"/>
            <a:ext cx="2233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Further reading </a:t>
            </a:r>
            <a:r>
              <a:rPr lang="en-GB" sz="1400" dirty="0">
                <a:hlinkClick r:id="rId4"/>
              </a:rPr>
              <a:t>here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3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5F3F-5CA6-5DA2-2195-12DE6FA4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Model-independent multi-lepton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4BB02-A4A0-874D-6E26-98CFF5D72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45365"/>
                <a:ext cx="11162581" cy="5822853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/>
                  <a:t>Search for new physics in events with ≥4 light leptons (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800" dirty="0"/>
                  <a:t>);</a:t>
                </a:r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endParaRPr lang="en-GB" sz="1800" dirty="0"/>
              </a:p>
              <a:p>
                <a:r>
                  <a:rPr lang="en-GB" sz="1800" dirty="0"/>
                  <a:t>Gives us a large scope for potential BSM models, as heavy resonances can easily decay through chains that produce high lepton multiplicities.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4BB02-A4A0-874D-6E26-98CFF5D72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5365"/>
                <a:ext cx="11162581" cy="5822853"/>
              </a:xfrm>
              <a:blipFill>
                <a:blip r:embed="rId2"/>
                <a:stretch>
                  <a:fillRect l="-382" t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2584-026F-6810-38BD-5B65A246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2A1D-332D-3452-05A6-D86BB2BC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3384" y="6507309"/>
            <a:ext cx="4114800" cy="365125"/>
          </a:xfrm>
        </p:spPr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8B9E4-4181-2FDA-BAD5-59A8DD54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A6932-FA9B-2A0F-A0B2-F0FEF6740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81" y="1598170"/>
            <a:ext cx="4878238" cy="36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5E5C-CAF7-4484-B154-5B7DC10E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normalising flows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F1AA-97DB-8125-5D77-075215EB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5366"/>
            <a:ext cx="10515600" cy="4351338"/>
          </a:xfrm>
        </p:spPr>
        <p:txBody>
          <a:bodyPr>
            <a:normAutofit/>
          </a:bodyPr>
          <a:lstStyle/>
          <a:p>
            <a:r>
              <a:rPr lang="en-GB" sz="1800" dirty="0"/>
              <a:t>We then train one normalising flow per region, training on our simulated MC background only, before evaluating on signal and background. 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1771F-A7FE-D4AE-EB92-986CA6FA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60F64-87D5-D16C-2474-9EF754A4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4226-B7D2-4C6B-EA5C-FFC08114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8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D524E7-F393-73C2-153E-AAC8A541A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86" y="2057644"/>
            <a:ext cx="3540143" cy="324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81C939-1B4D-5962-0E52-73BE7708849E}"/>
              </a:ext>
            </a:extLst>
          </p:cNvPr>
          <p:cNvSpPr txBox="1"/>
          <p:nvPr/>
        </p:nvSpPr>
        <p:spPr>
          <a:xfrm>
            <a:off x="6133504" y="1703257"/>
            <a:ext cx="18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Target density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35C58-72D0-5E6D-A4EF-95783A183C8A}"/>
              </a:ext>
            </a:extLst>
          </p:cNvPr>
          <p:cNvSpPr txBox="1"/>
          <p:nvPr/>
        </p:nvSpPr>
        <p:spPr>
          <a:xfrm>
            <a:off x="9167370" y="1703257"/>
            <a:ext cx="18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Learned density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E210B4-DEAB-FD06-DF62-4C54A7F6F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6" y="2067048"/>
            <a:ext cx="4687967" cy="2814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BB5148-160D-29C1-7C62-D1FC915824B8}"/>
              </a:ext>
            </a:extLst>
          </p:cNvPr>
          <p:cNvSpPr txBox="1"/>
          <p:nvPr/>
        </p:nvSpPr>
        <p:spPr>
          <a:xfrm>
            <a:off x="649137" y="5089304"/>
            <a:ext cx="418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Since the normalising flow is a generative model, we can check the learnt distribution by sampling.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8C6A33-8224-7BA4-AC46-9592930C6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183" y="2057645"/>
            <a:ext cx="336758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C768-F478-81C4-F869-BB299421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signal models: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E7F63-43FA-3EC7-3DC4-B5D49AFC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06/10/2023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1C70-FC1D-9A3D-9CA4-CF2EF9D5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Jack Harrison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98228-B3C1-F1CB-0025-BD2E2473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8E1D-48F4-4C54-A1AC-FF436F77B393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2AE4B-A97B-1CF9-98C8-0ABF561E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279960"/>
            <a:ext cx="5100000" cy="30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4629B-13B7-876B-A8C3-72444D0B7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493" y="731277"/>
            <a:ext cx="2680814" cy="20273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0515C5-3E4F-2D55-65C7-D630789DA5EA}"/>
              </a:ext>
            </a:extLst>
          </p:cNvPr>
          <p:cNvGrpSpPr/>
          <p:nvPr/>
        </p:nvGrpSpPr>
        <p:grpSpPr>
          <a:xfrm>
            <a:off x="7713044" y="654134"/>
            <a:ext cx="2705548" cy="2181310"/>
            <a:chOff x="9376837" y="2667937"/>
            <a:chExt cx="2705548" cy="21813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F94CAA-7373-3129-6891-5D42F721E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6837" y="2667937"/>
              <a:ext cx="2705548" cy="21813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4C1E220-D486-4CE2-6B9C-14479CB290F5}"/>
                    </a:ext>
                  </a:extLst>
                </p:cNvPr>
                <p:cNvSpPr txBox="1"/>
                <p:nvPr/>
              </p:nvSpPr>
              <p:spPr>
                <a:xfrm>
                  <a:off x="11297727" y="3224670"/>
                  <a:ext cx="11214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oMath>
                    </m:oMathPara>
                  </a14:m>
                  <a:endPara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97A1E81-AC73-4253-BF38-01ECD2C3C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727" y="3224670"/>
                  <a:ext cx="112146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5789" r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7759BB7-D981-0E10-19A6-0315E9E64155}"/>
                    </a:ext>
                  </a:extLst>
                </p:cNvPr>
                <p:cNvSpPr txBox="1"/>
                <p:nvPr/>
              </p:nvSpPr>
              <p:spPr>
                <a:xfrm>
                  <a:off x="11239024" y="3932028"/>
                  <a:ext cx="11214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oMath>
                    </m:oMathPara>
                  </a14:m>
                  <a:endPara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24DE512-71EF-D8D1-011B-673E67585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9024" y="3932028"/>
                  <a:ext cx="112146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2222"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AutoShape 2">
            <a:extLst>
              <a:ext uri="{FF2B5EF4-FFF2-40B4-BE49-F238E27FC236}">
                <a16:creationId xmlns:a16="http://schemas.microsoft.com/office/drawing/2014/main" id="{BEE1E4EE-90EE-F900-23AC-B28FBF3723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DDECAA-8488-F030-ED16-52A5CD8C1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879" y="3279960"/>
            <a:ext cx="5099999" cy="30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2A587D-ED52-1B2E-B4A7-B3AC31C4BB27}"/>
              </a:ext>
            </a:extLst>
          </p:cNvPr>
          <p:cNvSpPr txBox="1"/>
          <p:nvPr/>
        </p:nvSpPr>
        <p:spPr>
          <a:xfrm>
            <a:off x="2347370" y="2835444"/>
            <a:ext cx="2776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VLL decaying through W/Z/h</a:t>
            </a:r>
            <a:r>
              <a:rPr lang="en-GB" sz="1400" dirty="0">
                <a:solidFill>
                  <a:prstClr val="black"/>
                </a:solidFill>
                <a:latin typeface="Franklin Gothic Book" panose="020B0503020102020204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46CEDE-484D-69F8-A9E0-E3CDA612DB58}"/>
              </a:ext>
            </a:extLst>
          </p:cNvPr>
          <p:cNvSpPr txBox="1"/>
          <p:nvPr/>
        </p:nvSpPr>
        <p:spPr>
          <a:xfrm>
            <a:off x="7592008" y="2835444"/>
            <a:ext cx="294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VLL decaying through BSM scalar 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56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21134</TotalTime>
  <Words>838</Words>
  <Application>Microsoft Office PowerPoint</Application>
  <PresentationFormat>Widescreen</PresentationFormat>
  <Paragraphs>158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Franklin Gothic Book</vt:lpstr>
      <vt:lpstr>Franklin Gothic Medium</vt:lpstr>
      <vt:lpstr>Gill Sans MT</vt:lpstr>
      <vt:lpstr>Office Theme</vt:lpstr>
      <vt:lpstr>Custom Design</vt:lpstr>
      <vt:lpstr>Anomaly detection with not-so-dense(ity) estimators at ATLAS</vt:lpstr>
      <vt:lpstr>What is anomaly detection?</vt:lpstr>
      <vt:lpstr>Why do we need anomaly detection?</vt:lpstr>
      <vt:lpstr>A standard search </vt:lpstr>
      <vt:lpstr>Normalising flows</vt:lpstr>
      <vt:lpstr>Normalising flows</vt:lpstr>
      <vt:lpstr>Model-independent multi-lepton analysis</vt:lpstr>
      <vt:lpstr>Using normalising flows</vt:lpstr>
      <vt:lpstr>Example signal models:</vt:lpstr>
      <vt:lpstr>Sensitivity plots</vt:lpstr>
      <vt:lpstr>Potential challenges </vt:lpstr>
      <vt:lpstr>Summary</vt:lpstr>
      <vt:lpstr>Backup</vt:lpstr>
      <vt:lpstr>Normalising flow trained on 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Update 12/11/22</dc:title>
  <dc:creator>Jack Harrison</dc:creator>
  <cp:lastModifiedBy>Jack Harrison</cp:lastModifiedBy>
  <cp:revision>128</cp:revision>
  <dcterms:created xsi:type="dcterms:W3CDTF">2022-01-12T16:32:19Z</dcterms:created>
  <dcterms:modified xsi:type="dcterms:W3CDTF">2023-10-05T21:19:24Z</dcterms:modified>
</cp:coreProperties>
</file>