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63" r:id="rId2"/>
    <p:sldId id="1253" r:id="rId3"/>
    <p:sldId id="1255" r:id="rId4"/>
    <p:sldId id="1249" r:id="rId5"/>
    <p:sldId id="1252" r:id="rId6"/>
    <p:sldId id="1254" r:id="rId7"/>
    <p:sldId id="1256" r:id="rId8"/>
    <p:sldId id="1257" r:id="rId9"/>
    <p:sldId id="1259" r:id="rId10"/>
    <p:sldId id="1258" r:id="rId11"/>
    <p:sldId id="1260" r:id="rId12"/>
    <p:sldId id="1250" r:id="rId13"/>
    <p:sldId id="1261" r:id="rId14"/>
    <p:sldId id="1263" r:id="rId15"/>
    <p:sldId id="1262" r:id="rId16"/>
    <p:sldId id="1243" r:id="rId17"/>
    <p:sldId id="1248" r:id="rId18"/>
  </p:sldIdLst>
  <p:sldSz cx="12192000" cy="6858000"/>
  <p:notesSz cx="10234613" cy="7104063"/>
  <p:defaultTextStyle>
    <a:defPPr>
      <a:defRPr lang="en-GB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4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9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CC"/>
    <a:srgbClr val="FFCCCC"/>
    <a:srgbClr val="9999FF"/>
    <a:srgbClr val="CC6600"/>
    <a:srgbClr val="FFDC01"/>
    <a:srgbClr val="FFED01"/>
    <a:srgbClr val="FFFF00"/>
    <a:srgbClr val="FF66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>
      <p:cViewPr varScale="1">
        <p:scale>
          <a:sx n="82" d="100"/>
          <a:sy n="82" d="100"/>
        </p:scale>
        <p:origin x="643" y="72"/>
      </p:cViewPr>
      <p:guideLst>
        <p:guide orient="horz" pos="3748"/>
        <p:guide pos="3840"/>
        <p:guide orient="horz" pos="3974"/>
      </p:guideLst>
    </p:cSldViewPr>
  </p:slideViewPr>
  <p:outlineViewPr>
    <p:cViewPr>
      <p:scale>
        <a:sx n="33" d="100"/>
        <a:sy n="33" d="100"/>
      </p:scale>
      <p:origin x="0" y="-487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069" y="192"/>
      </p:cViewPr>
      <p:guideLst>
        <p:guide orient="horz" pos="2239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40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40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5550BD-2A56-48DE-BD00-2AF60EE2E26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50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40" y="1"/>
            <a:ext cx="4435475" cy="3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52725" y="534988"/>
            <a:ext cx="4732338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4112"/>
            <a:ext cx="7507287" cy="319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Haga clic para modificar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40" y="6749814"/>
            <a:ext cx="4435475" cy="3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algn="r" defTabSz="951080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236D72-6696-407D-811B-DD716750105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otas 1">
            <a:extLst>
              <a:ext uri="{FF2B5EF4-FFF2-40B4-BE49-F238E27FC236}">
                <a16:creationId xmlns:a16="http://schemas.microsoft.com/office/drawing/2014/main" id="{5CB59421-8880-4B33-8902-0AC546322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8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66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No dead-time operation with in-channel integration and sampling.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	- dual gated time-interleaved architecture to allow reset time.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	- switching noise =&gt;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SY1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MSS10"/>
              </a:rPr>
              <a:t>differential signal as soon as possible.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36D72-6696-407D-811B-DD716750105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72819"/>
            <a:ext cx="10363200" cy="1470025"/>
          </a:xfrm>
        </p:spPr>
        <p:txBody>
          <a:bodyPr/>
          <a:lstStyle>
            <a:lvl1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925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</a:t>
            </a:r>
            <a:r>
              <a:rPr lang="es-ES" dirty="0" err="1"/>
              <a:t>parHaga</a:t>
            </a:r>
            <a:r>
              <a:rPr lang="es-ES" dirty="0"/>
              <a:t> clic para modificar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0A784-8827-4BD5-8DFE-FB527A4B3D45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5E48-8F6E-4780-A72E-92DD52780E5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4" y="-59"/>
            <a:ext cx="10474251" cy="8629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DAF2-2C4D-4961-ABA0-D37600ACF1D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8" y="10139"/>
            <a:ext cx="10465163" cy="859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52324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0" y="1447800"/>
            <a:ext cx="5232400" cy="4572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FAC4-C1FA-4A7D-8D2B-AE65C0D63129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AA8BD-4E6E-4458-82B4-6851A7E5C42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0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7" y="8623"/>
            <a:ext cx="10561173" cy="85875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C09F-E85F-4CDA-A6B3-EE976EA52701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919E-2EB8-43F0-8914-44EDEFF2E82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7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C975C-7C56-47EC-8366-1055E7FA388B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0046-88C2-4AEA-A74A-F23B60E755A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6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EAF6-831B-4B4C-B20B-5090FA25E0A9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A909-01B3-4EBE-AB5E-5FE93572418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01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5BAC7FDB-FB5B-4AE7-A68F-7904771A3BF2}"/>
              </a:ext>
            </a:extLst>
          </p:cNvPr>
          <p:cNvSpPr/>
          <p:nvPr/>
        </p:nvSpPr>
        <p:spPr>
          <a:xfrm>
            <a:off x="0" y="0"/>
            <a:ext cx="12192000" cy="105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3" name="bk object 17">
            <a:extLst>
              <a:ext uri="{FF2B5EF4-FFF2-40B4-BE49-F238E27FC236}">
                <a16:creationId xmlns:a16="http://schemas.microsoft.com/office/drawing/2014/main" id="{5FA39652-9B21-47BB-AC9C-9196E9592B74}"/>
              </a:ext>
            </a:extLst>
          </p:cNvPr>
          <p:cNvSpPr/>
          <p:nvPr/>
        </p:nvSpPr>
        <p:spPr>
          <a:xfrm>
            <a:off x="9169402" y="6308728"/>
            <a:ext cx="2434167" cy="360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4" name="bk object 18">
            <a:extLst>
              <a:ext uri="{FF2B5EF4-FFF2-40B4-BE49-F238E27FC236}">
                <a16:creationId xmlns:a16="http://schemas.microsoft.com/office/drawing/2014/main" id="{60F341D3-A545-4C09-9A07-CD12426340F2}"/>
              </a:ext>
            </a:extLst>
          </p:cNvPr>
          <p:cNvSpPr/>
          <p:nvPr/>
        </p:nvSpPr>
        <p:spPr>
          <a:xfrm>
            <a:off x="0" y="-26890"/>
            <a:ext cx="12192000" cy="1417638"/>
          </a:xfrm>
          <a:custGeom>
            <a:avLst/>
            <a:gdLst/>
            <a:ahLst/>
            <a:cxnLst/>
            <a:rect l="l" t="t" r="r" b="b"/>
            <a:pathLst>
              <a:path w="9144000" h="1417320">
                <a:moveTo>
                  <a:pt x="0" y="1417320"/>
                </a:moveTo>
                <a:lnTo>
                  <a:pt x="9144000" y="1417320"/>
                </a:lnTo>
                <a:lnTo>
                  <a:pt x="9144000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8" name="bk object 22">
            <a:extLst>
              <a:ext uri="{FF2B5EF4-FFF2-40B4-BE49-F238E27FC236}">
                <a16:creationId xmlns:a16="http://schemas.microsoft.com/office/drawing/2014/main" id="{76F7E97E-91A2-47B9-ADA6-792563970517}"/>
              </a:ext>
            </a:extLst>
          </p:cNvPr>
          <p:cNvSpPr/>
          <p:nvPr/>
        </p:nvSpPr>
        <p:spPr>
          <a:xfrm>
            <a:off x="0" y="6191250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9144000" h="666115">
                <a:moveTo>
                  <a:pt x="0" y="665988"/>
                </a:moveTo>
                <a:lnTo>
                  <a:pt x="9144000" y="665988"/>
                </a:lnTo>
                <a:lnTo>
                  <a:pt x="9144000" y="0"/>
                </a:lnTo>
                <a:lnTo>
                  <a:pt x="0" y="0"/>
                </a:lnTo>
                <a:lnTo>
                  <a:pt x="0" y="665988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9" name="bk object 23">
            <a:extLst>
              <a:ext uri="{FF2B5EF4-FFF2-40B4-BE49-F238E27FC236}">
                <a16:creationId xmlns:a16="http://schemas.microsoft.com/office/drawing/2014/main" id="{49E5834A-82D4-4088-A1AD-F0CDA3049A6F}"/>
              </a:ext>
            </a:extLst>
          </p:cNvPr>
          <p:cNvSpPr/>
          <p:nvPr userDrawn="1"/>
        </p:nvSpPr>
        <p:spPr>
          <a:xfrm>
            <a:off x="264586" y="3141663"/>
            <a:ext cx="11662833" cy="3384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0" name="bk object 24">
            <a:extLst>
              <a:ext uri="{FF2B5EF4-FFF2-40B4-BE49-F238E27FC236}">
                <a16:creationId xmlns:a16="http://schemas.microsoft.com/office/drawing/2014/main" id="{A0C7D634-A91B-4CD9-B79C-91E70783741D}"/>
              </a:ext>
            </a:extLst>
          </p:cNvPr>
          <p:cNvSpPr/>
          <p:nvPr userDrawn="1"/>
        </p:nvSpPr>
        <p:spPr>
          <a:xfrm>
            <a:off x="406400" y="3184525"/>
            <a:ext cx="11785600" cy="353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1" name="bk object 25">
            <a:extLst>
              <a:ext uri="{FF2B5EF4-FFF2-40B4-BE49-F238E27FC236}">
                <a16:creationId xmlns:a16="http://schemas.microsoft.com/office/drawing/2014/main" id="{49C353A8-1E9F-4E8D-B8C2-F56651FE6A58}"/>
              </a:ext>
            </a:extLst>
          </p:cNvPr>
          <p:cNvSpPr/>
          <p:nvPr/>
        </p:nvSpPr>
        <p:spPr>
          <a:xfrm>
            <a:off x="270935" y="3141663"/>
            <a:ext cx="11660717" cy="3384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latin typeface="+mn-lt"/>
            </a:endParaRPr>
          </a:p>
        </p:txBody>
      </p:sp>
      <p:sp>
        <p:nvSpPr>
          <p:cNvPr id="12" name="bk object 26">
            <a:extLst>
              <a:ext uri="{FF2B5EF4-FFF2-40B4-BE49-F238E27FC236}">
                <a16:creationId xmlns:a16="http://schemas.microsoft.com/office/drawing/2014/main" id="{84FEFAA3-3ED8-4A7E-8DEE-ECB3F14EE09A}"/>
              </a:ext>
            </a:extLst>
          </p:cNvPr>
          <p:cNvSpPr/>
          <p:nvPr/>
        </p:nvSpPr>
        <p:spPr>
          <a:xfrm>
            <a:off x="6096000" y="4581528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0"/>
                </a:moveTo>
                <a:lnTo>
                  <a:pt x="0" y="1584172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3" name="bk object 27">
            <a:extLst>
              <a:ext uri="{FF2B5EF4-FFF2-40B4-BE49-F238E27FC236}">
                <a16:creationId xmlns:a16="http://schemas.microsoft.com/office/drawing/2014/main" id="{86F99A44-25FF-44E5-8B96-5B635B282A02}"/>
              </a:ext>
            </a:extLst>
          </p:cNvPr>
          <p:cNvSpPr/>
          <p:nvPr/>
        </p:nvSpPr>
        <p:spPr>
          <a:xfrm>
            <a:off x="10168467" y="6237291"/>
            <a:ext cx="1953684" cy="460375"/>
          </a:xfrm>
          <a:custGeom>
            <a:avLst/>
            <a:gdLst/>
            <a:ahLst/>
            <a:cxnLst/>
            <a:rect l="l" t="t" r="r" b="b"/>
            <a:pathLst>
              <a:path w="1464945" h="460375">
                <a:moveTo>
                  <a:pt x="1464564" y="0"/>
                </a:moveTo>
                <a:lnTo>
                  <a:pt x="732282" y="0"/>
                </a:lnTo>
                <a:lnTo>
                  <a:pt x="672223" y="762"/>
                </a:lnTo>
                <a:lnTo>
                  <a:pt x="613501" y="3012"/>
                </a:lnTo>
                <a:lnTo>
                  <a:pt x="556305" y="6688"/>
                </a:lnTo>
                <a:lnTo>
                  <a:pt x="500822" y="11732"/>
                </a:lnTo>
                <a:lnTo>
                  <a:pt x="447243" y="18084"/>
                </a:lnTo>
                <a:lnTo>
                  <a:pt x="395754" y="25686"/>
                </a:lnTo>
                <a:lnTo>
                  <a:pt x="346545" y="34479"/>
                </a:lnTo>
                <a:lnTo>
                  <a:pt x="299804" y="44402"/>
                </a:lnTo>
                <a:lnTo>
                  <a:pt x="255719" y="55396"/>
                </a:lnTo>
                <a:lnTo>
                  <a:pt x="214479" y="67403"/>
                </a:lnTo>
                <a:lnTo>
                  <a:pt x="176272" y="80363"/>
                </a:lnTo>
                <a:lnTo>
                  <a:pt x="109711" y="108906"/>
                </a:lnTo>
                <a:lnTo>
                  <a:pt x="57545" y="140551"/>
                </a:lnTo>
                <a:lnTo>
                  <a:pt x="21281" y="174824"/>
                </a:lnTo>
                <a:lnTo>
                  <a:pt x="2427" y="211250"/>
                </a:lnTo>
                <a:lnTo>
                  <a:pt x="0" y="230124"/>
                </a:lnTo>
                <a:lnTo>
                  <a:pt x="2427" y="248997"/>
                </a:lnTo>
                <a:lnTo>
                  <a:pt x="21281" y="285423"/>
                </a:lnTo>
                <a:lnTo>
                  <a:pt x="57545" y="319696"/>
                </a:lnTo>
                <a:lnTo>
                  <a:pt x="109711" y="351341"/>
                </a:lnTo>
                <a:lnTo>
                  <a:pt x="176272" y="379884"/>
                </a:lnTo>
                <a:lnTo>
                  <a:pt x="214479" y="392844"/>
                </a:lnTo>
                <a:lnTo>
                  <a:pt x="255719" y="404851"/>
                </a:lnTo>
                <a:lnTo>
                  <a:pt x="299804" y="415845"/>
                </a:lnTo>
                <a:lnTo>
                  <a:pt x="346545" y="425768"/>
                </a:lnTo>
                <a:lnTo>
                  <a:pt x="395754" y="434561"/>
                </a:lnTo>
                <a:lnTo>
                  <a:pt x="447243" y="442163"/>
                </a:lnTo>
                <a:lnTo>
                  <a:pt x="500822" y="448515"/>
                </a:lnTo>
                <a:lnTo>
                  <a:pt x="556305" y="453559"/>
                </a:lnTo>
                <a:lnTo>
                  <a:pt x="613501" y="457235"/>
                </a:lnTo>
                <a:lnTo>
                  <a:pt x="672223" y="459485"/>
                </a:lnTo>
                <a:lnTo>
                  <a:pt x="732282" y="460248"/>
                </a:lnTo>
                <a:lnTo>
                  <a:pt x="792340" y="459485"/>
                </a:lnTo>
                <a:lnTo>
                  <a:pt x="851062" y="457235"/>
                </a:lnTo>
                <a:lnTo>
                  <a:pt x="908258" y="453559"/>
                </a:lnTo>
                <a:lnTo>
                  <a:pt x="963741" y="448515"/>
                </a:lnTo>
                <a:lnTo>
                  <a:pt x="1017320" y="442163"/>
                </a:lnTo>
                <a:lnTo>
                  <a:pt x="1068809" y="434561"/>
                </a:lnTo>
                <a:lnTo>
                  <a:pt x="1118018" y="425768"/>
                </a:lnTo>
                <a:lnTo>
                  <a:pt x="1164759" y="415845"/>
                </a:lnTo>
                <a:lnTo>
                  <a:pt x="1208844" y="404851"/>
                </a:lnTo>
                <a:lnTo>
                  <a:pt x="1250084" y="392844"/>
                </a:lnTo>
                <a:lnTo>
                  <a:pt x="1288291" y="379884"/>
                </a:lnTo>
                <a:lnTo>
                  <a:pt x="1354852" y="351341"/>
                </a:lnTo>
                <a:lnTo>
                  <a:pt x="1407018" y="319696"/>
                </a:lnTo>
                <a:lnTo>
                  <a:pt x="1443282" y="285423"/>
                </a:lnTo>
                <a:lnTo>
                  <a:pt x="1462136" y="248997"/>
                </a:lnTo>
                <a:lnTo>
                  <a:pt x="1464564" y="230124"/>
                </a:lnTo>
                <a:lnTo>
                  <a:pt x="1464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D300E8AB-2643-43A0-9ACD-55BAB4E24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altLang="es-ES"/>
              <a:t>First Barcelona Techno Week, </a:t>
            </a:r>
            <a:r>
              <a:rPr lang="es-ES" altLang="es-ES" b="0"/>
              <a:t>Lluís Garrido</a:t>
            </a:r>
          </a:p>
        </p:txBody>
      </p:sp>
      <p:sp>
        <p:nvSpPr>
          <p:cNvPr id="16" name="Holder 3">
            <a:extLst>
              <a:ext uri="{FF2B5EF4-FFF2-40B4-BE49-F238E27FC236}">
                <a16:creationId xmlns:a16="http://schemas.microsoft.com/office/drawing/2014/main" id="{041D7DB7-EC9A-432A-9227-B8DA6E0C05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96104-8150-4940-A97B-8EAC87E51763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CEEBD5BD-D20D-4432-8F9B-61340B6D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941EA-8902-4FEF-97BF-CB1A6E8589B3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9E7A41E-3264-4192-A662-6F9FAEFF0846}"/>
              </a:ext>
            </a:extLst>
          </p:cNvPr>
          <p:cNvSpPr/>
          <p:nvPr userDrawn="1"/>
        </p:nvSpPr>
        <p:spPr bwMode="auto">
          <a:xfrm>
            <a:off x="1803641" y="1934462"/>
            <a:ext cx="109984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5" name="bk object 27">
            <a:extLst>
              <a:ext uri="{FF2B5EF4-FFF2-40B4-BE49-F238E27FC236}">
                <a16:creationId xmlns:a16="http://schemas.microsoft.com/office/drawing/2014/main" id="{25DBEED1-F660-48F9-A940-99538A9D5492}"/>
              </a:ext>
            </a:extLst>
          </p:cNvPr>
          <p:cNvSpPr/>
          <p:nvPr userDrawn="1"/>
        </p:nvSpPr>
        <p:spPr>
          <a:xfrm rot="10800000" flipV="1">
            <a:off x="239351" y="6205100"/>
            <a:ext cx="1953684" cy="524755"/>
          </a:xfrm>
          <a:custGeom>
            <a:avLst/>
            <a:gdLst/>
            <a:ahLst/>
            <a:cxnLst/>
            <a:rect l="l" t="t" r="r" b="b"/>
            <a:pathLst>
              <a:path w="1464945" h="460375">
                <a:moveTo>
                  <a:pt x="1464564" y="0"/>
                </a:moveTo>
                <a:lnTo>
                  <a:pt x="732282" y="0"/>
                </a:lnTo>
                <a:lnTo>
                  <a:pt x="672223" y="762"/>
                </a:lnTo>
                <a:lnTo>
                  <a:pt x="613501" y="3012"/>
                </a:lnTo>
                <a:lnTo>
                  <a:pt x="556305" y="6688"/>
                </a:lnTo>
                <a:lnTo>
                  <a:pt x="500822" y="11732"/>
                </a:lnTo>
                <a:lnTo>
                  <a:pt x="447243" y="18084"/>
                </a:lnTo>
                <a:lnTo>
                  <a:pt x="395754" y="25686"/>
                </a:lnTo>
                <a:lnTo>
                  <a:pt x="346545" y="34479"/>
                </a:lnTo>
                <a:lnTo>
                  <a:pt x="299804" y="44402"/>
                </a:lnTo>
                <a:lnTo>
                  <a:pt x="255719" y="55396"/>
                </a:lnTo>
                <a:lnTo>
                  <a:pt x="214479" y="67403"/>
                </a:lnTo>
                <a:lnTo>
                  <a:pt x="176272" y="80363"/>
                </a:lnTo>
                <a:lnTo>
                  <a:pt x="109711" y="108906"/>
                </a:lnTo>
                <a:lnTo>
                  <a:pt x="57545" y="140551"/>
                </a:lnTo>
                <a:lnTo>
                  <a:pt x="21281" y="174824"/>
                </a:lnTo>
                <a:lnTo>
                  <a:pt x="2427" y="211250"/>
                </a:lnTo>
                <a:lnTo>
                  <a:pt x="0" y="230124"/>
                </a:lnTo>
                <a:lnTo>
                  <a:pt x="2427" y="248997"/>
                </a:lnTo>
                <a:lnTo>
                  <a:pt x="21281" y="285423"/>
                </a:lnTo>
                <a:lnTo>
                  <a:pt x="57545" y="319696"/>
                </a:lnTo>
                <a:lnTo>
                  <a:pt x="109711" y="351341"/>
                </a:lnTo>
                <a:lnTo>
                  <a:pt x="176272" y="379884"/>
                </a:lnTo>
                <a:lnTo>
                  <a:pt x="214479" y="392844"/>
                </a:lnTo>
                <a:lnTo>
                  <a:pt x="255719" y="404851"/>
                </a:lnTo>
                <a:lnTo>
                  <a:pt x="299804" y="415845"/>
                </a:lnTo>
                <a:lnTo>
                  <a:pt x="346545" y="425768"/>
                </a:lnTo>
                <a:lnTo>
                  <a:pt x="395754" y="434561"/>
                </a:lnTo>
                <a:lnTo>
                  <a:pt x="447243" y="442163"/>
                </a:lnTo>
                <a:lnTo>
                  <a:pt x="500822" y="448515"/>
                </a:lnTo>
                <a:lnTo>
                  <a:pt x="556305" y="453559"/>
                </a:lnTo>
                <a:lnTo>
                  <a:pt x="613501" y="457235"/>
                </a:lnTo>
                <a:lnTo>
                  <a:pt x="672223" y="459485"/>
                </a:lnTo>
                <a:lnTo>
                  <a:pt x="732282" y="460248"/>
                </a:lnTo>
                <a:lnTo>
                  <a:pt x="792340" y="459485"/>
                </a:lnTo>
                <a:lnTo>
                  <a:pt x="851062" y="457235"/>
                </a:lnTo>
                <a:lnTo>
                  <a:pt x="908258" y="453559"/>
                </a:lnTo>
                <a:lnTo>
                  <a:pt x="963741" y="448515"/>
                </a:lnTo>
                <a:lnTo>
                  <a:pt x="1017320" y="442163"/>
                </a:lnTo>
                <a:lnTo>
                  <a:pt x="1068809" y="434561"/>
                </a:lnTo>
                <a:lnTo>
                  <a:pt x="1118018" y="425768"/>
                </a:lnTo>
                <a:lnTo>
                  <a:pt x="1164759" y="415845"/>
                </a:lnTo>
                <a:lnTo>
                  <a:pt x="1208844" y="404851"/>
                </a:lnTo>
                <a:lnTo>
                  <a:pt x="1250084" y="392844"/>
                </a:lnTo>
                <a:lnTo>
                  <a:pt x="1288291" y="379884"/>
                </a:lnTo>
                <a:lnTo>
                  <a:pt x="1354852" y="351341"/>
                </a:lnTo>
                <a:lnTo>
                  <a:pt x="1407018" y="319696"/>
                </a:lnTo>
                <a:lnTo>
                  <a:pt x="1443282" y="285423"/>
                </a:lnTo>
                <a:lnTo>
                  <a:pt x="1462136" y="248997"/>
                </a:lnTo>
                <a:lnTo>
                  <a:pt x="1464564" y="230124"/>
                </a:lnTo>
                <a:lnTo>
                  <a:pt x="1464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sp>
        <p:nvSpPr>
          <p:cNvPr id="20" name="bk object 28">
            <a:extLst>
              <a:ext uri="{FF2B5EF4-FFF2-40B4-BE49-F238E27FC236}">
                <a16:creationId xmlns:a16="http://schemas.microsoft.com/office/drawing/2014/main" id="{22AD5EA0-F84E-410D-97CD-A0F1C37261E3}"/>
              </a:ext>
            </a:extLst>
          </p:cNvPr>
          <p:cNvSpPr/>
          <p:nvPr userDrawn="1"/>
        </p:nvSpPr>
        <p:spPr>
          <a:xfrm>
            <a:off x="10490041" y="6271556"/>
            <a:ext cx="1417606" cy="4283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00">
              <a:latin typeface="+mn-lt"/>
            </a:endParaRPr>
          </a:p>
        </p:txBody>
      </p:sp>
      <p:pic>
        <p:nvPicPr>
          <p:cNvPr id="21" name="Picture 2" descr="5th Workshop on LHCb upgrade II">
            <a:extLst>
              <a:ext uri="{FF2B5EF4-FFF2-40B4-BE49-F238E27FC236}">
                <a16:creationId xmlns:a16="http://schemas.microsoft.com/office/drawing/2014/main" id="{8CA21E6A-95C4-4EBE-B899-7A2112F68E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8"/>
          <a:stretch/>
        </p:blipFill>
        <p:spPr bwMode="auto">
          <a:xfrm>
            <a:off x="3503712" y="42746"/>
            <a:ext cx="5181265" cy="30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ndico.icc.ub.edu/event/48/images/64-logo-300dpi.jpg">
            <a:extLst>
              <a:ext uri="{FF2B5EF4-FFF2-40B4-BE49-F238E27FC236}">
                <a16:creationId xmlns:a16="http://schemas.microsoft.com/office/drawing/2014/main" id="{852C2A24-4F12-4C71-ABAD-E6FEEE5663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96035"/>
            <a:ext cx="1104735" cy="75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icc.ub.edu/media/intranet/logos/Marca_ICCUB_MdM.png">
            <a:extLst>
              <a:ext uri="{FF2B5EF4-FFF2-40B4-BE49-F238E27FC236}">
                <a16:creationId xmlns:a16="http://schemas.microsoft.com/office/drawing/2014/main" id="{23B441F4-D3F4-4F16-AF46-8B5D4E4D03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7"/>
          <a:stretch/>
        </p:blipFill>
        <p:spPr bwMode="auto">
          <a:xfrm>
            <a:off x="265444" y="6296449"/>
            <a:ext cx="1510076" cy="3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8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7"/>
          <p:cNvSpPr/>
          <p:nvPr userDrawn="1"/>
        </p:nvSpPr>
        <p:spPr>
          <a:xfrm>
            <a:off x="8127" y="0"/>
            <a:ext cx="12183872" cy="1053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2" y="-59"/>
            <a:ext cx="10221589" cy="8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2" y="1089248"/>
            <a:ext cx="1213723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texto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  <a:p>
            <a:pPr lvl="1"/>
            <a:r>
              <a:rPr lang="en-GB" dirty="0"/>
              <a:t>Segundo </a:t>
            </a:r>
            <a:r>
              <a:rPr lang="en-GB" dirty="0" err="1"/>
              <a:t>nivel</a:t>
            </a:r>
            <a:endParaRPr lang="en-GB" dirty="0"/>
          </a:p>
          <a:p>
            <a:pPr lvl="2"/>
            <a:r>
              <a:rPr lang="en-GB" dirty="0" err="1"/>
              <a:t>Tercer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  <a:p>
            <a:pPr lvl="3"/>
            <a:r>
              <a:rPr lang="en-GB" dirty="0"/>
              <a:t>Cuarto </a:t>
            </a:r>
            <a:r>
              <a:rPr lang="en-GB" dirty="0" err="1"/>
              <a:t>nivel</a:t>
            </a:r>
            <a:endParaRPr lang="en-GB" dirty="0"/>
          </a:p>
          <a:p>
            <a:pPr lvl="4"/>
            <a:r>
              <a:rPr lang="en-GB" dirty="0" err="1"/>
              <a:t>Quinto</a:t>
            </a:r>
            <a:r>
              <a:rPr lang="en-GB" dirty="0"/>
              <a:t> </a:t>
            </a:r>
            <a:r>
              <a:rPr lang="en-GB" dirty="0" err="1"/>
              <a:t>nivel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349" y="6521220"/>
            <a:ext cx="254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09DF92-259A-482E-95D4-714C64C72D64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7435" y="6525347"/>
            <a:ext cx="386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05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SPACAL meeting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96533" y="3"/>
            <a:ext cx="1248139" cy="3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05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14B82EF-9FE2-46A8-83CE-779EF030B8DD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pic>
        <p:nvPicPr>
          <p:cNvPr id="9" name="Picture 10" descr="https://icc.ub.edu/media/intranet/logos/Marca_ICCUB_MdM.png">
            <a:extLst>
              <a:ext uri="{FF2B5EF4-FFF2-40B4-BE49-F238E27FC236}">
                <a16:creationId xmlns:a16="http://schemas.microsoft.com/office/drawing/2014/main" id="{C65FF5DA-D1FF-450C-8A01-5358C958CEE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7"/>
          <a:stretch/>
        </p:blipFill>
        <p:spPr bwMode="auto">
          <a:xfrm>
            <a:off x="10629351" y="6424534"/>
            <a:ext cx="1510076" cy="37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15" r:id="rId3"/>
    <p:sldLayoutId id="2147483716" r:id="rId4"/>
    <p:sldLayoutId id="2147483717" r:id="rId5"/>
    <p:sldLayoutId id="2147483718" r:id="rId6"/>
    <p:sldLayoutId id="2147483725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1" fontAlgn="base" hangingPunct="1">
        <a:spcBef>
          <a:spcPts val="450"/>
        </a:spcBef>
        <a:spcAft>
          <a:spcPct val="0"/>
        </a:spcAft>
        <a:buChar char="•"/>
        <a:defRPr sz="21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45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1500">
          <a:solidFill>
            <a:schemeClr val="bg2">
              <a:lumMod val="50000"/>
            </a:schemeClr>
          </a:solidFill>
          <a:latin typeface="+mn-lt"/>
        </a:defRPr>
      </a:lvl3pPr>
      <a:lvl4pPr marL="1200150" indent="-171450" algn="l" rtl="0" eaLnBrk="1" fontAlgn="base" hangingPunct="1">
        <a:spcBef>
          <a:spcPts val="450"/>
        </a:spcBef>
        <a:spcAft>
          <a:spcPct val="0"/>
        </a:spcAft>
        <a:buFont typeface="Courier New" panose="02070309020205020404" pitchFamily="49" charset="0"/>
        <a:buChar char="o"/>
        <a:defRPr sz="1350">
          <a:solidFill>
            <a:schemeClr val="accent1">
              <a:lumMod val="75000"/>
            </a:schemeClr>
          </a:solidFill>
          <a:latin typeface="+mn-lt"/>
        </a:defRPr>
      </a:lvl4pPr>
      <a:lvl5pPr marL="1543050" indent="-171450" algn="l" rtl="0" eaLnBrk="1" fontAlgn="base" hangingPunct="1">
        <a:spcBef>
          <a:spcPts val="450"/>
        </a:spcBef>
        <a:spcAft>
          <a:spcPct val="0"/>
        </a:spcAft>
        <a:buSzPct val="85000"/>
        <a:buFont typeface="Wingdings" panose="05000000000000000000" pitchFamily="2" charset="2"/>
        <a:buChar char="Ø"/>
        <a:defRPr sz="1200">
          <a:solidFill>
            <a:schemeClr val="accent6">
              <a:lumMod val="50000"/>
            </a:schemeClr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420962-F481-4CD1-A80E-7904BAD9EFCD}"/>
              </a:ext>
            </a:extLst>
          </p:cNvPr>
          <p:cNvSpPr txBox="1"/>
          <p:nvPr/>
        </p:nvSpPr>
        <p:spPr>
          <a:xfrm>
            <a:off x="1703512" y="4599537"/>
            <a:ext cx="2646294" cy="41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s-ES" altLang="es-ES" dirty="0">
                <a:solidFill>
                  <a:srgbClr val="FFFFFF"/>
                </a:solidFill>
              </a:rPr>
              <a:t>E. Picatoste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90113E4-3CA1-4A9C-810B-C79AEF5C91E7}"/>
              </a:ext>
            </a:extLst>
          </p:cNvPr>
          <p:cNvSpPr txBox="1"/>
          <p:nvPr/>
        </p:nvSpPr>
        <p:spPr>
          <a:xfrm>
            <a:off x="6420038" y="4764712"/>
            <a:ext cx="491913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ca-ES" altLang="es-ES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29/9/2023</a:t>
            </a:r>
            <a:endParaRPr lang="es-ES" alt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CB7883-E2E3-43C3-8501-34818D6E6BB3}"/>
              </a:ext>
            </a:extLst>
          </p:cNvPr>
          <p:cNvSpPr/>
          <p:nvPr/>
        </p:nvSpPr>
        <p:spPr>
          <a:xfrm>
            <a:off x="1055441" y="3421143"/>
            <a:ext cx="100811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ICECAL65 Architecture</a:t>
            </a:r>
            <a:endParaRPr lang="es-E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0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ICECAL65 channel blocks: TH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254" name="Picture 18">
            <a:extLst>
              <a:ext uri="{FF2B5EF4-FFF2-40B4-BE49-F238E27FC236}">
                <a16:creationId xmlns:a16="http://schemas.microsoft.com/office/drawing/2014/main" id="{C3B5CA20-CBE5-7D56-615B-DBEC734B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493054"/>
            <a:ext cx="3722378" cy="316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Rectangle 3">
            <a:extLst>
              <a:ext uri="{FF2B5EF4-FFF2-40B4-BE49-F238E27FC236}">
                <a16:creationId xmlns:a16="http://schemas.microsoft.com/office/drawing/2014/main" id="{5BB9EC63-4088-5F58-1954-6C3C198C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54" y="2145962"/>
            <a:ext cx="3526612" cy="4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s-ES" sz="2000" b="0" dirty="0" err="1">
                <a:solidFill>
                  <a:schemeClr val="tx1"/>
                </a:solidFill>
                <a:cs typeface="Arial" charset="0"/>
              </a:rPr>
              <a:t>Clock</a:t>
            </a:r>
            <a:r>
              <a:rPr lang="es-ES" sz="20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2000" b="0" dirty="0" err="1">
                <a:solidFill>
                  <a:schemeClr val="tx1"/>
                </a:solidFill>
                <a:cs typeface="Arial" charset="0"/>
              </a:rPr>
              <a:t>signal</a:t>
            </a:r>
            <a:r>
              <a:rPr lang="es-ES" sz="20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2000" b="0" dirty="0" err="1">
                <a:solidFill>
                  <a:schemeClr val="tx1"/>
                </a:solidFill>
                <a:cs typeface="Arial" charset="0"/>
              </a:rPr>
              <a:t>generation</a:t>
            </a:r>
            <a:endParaRPr lang="el-GR" sz="2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7" name="Rectangle 3">
            <a:extLst>
              <a:ext uri="{FF2B5EF4-FFF2-40B4-BE49-F238E27FC236}">
                <a16:creationId xmlns:a16="http://schemas.microsoft.com/office/drawing/2014/main" id="{86F8D941-1BB5-0E50-7395-B0434255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888" y="1196752"/>
            <a:ext cx="3526612" cy="4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buAutoNum type="arabicParenBoth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Tracking </a:t>
            </a:r>
            <a:r>
              <a:rPr lang="es-ES" sz="2000" b="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phase</a:t>
            </a:r>
            <a:endParaRPr lang="es-ES" sz="2000" b="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58" name="Rectangle 23">
            <a:extLst>
              <a:ext uri="{FF2B5EF4-FFF2-40B4-BE49-F238E27FC236}">
                <a16:creationId xmlns:a16="http://schemas.microsoft.com/office/drawing/2014/main" id="{05F48590-E068-0A63-7EE9-53CB10F25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996" y="1109818"/>
            <a:ext cx="1011815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0" i="1" u="none" dirty="0">
                <a:solidFill>
                  <a:schemeClr val="tx1"/>
                </a:solidFill>
                <a:cs typeface="Arial" charset="0"/>
              </a:rPr>
              <a:t>clk1 = 1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clk1e = 1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clk2 = 0</a:t>
            </a:r>
            <a:endParaRPr lang="en-US" altLang="en-US" sz="1600" b="0" i="1" u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64" name="Picture 4">
            <a:extLst>
              <a:ext uri="{FF2B5EF4-FFF2-40B4-BE49-F238E27FC236}">
                <a16:creationId xmlns:a16="http://schemas.microsoft.com/office/drawing/2014/main" id="{534FBA54-65B7-B7DF-4D6D-310267B7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00" y="1700808"/>
            <a:ext cx="352901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9" name="Rectangle 3">
            <a:extLst>
              <a:ext uri="{FF2B5EF4-FFF2-40B4-BE49-F238E27FC236}">
                <a16:creationId xmlns:a16="http://schemas.microsoft.com/office/drawing/2014/main" id="{5928C5D2-536E-1806-0B36-11B10479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346" y="1179399"/>
            <a:ext cx="3526612" cy="4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arenBoth" startAt="2"/>
            </a:pPr>
            <a:r>
              <a:rPr lang="es-ES" sz="2000" b="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Bottom</a:t>
            </a: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plate</a:t>
            </a: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off</a:t>
            </a:r>
          </a:p>
        </p:txBody>
      </p:sp>
      <p:sp>
        <p:nvSpPr>
          <p:cNvPr id="291" name="Rectangle 23">
            <a:extLst>
              <a:ext uri="{FF2B5EF4-FFF2-40B4-BE49-F238E27FC236}">
                <a16:creationId xmlns:a16="http://schemas.microsoft.com/office/drawing/2014/main" id="{57622D61-F5E6-A41C-D75B-D74E640D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2990" y="1196752"/>
            <a:ext cx="1011815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0" i="1" u="none" dirty="0">
                <a:solidFill>
                  <a:schemeClr val="tx1"/>
                </a:solidFill>
                <a:cs typeface="Arial" charset="0"/>
              </a:rPr>
              <a:t>clk1 = 1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clk1e = 0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clk2 = 0</a:t>
            </a:r>
            <a:endParaRPr lang="en-US" altLang="en-US" sz="1600" b="0" i="1" u="non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2" name="Rectangle 3">
            <a:extLst>
              <a:ext uri="{FF2B5EF4-FFF2-40B4-BE49-F238E27FC236}">
                <a16:creationId xmlns:a16="http://schemas.microsoft.com/office/drawing/2014/main" id="{68FD4514-B5ED-A380-00F4-5283B6FC8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752" y="3887162"/>
            <a:ext cx="3526612" cy="4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arenBoth" startAt="3"/>
            </a:pP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Input </a:t>
            </a:r>
            <a:r>
              <a:rPr lang="es-ES" sz="2000" b="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switches</a:t>
            </a: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off</a:t>
            </a:r>
          </a:p>
        </p:txBody>
      </p:sp>
      <p:sp>
        <p:nvSpPr>
          <p:cNvPr id="293" name="Rectangle 3">
            <a:extLst>
              <a:ext uri="{FF2B5EF4-FFF2-40B4-BE49-F238E27FC236}">
                <a16:creationId xmlns:a16="http://schemas.microsoft.com/office/drawing/2014/main" id="{25B7EF3C-F844-BA09-BA38-A0EEB5B0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786" y="3954497"/>
            <a:ext cx="3526612" cy="4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arenBoth" startAt="4"/>
            </a:pPr>
            <a:r>
              <a:rPr lang="es-ES" sz="2000" b="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Hold</a:t>
            </a:r>
            <a:r>
              <a:rPr lang="es-ES" sz="2000" b="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0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phase</a:t>
            </a:r>
            <a:endParaRPr lang="es-ES" sz="2000" b="0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94" name="Rectangle 3">
            <a:extLst>
              <a:ext uri="{FF2B5EF4-FFF2-40B4-BE49-F238E27FC236}">
                <a16:creationId xmlns:a16="http://schemas.microsoft.com/office/drawing/2014/main" id="{FC6ECE6C-B4FE-3507-72E8-59406E0C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976" y="3069997"/>
            <a:ext cx="2189748" cy="7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l-GR" sz="1600" b="0" dirty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Add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fixed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l-GR" sz="1600" b="0" dirty="0">
                <a:solidFill>
                  <a:schemeClr val="tx1"/>
                </a:solidFill>
                <a:cs typeface="Arial" charset="0"/>
              </a:rPr>
              <a:t>Δ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Q</a:t>
            </a:r>
            <a:br>
              <a:rPr lang="es-ES" sz="1600" b="0" dirty="0">
                <a:solidFill>
                  <a:schemeClr val="tx1"/>
                </a:solidFill>
                <a:cs typeface="Arial" charset="0"/>
              </a:rPr>
            </a:br>
            <a:r>
              <a:rPr lang="el-GR" sz="1600" b="0" dirty="0">
                <a:solidFill>
                  <a:schemeClr val="tx1"/>
                </a:solidFill>
                <a:cs typeface="Arial" charset="0"/>
              </a:rPr>
              <a:t>→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fixed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charge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error (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indep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of V</a:t>
            </a:r>
            <a:r>
              <a:rPr lang="es-ES" sz="1600" b="0" baseline="-25000" dirty="0">
                <a:solidFill>
                  <a:schemeClr val="tx1"/>
                </a:solidFill>
                <a:cs typeface="Arial" charset="0"/>
              </a:rPr>
              <a:t>i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pic>
        <p:nvPicPr>
          <p:cNvPr id="295" name="Picture 5">
            <a:extLst>
              <a:ext uri="{FF2B5EF4-FFF2-40B4-BE49-F238E27FC236}">
                <a16:creationId xmlns:a16="http://schemas.microsoft.com/office/drawing/2014/main" id="{2FF66D5D-3BFD-9D0B-B71B-05B03830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39" y="4379213"/>
            <a:ext cx="3529013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" name="Picture 7">
            <a:extLst>
              <a:ext uri="{FF2B5EF4-FFF2-40B4-BE49-F238E27FC236}">
                <a16:creationId xmlns:a16="http://schemas.microsoft.com/office/drawing/2014/main" id="{6A4B8ECF-83D0-243D-1755-A6AEFF1B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11" y="1797621"/>
            <a:ext cx="352901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" name="Rectangle 23">
            <a:extLst>
              <a:ext uri="{FF2B5EF4-FFF2-40B4-BE49-F238E27FC236}">
                <a16:creationId xmlns:a16="http://schemas.microsoft.com/office/drawing/2014/main" id="{74150475-3FDA-22E4-AD63-0C1B65EB4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996" y="3732516"/>
            <a:ext cx="1011815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0" i="1" u="none" dirty="0">
                <a:solidFill>
                  <a:schemeClr val="tx1"/>
                </a:solidFill>
                <a:cs typeface="Arial" charset="0"/>
              </a:rPr>
              <a:t>clk1 = 0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clk1e = 0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clk2 = 0</a:t>
            </a:r>
            <a:endParaRPr lang="en-US" altLang="en-US" sz="1600" b="0" i="1" u="none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8" name="Rectangle 3">
            <a:extLst>
              <a:ext uri="{FF2B5EF4-FFF2-40B4-BE49-F238E27FC236}">
                <a16:creationId xmlns:a16="http://schemas.microsoft.com/office/drawing/2014/main" id="{C80839D3-E4AD-DBCD-0952-67F80F0A2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6252" y="5754271"/>
            <a:ext cx="2189748" cy="7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l-GR" sz="1600" b="0" dirty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V</a:t>
            </a:r>
            <a:r>
              <a:rPr lang="es-ES" sz="1600" b="0" baseline="-25000" dirty="0" err="1">
                <a:solidFill>
                  <a:schemeClr val="tx1"/>
                </a:solidFill>
                <a:cs typeface="Arial" charset="0"/>
              </a:rPr>
              <a:t>bx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=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ct</a:t>
            </a:r>
            <a:endParaRPr lang="es-ES" sz="1600" b="0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l-GR" sz="1600" b="0" dirty="0">
                <a:solidFill>
                  <a:schemeClr val="tx1"/>
                </a:solidFill>
                <a:cs typeface="Arial" charset="0"/>
              </a:rPr>
              <a:t>→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Q </a:t>
            </a:r>
            <a:r>
              <a:rPr lang="el-GR" sz="1600" b="0" dirty="0">
                <a:solidFill>
                  <a:schemeClr val="tx1"/>
                </a:solidFill>
                <a:cs typeface="Arial" charset="0"/>
              </a:rPr>
              <a:t>α</a:t>
            </a:r>
            <a:r>
              <a:rPr lang="es-ES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1600" b="0" dirty="0" err="1">
                <a:solidFill>
                  <a:schemeClr val="tx1"/>
                </a:solidFill>
                <a:cs typeface="Arial" charset="0"/>
              </a:rPr>
              <a:t>V</a:t>
            </a:r>
            <a:r>
              <a:rPr lang="es-ES" sz="1600" b="0" baseline="-25000" dirty="0" err="1">
                <a:solidFill>
                  <a:schemeClr val="tx1"/>
                </a:solidFill>
                <a:cs typeface="Arial" charset="0"/>
              </a:rPr>
              <a:t>ix</a:t>
            </a:r>
            <a:endParaRPr lang="es-ES" sz="1600" b="0" baseline="-25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9" name="Rectangle 23">
            <a:extLst>
              <a:ext uri="{FF2B5EF4-FFF2-40B4-BE49-F238E27FC236}">
                <a16:creationId xmlns:a16="http://schemas.microsoft.com/office/drawing/2014/main" id="{3427F9EE-8EA0-2B0B-E7D1-256164E1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8796" y="3944598"/>
            <a:ext cx="1011815" cy="85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0" i="1" u="none" dirty="0">
                <a:solidFill>
                  <a:schemeClr val="tx1"/>
                </a:solidFill>
                <a:cs typeface="Arial" charset="0"/>
              </a:rPr>
              <a:t>clk1 = 0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clk1e = 0</a:t>
            </a:r>
          </a:p>
          <a:p>
            <a:pPr eaLnBrk="1" hangingPunct="1">
              <a:buFontTx/>
              <a:buNone/>
            </a:pPr>
            <a:r>
              <a:rPr lang="es-ES" altLang="en-US" sz="1600" b="0" i="1" u="none" dirty="0">
                <a:solidFill>
                  <a:schemeClr val="tx1"/>
                </a:solidFill>
                <a:cs typeface="Arial" charset="0"/>
              </a:rPr>
              <a:t>clk2 = 1</a:t>
            </a:r>
            <a:endParaRPr lang="en-US" altLang="en-US" sz="1600" b="0" i="1" u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00" name="Picture 8">
            <a:extLst>
              <a:ext uri="{FF2B5EF4-FFF2-40B4-BE49-F238E27FC236}">
                <a16:creationId xmlns:a16="http://schemas.microsoft.com/office/drawing/2014/main" id="{E83B43A5-5E41-268C-8B5E-338BF199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54" y="4442916"/>
            <a:ext cx="2298595" cy="19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2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10 Rectángulo">
            <a:extLst>
              <a:ext uri="{FF2B5EF4-FFF2-40B4-BE49-F238E27FC236}">
                <a16:creationId xmlns:a16="http://schemas.microsoft.com/office/drawing/2014/main" id="{77326A21-336E-AE4E-9399-B6A2EF6E1388}"/>
              </a:ext>
            </a:extLst>
          </p:cNvPr>
          <p:cNvSpPr/>
          <p:nvPr/>
        </p:nvSpPr>
        <p:spPr bwMode="auto">
          <a:xfrm>
            <a:off x="2817089" y="1104772"/>
            <a:ext cx="1118671" cy="2072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88" name="ZoneTexte 406">
            <a:extLst>
              <a:ext uri="{FF2B5EF4-FFF2-40B4-BE49-F238E27FC236}">
                <a16:creationId xmlns:a16="http://schemas.microsoft.com/office/drawing/2014/main" id="{68355C5C-BDF7-A948-7F94-C463DBF82966}"/>
              </a:ext>
            </a:extLst>
          </p:cNvPr>
          <p:cNvSpPr txBox="1"/>
          <p:nvPr/>
        </p:nvSpPr>
        <p:spPr>
          <a:xfrm flipH="1">
            <a:off x="2742500" y="1191993"/>
            <a:ext cx="874135" cy="436474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200" i="1" u="none" dirty="0">
                <a:solidFill>
                  <a:schemeClr val="tx1"/>
                </a:solidFill>
              </a:rPr>
              <a:t>Detector </a:t>
            </a:r>
            <a:r>
              <a:rPr lang="fr-FR" sz="1200" i="1" u="none" dirty="0" err="1">
                <a:solidFill>
                  <a:schemeClr val="tx1"/>
                </a:solidFill>
              </a:rPr>
              <a:t>cells</a:t>
            </a:r>
            <a:endParaRPr lang="fr-FR" sz="1200" i="1" u="none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ICECAL65 channel blocks: mux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9" name="12 Rectángulo redondeado">
            <a:extLst>
              <a:ext uri="{FF2B5EF4-FFF2-40B4-BE49-F238E27FC236}">
                <a16:creationId xmlns:a16="http://schemas.microsoft.com/office/drawing/2014/main" id="{5FAF4FFD-6535-0404-EF5A-E9D9C81EF8BB}"/>
              </a:ext>
            </a:extLst>
          </p:cNvPr>
          <p:cNvSpPr/>
          <p:nvPr/>
        </p:nvSpPr>
        <p:spPr bwMode="auto">
          <a:xfrm>
            <a:off x="5941456" y="1091828"/>
            <a:ext cx="5208277" cy="2499300"/>
          </a:xfrm>
          <a:prstGeom prst="roundRect">
            <a:avLst>
              <a:gd name="adj" fmla="val 7465"/>
            </a:avLst>
          </a:prstGeom>
          <a:solidFill>
            <a:srgbClr val="CCFF99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14 Grupo">
            <a:extLst>
              <a:ext uri="{FF2B5EF4-FFF2-40B4-BE49-F238E27FC236}">
                <a16:creationId xmlns:a16="http://schemas.microsoft.com/office/drawing/2014/main" id="{E2027784-DE9B-01AF-89C7-1D777A803002}"/>
              </a:ext>
            </a:extLst>
          </p:cNvPr>
          <p:cNvGrpSpPr/>
          <p:nvPr/>
        </p:nvGrpSpPr>
        <p:grpSpPr>
          <a:xfrm>
            <a:off x="6885932" y="1165926"/>
            <a:ext cx="3313357" cy="1650248"/>
            <a:chOff x="2472485" y="1421654"/>
            <a:chExt cx="4820803" cy="2004031"/>
          </a:xfrm>
        </p:grpSpPr>
        <p:sp>
          <p:nvSpPr>
            <p:cNvPr id="259" name="142 Rectángulo redondeado">
              <a:extLst>
                <a:ext uri="{FF2B5EF4-FFF2-40B4-BE49-F238E27FC236}">
                  <a16:creationId xmlns:a16="http://schemas.microsoft.com/office/drawing/2014/main" id="{486F857A-989D-76FC-ECEE-EC6B2B821A12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143 Rectángulo redondeado">
              <a:extLst>
                <a:ext uri="{FF2B5EF4-FFF2-40B4-BE49-F238E27FC236}">
                  <a16:creationId xmlns:a16="http://schemas.microsoft.com/office/drawing/2014/main" id="{17476F4C-6607-DB48-0C60-DF1EF53B59BB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144 Rectángulo redondeado">
              <a:extLst>
                <a:ext uri="{FF2B5EF4-FFF2-40B4-BE49-F238E27FC236}">
                  <a16:creationId xmlns:a16="http://schemas.microsoft.com/office/drawing/2014/main" id="{CA5FD0B8-7506-C96D-D638-E7A012653C32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2" name="145 Rectángulo redondeado">
              <a:extLst>
                <a:ext uri="{FF2B5EF4-FFF2-40B4-BE49-F238E27FC236}">
                  <a16:creationId xmlns:a16="http://schemas.microsoft.com/office/drawing/2014/main" id="{1FC3DE6A-01B4-61CD-C0DB-8A2847AC572C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15 Conector recto">
            <a:extLst>
              <a:ext uri="{FF2B5EF4-FFF2-40B4-BE49-F238E27FC236}">
                <a16:creationId xmlns:a16="http://schemas.microsoft.com/office/drawing/2014/main" id="{94618C5D-88EA-A76F-809E-A11C63B00DD8}"/>
              </a:ext>
            </a:extLst>
          </p:cNvPr>
          <p:cNvCxnSpPr/>
          <p:nvPr/>
        </p:nvCxnSpPr>
        <p:spPr bwMode="auto">
          <a:xfrm flipV="1">
            <a:off x="10676567" y="1936947"/>
            <a:ext cx="140078" cy="16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" name="18 Conector recto">
            <a:extLst>
              <a:ext uri="{FF2B5EF4-FFF2-40B4-BE49-F238E27FC236}">
                <a16:creationId xmlns:a16="http://schemas.microsoft.com/office/drawing/2014/main" id="{9FF7F1A8-2027-AE3A-31B4-D46B4EC6D4A0}"/>
              </a:ext>
            </a:extLst>
          </p:cNvPr>
          <p:cNvCxnSpPr/>
          <p:nvPr/>
        </p:nvCxnSpPr>
        <p:spPr bwMode="auto">
          <a:xfrm flipV="1">
            <a:off x="10725045" y="1914575"/>
            <a:ext cx="31843" cy="491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632">
            <a:extLst>
              <a:ext uri="{FF2B5EF4-FFF2-40B4-BE49-F238E27FC236}">
                <a16:creationId xmlns:a16="http://schemas.microsoft.com/office/drawing/2014/main" id="{3A583A34-3425-2B88-726E-A4E3CCEF6B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81912" y="1289528"/>
            <a:ext cx="723253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Integrator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15" name="22 Conector recto">
            <a:extLst>
              <a:ext uri="{FF2B5EF4-FFF2-40B4-BE49-F238E27FC236}">
                <a16:creationId xmlns:a16="http://schemas.microsoft.com/office/drawing/2014/main" id="{D88296CE-CD26-1960-A200-85A8CEB35AA3}"/>
              </a:ext>
            </a:extLst>
          </p:cNvPr>
          <p:cNvCxnSpPr>
            <a:cxnSpLocks/>
            <a:stCxn id="266" idx="3"/>
          </p:cNvCxnSpPr>
          <p:nvPr/>
        </p:nvCxnSpPr>
        <p:spPr bwMode="auto">
          <a:xfrm>
            <a:off x="6672064" y="1799995"/>
            <a:ext cx="32958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23 CuadroTexto">
            <a:extLst>
              <a:ext uri="{FF2B5EF4-FFF2-40B4-BE49-F238E27FC236}">
                <a16:creationId xmlns:a16="http://schemas.microsoft.com/office/drawing/2014/main" id="{AC8CB812-D300-F67C-2001-A9BFB079E0E4}"/>
              </a:ext>
            </a:extLst>
          </p:cNvPr>
          <p:cNvSpPr txBox="1"/>
          <p:nvPr/>
        </p:nvSpPr>
        <p:spPr>
          <a:xfrm>
            <a:off x="6148984" y="1640113"/>
            <a:ext cx="13025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800" i="1" u="none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7" name="24 Conector recto">
            <a:extLst>
              <a:ext uri="{FF2B5EF4-FFF2-40B4-BE49-F238E27FC236}">
                <a16:creationId xmlns:a16="http://schemas.microsoft.com/office/drawing/2014/main" id="{F311E923-23D3-551C-06BC-A0AD94FC2C23}"/>
              </a:ext>
            </a:extLst>
          </p:cNvPr>
          <p:cNvCxnSpPr/>
          <p:nvPr/>
        </p:nvCxnSpPr>
        <p:spPr bwMode="auto">
          <a:xfrm>
            <a:off x="7346470" y="1536161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25 Conector recto">
            <a:extLst>
              <a:ext uri="{FF2B5EF4-FFF2-40B4-BE49-F238E27FC236}">
                <a16:creationId xmlns:a16="http://schemas.microsoft.com/office/drawing/2014/main" id="{4E637220-F16C-4DF9-CCAE-A43D44650B31}"/>
              </a:ext>
            </a:extLst>
          </p:cNvPr>
          <p:cNvCxnSpPr/>
          <p:nvPr/>
        </p:nvCxnSpPr>
        <p:spPr bwMode="auto">
          <a:xfrm>
            <a:off x="7342852" y="1813017"/>
            <a:ext cx="26527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26 Conector recto">
            <a:extLst>
              <a:ext uri="{FF2B5EF4-FFF2-40B4-BE49-F238E27FC236}">
                <a16:creationId xmlns:a16="http://schemas.microsoft.com/office/drawing/2014/main" id="{05A33A13-19B7-F344-787E-657D1BAE4BB4}"/>
              </a:ext>
            </a:extLst>
          </p:cNvPr>
          <p:cNvCxnSpPr/>
          <p:nvPr/>
        </p:nvCxnSpPr>
        <p:spPr bwMode="auto">
          <a:xfrm>
            <a:off x="7902687" y="1536161"/>
            <a:ext cx="26113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27 Conector recto">
            <a:extLst>
              <a:ext uri="{FF2B5EF4-FFF2-40B4-BE49-F238E27FC236}">
                <a16:creationId xmlns:a16="http://schemas.microsoft.com/office/drawing/2014/main" id="{462765E5-E54B-E085-4120-2AE639EBCA26}"/>
              </a:ext>
            </a:extLst>
          </p:cNvPr>
          <p:cNvCxnSpPr/>
          <p:nvPr/>
        </p:nvCxnSpPr>
        <p:spPr bwMode="auto">
          <a:xfrm>
            <a:off x="7908816" y="181301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8 Conector recto">
            <a:extLst>
              <a:ext uri="{FF2B5EF4-FFF2-40B4-BE49-F238E27FC236}">
                <a16:creationId xmlns:a16="http://schemas.microsoft.com/office/drawing/2014/main" id="{2D9C7AC8-5915-B983-03A2-8D3160015100}"/>
              </a:ext>
            </a:extLst>
          </p:cNvPr>
          <p:cNvCxnSpPr/>
          <p:nvPr/>
        </p:nvCxnSpPr>
        <p:spPr bwMode="auto">
          <a:xfrm>
            <a:off x="8397039" y="1609405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9 Conector recto">
            <a:extLst>
              <a:ext uri="{FF2B5EF4-FFF2-40B4-BE49-F238E27FC236}">
                <a16:creationId xmlns:a16="http://schemas.microsoft.com/office/drawing/2014/main" id="{BAAD2718-5DB6-DD71-5F0F-243CF29F2EF8}"/>
              </a:ext>
            </a:extLst>
          </p:cNvPr>
          <p:cNvCxnSpPr/>
          <p:nvPr/>
        </p:nvCxnSpPr>
        <p:spPr bwMode="auto">
          <a:xfrm>
            <a:off x="8393264" y="174380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30 Conector recto">
            <a:extLst>
              <a:ext uri="{FF2B5EF4-FFF2-40B4-BE49-F238E27FC236}">
                <a16:creationId xmlns:a16="http://schemas.microsoft.com/office/drawing/2014/main" id="{D0DC34E2-2C37-3E51-DC18-914DF8A8AF4E}"/>
              </a:ext>
            </a:extLst>
          </p:cNvPr>
          <p:cNvCxnSpPr/>
          <p:nvPr/>
        </p:nvCxnSpPr>
        <p:spPr bwMode="auto">
          <a:xfrm flipV="1">
            <a:off x="8546498" y="174787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31 Conector recto">
            <a:extLst>
              <a:ext uri="{FF2B5EF4-FFF2-40B4-BE49-F238E27FC236}">
                <a16:creationId xmlns:a16="http://schemas.microsoft.com/office/drawing/2014/main" id="{1DF33B38-61C5-074C-2064-13A230B9665F}"/>
              </a:ext>
            </a:extLst>
          </p:cNvPr>
          <p:cNvCxnSpPr/>
          <p:nvPr/>
        </p:nvCxnSpPr>
        <p:spPr bwMode="auto">
          <a:xfrm>
            <a:off x="8551147" y="180081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AutoShape 45">
            <a:extLst>
              <a:ext uri="{FF2B5EF4-FFF2-40B4-BE49-F238E27FC236}">
                <a16:creationId xmlns:a16="http://schemas.microsoft.com/office/drawing/2014/main" id="{CC6C3C08-FCF6-19B5-5012-CAFBCF464C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1476892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>
                <a:solidFill>
                  <a:schemeClr val="bg1"/>
                </a:solidFill>
              </a:rPr>
              <a:t>TH</a:t>
            </a:r>
          </a:p>
        </p:txBody>
      </p:sp>
      <p:cxnSp>
        <p:nvCxnSpPr>
          <p:cNvPr id="26" name="33 Conector recto">
            <a:extLst>
              <a:ext uri="{FF2B5EF4-FFF2-40B4-BE49-F238E27FC236}">
                <a16:creationId xmlns:a16="http://schemas.microsoft.com/office/drawing/2014/main" id="{479C63FF-C3BE-F21E-D343-293A7EC9BE84}"/>
              </a:ext>
            </a:extLst>
          </p:cNvPr>
          <p:cNvCxnSpPr/>
          <p:nvPr/>
        </p:nvCxnSpPr>
        <p:spPr bwMode="auto">
          <a:xfrm flipV="1">
            <a:off x="8551189" y="1556508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34 Rectángulo">
            <a:extLst>
              <a:ext uri="{FF2B5EF4-FFF2-40B4-BE49-F238E27FC236}">
                <a16:creationId xmlns:a16="http://schemas.microsoft.com/office/drawing/2014/main" id="{2A6DB260-D6E5-8175-C5D8-44507ADD2346}"/>
              </a:ext>
            </a:extLst>
          </p:cNvPr>
          <p:cNvSpPr/>
          <p:nvPr/>
        </p:nvSpPr>
        <p:spPr bwMode="auto">
          <a:xfrm>
            <a:off x="9139437" y="1466947"/>
            <a:ext cx="408597" cy="9482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8" name="35 Conector recto">
            <a:extLst>
              <a:ext uri="{FF2B5EF4-FFF2-40B4-BE49-F238E27FC236}">
                <a16:creationId xmlns:a16="http://schemas.microsoft.com/office/drawing/2014/main" id="{42351296-13F5-30AF-55F8-FACFAC934079}"/>
              </a:ext>
            </a:extLst>
          </p:cNvPr>
          <p:cNvCxnSpPr/>
          <p:nvPr/>
        </p:nvCxnSpPr>
        <p:spPr bwMode="auto">
          <a:xfrm>
            <a:off x="8551147" y="1558561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36 Conector recto">
            <a:extLst>
              <a:ext uri="{FF2B5EF4-FFF2-40B4-BE49-F238E27FC236}">
                <a16:creationId xmlns:a16="http://schemas.microsoft.com/office/drawing/2014/main" id="{F04590BE-2A22-FA16-4CEE-B43879DC6DF6}"/>
              </a:ext>
            </a:extLst>
          </p:cNvPr>
          <p:cNvCxnSpPr/>
          <p:nvPr/>
        </p:nvCxnSpPr>
        <p:spPr bwMode="auto">
          <a:xfrm>
            <a:off x="8922663" y="1609445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37 Conector recto">
            <a:extLst>
              <a:ext uri="{FF2B5EF4-FFF2-40B4-BE49-F238E27FC236}">
                <a16:creationId xmlns:a16="http://schemas.microsoft.com/office/drawing/2014/main" id="{B9D4760F-369B-5991-7126-612A15A582CF}"/>
              </a:ext>
            </a:extLst>
          </p:cNvPr>
          <p:cNvCxnSpPr/>
          <p:nvPr/>
        </p:nvCxnSpPr>
        <p:spPr bwMode="auto">
          <a:xfrm>
            <a:off x="8918888" y="174384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632">
            <a:extLst>
              <a:ext uri="{FF2B5EF4-FFF2-40B4-BE49-F238E27FC236}">
                <a16:creationId xmlns:a16="http://schemas.microsoft.com/office/drawing/2014/main" id="{B605BDC4-CCCE-3350-D3E3-EC57B94FE6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71698" y="1216671"/>
            <a:ext cx="684781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Track</a:t>
            </a:r>
            <a:r>
              <a:rPr lang="fr-FR" sz="900" i="1" u="none" dirty="0">
                <a:solidFill>
                  <a:schemeClr val="tx1"/>
                </a:solidFill>
              </a:rPr>
              <a:t>-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and-</a:t>
            </a:r>
            <a:r>
              <a:rPr lang="fr-FR" sz="900" i="1" u="none" dirty="0" err="1">
                <a:solidFill>
                  <a:schemeClr val="tx1"/>
                </a:solidFill>
              </a:rPr>
              <a:t>Hold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96" name="39 Conector recto">
            <a:extLst>
              <a:ext uri="{FF2B5EF4-FFF2-40B4-BE49-F238E27FC236}">
                <a16:creationId xmlns:a16="http://schemas.microsoft.com/office/drawing/2014/main" id="{FD52D08E-0945-FD43-4CB2-DAA2B64007E8}"/>
              </a:ext>
            </a:extLst>
          </p:cNvPr>
          <p:cNvCxnSpPr/>
          <p:nvPr/>
        </p:nvCxnSpPr>
        <p:spPr bwMode="auto">
          <a:xfrm>
            <a:off x="9552074" y="1804879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40 Conector recto">
            <a:extLst>
              <a:ext uri="{FF2B5EF4-FFF2-40B4-BE49-F238E27FC236}">
                <a16:creationId xmlns:a16="http://schemas.microsoft.com/office/drawing/2014/main" id="{04769E59-428A-4643-95C2-86F4F16C0426}"/>
              </a:ext>
            </a:extLst>
          </p:cNvPr>
          <p:cNvCxnSpPr/>
          <p:nvPr/>
        </p:nvCxnSpPr>
        <p:spPr bwMode="auto">
          <a:xfrm>
            <a:off x="9548299" y="2081736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41 Conector recto">
            <a:extLst>
              <a:ext uri="{FF2B5EF4-FFF2-40B4-BE49-F238E27FC236}">
                <a16:creationId xmlns:a16="http://schemas.microsoft.com/office/drawing/2014/main" id="{0EEDEB0A-D152-2024-352B-A8855015AC63}"/>
              </a:ext>
            </a:extLst>
          </p:cNvPr>
          <p:cNvCxnSpPr/>
          <p:nvPr/>
        </p:nvCxnSpPr>
        <p:spPr bwMode="auto">
          <a:xfrm>
            <a:off x="7346470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42 Conector recto">
            <a:extLst>
              <a:ext uri="{FF2B5EF4-FFF2-40B4-BE49-F238E27FC236}">
                <a16:creationId xmlns:a16="http://schemas.microsoft.com/office/drawing/2014/main" id="{B3C6417E-4E8F-CAAD-C190-6A9C1B7F8AA4}"/>
              </a:ext>
            </a:extLst>
          </p:cNvPr>
          <p:cNvCxnSpPr/>
          <p:nvPr/>
        </p:nvCxnSpPr>
        <p:spPr bwMode="auto">
          <a:xfrm>
            <a:off x="7342695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43 Conector recto">
            <a:extLst>
              <a:ext uri="{FF2B5EF4-FFF2-40B4-BE49-F238E27FC236}">
                <a16:creationId xmlns:a16="http://schemas.microsoft.com/office/drawing/2014/main" id="{A4960B41-ECF6-2EFC-EBBE-4D3627404DE5}"/>
              </a:ext>
            </a:extLst>
          </p:cNvPr>
          <p:cNvCxnSpPr/>
          <p:nvPr/>
        </p:nvCxnSpPr>
        <p:spPr bwMode="auto">
          <a:xfrm>
            <a:off x="7912591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44 Conector recto">
            <a:extLst>
              <a:ext uri="{FF2B5EF4-FFF2-40B4-BE49-F238E27FC236}">
                <a16:creationId xmlns:a16="http://schemas.microsoft.com/office/drawing/2014/main" id="{7E0FF53F-DDA5-964D-4412-3A15C1D0A800}"/>
              </a:ext>
            </a:extLst>
          </p:cNvPr>
          <p:cNvCxnSpPr/>
          <p:nvPr/>
        </p:nvCxnSpPr>
        <p:spPr bwMode="auto">
          <a:xfrm>
            <a:off x="7908816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45 Conector recto">
            <a:extLst>
              <a:ext uri="{FF2B5EF4-FFF2-40B4-BE49-F238E27FC236}">
                <a16:creationId xmlns:a16="http://schemas.microsoft.com/office/drawing/2014/main" id="{4159B60D-0185-ADA0-09BC-0EE63A4F3E9A}"/>
              </a:ext>
            </a:extLst>
          </p:cNvPr>
          <p:cNvCxnSpPr/>
          <p:nvPr/>
        </p:nvCxnSpPr>
        <p:spPr bwMode="auto">
          <a:xfrm>
            <a:off x="8397039" y="2138364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46 Conector recto">
            <a:extLst>
              <a:ext uri="{FF2B5EF4-FFF2-40B4-BE49-F238E27FC236}">
                <a16:creationId xmlns:a16="http://schemas.microsoft.com/office/drawing/2014/main" id="{BF82379D-E383-E302-E41B-FFF63E654A78}"/>
              </a:ext>
            </a:extLst>
          </p:cNvPr>
          <p:cNvCxnSpPr/>
          <p:nvPr/>
        </p:nvCxnSpPr>
        <p:spPr bwMode="auto">
          <a:xfrm>
            <a:off x="8393264" y="227276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47 Conector recto">
            <a:extLst>
              <a:ext uri="{FF2B5EF4-FFF2-40B4-BE49-F238E27FC236}">
                <a16:creationId xmlns:a16="http://schemas.microsoft.com/office/drawing/2014/main" id="{D243D483-4E90-94FF-2B17-9E8D14A29CEB}"/>
              </a:ext>
            </a:extLst>
          </p:cNvPr>
          <p:cNvCxnSpPr/>
          <p:nvPr/>
        </p:nvCxnSpPr>
        <p:spPr bwMode="auto">
          <a:xfrm flipV="1">
            <a:off x="8546498" y="227683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48 Conector recto">
            <a:extLst>
              <a:ext uri="{FF2B5EF4-FFF2-40B4-BE49-F238E27FC236}">
                <a16:creationId xmlns:a16="http://schemas.microsoft.com/office/drawing/2014/main" id="{EDE6AA9C-23CF-F7D7-4163-8ACA3C3F06BE}"/>
              </a:ext>
            </a:extLst>
          </p:cNvPr>
          <p:cNvCxnSpPr/>
          <p:nvPr/>
        </p:nvCxnSpPr>
        <p:spPr bwMode="auto">
          <a:xfrm>
            <a:off x="8551147" y="2329769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AutoShape 45">
            <a:extLst>
              <a:ext uri="{FF2B5EF4-FFF2-40B4-BE49-F238E27FC236}">
                <a16:creationId xmlns:a16="http://schemas.microsoft.com/office/drawing/2014/main" id="{6B61A4E5-242B-52C0-D00B-95B531570D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2005851"/>
            <a:ext cx="348682" cy="398008"/>
          </a:xfrm>
          <a:prstGeom prst="triangle">
            <a:avLst>
              <a:gd name="adj" fmla="val 50000"/>
            </a:avLst>
          </a:prstGeom>
          <a:solidFill>
            <a:srgbClr val="CC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/>
              <a:t>TH</a:t>
            </a:r>
          </a:p>
        </p:txBody>
      </p:sp>
      <p:cxnSp>
        <p:nvCxnSpPr>
          <p:cNvPr id="107" name="50 Conector recto">
            <a:extLst>
              <a:ext uri="{FF2B5EF4-FFF2-40B4-BE49-F238E27FC236}">
                <a16:creationId xmlns:a16="http://schemas.microsoft.com/office/drawing/2014/main" id="{EA895682-04D1-6C8F-970F-779ADFD3E59E}"/>
              </a:ext>
            </a:extLst>
          </p:cNvPr>
          <p:cNvCxnSpPr/>
          <p:nvPr/>
        </p:nvCxnSpPr>
        <p:spPr bwMode="auto">
          <a:xfrm flipV="1">
            <a:off x="8551189" y="2085467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51 Conector recto">
            <a:extLst>
              <a:ext uri="{FF2B5EF4-FFF2-40B4-BE49-F238E27FC236}">
                <a16:creationId xmlns:a16="http://schemas.microsoft.com/office/drawing/2014/main" id="{7A5B6DF7-06D9-0484-08A1-C84A8A711FCD}"/>
              </a:ext>
            </a:extLst>
          </p:cNvPr>
          <p:cNvCxnSpPr/>
          <p:nvPr/>
        </p:nvCxnSpPr>
        <p:spPr bwMode="auto">
          <a:xfrm>
            <a:off x="8551147" y="208752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52 Conector recto">
            <a:extLst>
              <a:ext uri="{FF2B5EF4-FFF2-40B4-BE49-F238E27FC236}">
                <a16:creationId xmlns:a16="http://schemas.microsoft.com/office/drawing/2014/main" id="{1E4FAE38-3A9B-CA54-399E-FBF69844585B}"/>
              </a:ext>
            </a:extLst>
          </p:cNvPr>
          <p:cNvCxnSpPr/>
          <p:nvPr/>
        </p:nvCxnSpPr>
        <p:spPr bwMode="auto">
          <a:xfrm>
            <a:off x="8922663" y="213840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53 Conector recto">
            <a:extLst>
              <a:ext uri="{FF2B5EF4-FFF2-40B4-BE49-F238E27FC236}">
                <a16:creationId xmlns:a16="http://schemas.microsoft.com/office/drawing/2014/main" id="{014F0F13-8C02-7493-83CA-20399E832BC9}"/>
              </a:ext>
            </a:extLst>
          </p:cNvPr>
          <p:cNvCxnSpPr/>
          <p:nvPr/>
        </p:nvCxnSpPr>
        <p:spPr bwMode="auto">
          <a:xfrm>
            <a:off x="8918888" y="2272803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ZoneTexte 632">
            <a:extLst>
              <a:ext uri="{FF2B5EF4-FFF2-40B4-BE49-F238E27FC236}">
                <a16:creationId xmlns:a16="http://schemas.microsoft.com/office/drawing/2014/main" id="{5721DEA7-4720-6432-B260-8093CEA9CE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01436" y="1280078"/>
            <a:ext cx="466772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Filter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2" name="ZoneTexte 632">
            <a:extLst>
              <a:ext uri="{FF2B5EF4-FFF2-40B4-BE49-F238E27FC236}">
                <a16:creationId xmlns:a16="http://schemas.microsoft.com/office/drawing/2014/main" id="{684B9BFB-62DB-AA5B-7990-7FD0DB88E5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86075" y="1268760"/>
            <a:ext cx="646309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Pre-amp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3" name="ZoneTexte 632">
            <a:extLst>
              <a:ext uri="{FF2B5EF4-FFF2-40B4-BE49-F238E27FC236}">
                <a16:creationId xmlns:a16="http://schemas.microsoft.com/office/drawing/2014/main" id="{DCD801B8-2755-D1D9-4B36-4766C575BF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02374" y="1280078"/>
            <a:ext cx="793785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Multiplexer</a:t>
            </a:r>
          </a:p>
        </p:txBody>
      </p:sp>
      <p:sp>
        <p:nvSpPr>
          <p:cNvPr id="114" name="ZoneTexte 632">
            <a:extLst>
              <a:ext uri="{FF2B5EF4-FFF2-40B4-BE49-F238E27FC236}">
                <a16:creationId xmlns:a16="http://schemas.microsoft.com/office/drawing/2014/main" id="{97CE086E-AC09-04BF-343B-FC283534367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588613" y="1442783"/>
            <a:ext cx="50524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ADC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15" name="AutoShape 45">
            <a:extLst>
              <a:ext uri="{FF2B5EF4-FFF2-40B4-BE49-F238E27FC236}">
                <a16:creationId xmlns:a16="http://schemas.microsoft.com/office/drawing/2014/main" id="{732732F0-0A78-065F-B1F2-7CB1E65EB1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74272" y="1739710"/>
            <a:ext cx="931584" cy="40274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endParaRPr lang="es-ES" sz="900" b="0" u="none" dirty="0"/>
          </a:p>
        </p:txBody>
      </p:sp>
      <p:cxnSp>
        <p:nvCxnSpPr>
          <p:cNvPr id="201" name="59 Conector recto de flecha">
            <a:extLst>
              <a:ext uri="{FF2B5EF4-FFF2-40B4-BE49-F238E27FC236}">
                <a16:creationId xmlns:a16="http://schemas.microsoft.com/office/drawing/2014/main" id="{A31DE698-7DC5-56D5-5A4F-85A93B8BFE27}"/>
              </a:ext>
            </a:extLst>
          </p:cNvPr>
          <p:cNvCxnSpPr/>
          <p:nvPr/>
        </p:nvCxnSpPr>
        <p:spPr bwMode="auto">
          <a:xfrm flipV="1">
            <a:off x="9909606" y="1874855"/>
            <a:ext cx="406024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60 Conector recto de flecha">
            <a:extLst>
              <a:ext uri="{FF2B5EF4-FFF2-40B4-BE49-F238E27FC236}">
                <a16:creationId xmlns:a16="http://schemas.microsoft.com/office/drawing/2014/main" id="{42CEBE57-4E13-7F16-1A1C-37D0385770EE}"/>
              </a:ext>
            </a:extLst>
          </p:cNvPr>
          <p:cNvCxnSpPr/>
          <p:nvPr/>
        </p:nvCxnSpPr>
        <p:spPr bwMode="auto">
          <a:xfrm flipV="1">
            <a:off x="9905499" y="2007919"/>
            <a:ext cx="421852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100 Conector recto">
            <a:extLst>
              <a:ext uri="{FF2B5EF4-FFF2-40B4-BE49-F238E27FC236}">
                <a16:creationId xmlns:a16="http://schemas.microsoft.com/office/drawing/2014/main" id="{593D99D0-95C4-936E-1D3B-E7144320B1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338687" y="2423564"/>
            <a:ext cx="3164" cy="11825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04" name="106 Conector recto">
            <a:extLst>
              <a:ext uri="{FF2B5EF4-FFF2-40B4-BE49-F238E27FC236}">
                <a16:creationId xmlns:a16="http://schemas.microsoft.com/office/drawing/2014/main" id="{F8B68965-C6E0-570A-14D6-2D851024007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173343" y="2997236"/>
            <a:ext cx="1358555" cy="1032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06" name="65 Rectángulo">
            <a:extLst>
              <a:ext uri="{FF2B5EF4-FFF2-40B4-BE49-F238E27FC236}">
                <a16:creationId xmlns:a16="http://schemas.microsoft.com/office/drawing/2014/main" id="{44E424C8-1B48-0659-CACC-3CF333CFB235}"/>
              </a:ext>
            </a:extLst>
          </p:cNvPr>
          <p:cNvSpPr/>
          <p:nvPr/>
        </p:nvSpPr>
        <p:spPr bwMode="auto">
          <a:xfrm>
            <a:off x="7001651" y="1466947"/>
            <a:ext cx="408597" cy="948288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66 Rectángulo">
            <a:extLst>
              <a:ext uri="{FF2B5EF4-FFF2-40B4-BE49-F238E27FC236}">
                <a16:creationId xmlns:a16="http://schemas.microsoft.com/office/drawing/2014/main" id="{5FF06EB9-858A-2C9F-6838-B7F83418B606}"/>
              </a:ext>
            </a:extLst>
          </p:cNvPr>
          <p:cNvSpPr/>
          <p:nvPr/>
        </p:nvSpPr>
        <p:spPr bwMode="auto">
          <a:xfrm>
            <a:off x="7604740" y="1502709"/>
            <a:ext cx="371451" cy="349324"/>
          </a:xfrm>
          <a:prstGeom prst="rect">
            <a:avLst/>
          </a:prstGeom>
          <a:solidFill>
            <a:srgbClr val="33CC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08" name="AutoShape 45">
            <a:extLst>
              <a:ext uri="{FF2B5EF4-FFF2-40B4-BE49-F238E27FC236}">
                <a16:creationId xmlns:a16="http://schemas.microsoft.com/office/drawing/2014/main" id="{EA7A5DA7-D491-56DA-DEFC-D0109C7C98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1476892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09" name="68 Rectángulo">
            <a:extLst>
              <a:ext uri="{FF2B5EF4-FFF2-40B4-BE49-F238E27FC236}">
                <a16:creationId xmlns:a16="http://schemas.microsoft.com/office/drawing/2014/main" id="{BA85D89B-F2B0-7B07-990F-E9A6E5CE605F}"/>
              </a:ext>
            </a:extLst>
          </p:cNvPr>
          <p:cNvSpPr/>
          <p:nvPr/>
        </p:nvSpPr>
        <p:spPr bwMode="auto">
          <a:xfrm>
            <a:off x="7604740" y="2031669"/>
            <a:ext cx="371451" cy="34932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10" name="AutoShape 45">
            <a:extLst>
              <a:ext uri="{FF2B5EF4-FFF2-40B4-BE49-F238E27FC236}">
                <a16:creationId xmlns:a16="http://schemas.microsoft.com/office/drawing/2014/main" id="{7758E400-7141-BDAA-0D30-84B1B5DB4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2005851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11" name="AutoShape 45">
            <a:extLst>
              <a:ext uri="{FF2B5EF4-FFF2-40B4-BE49-F238E27FC236}">
                <a16:creationId xmlns:a16="http://schemas.microsoft.com/office/drawing/2014/main" id="{426E448B-511A-6760-5C3B-636C0143FE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734114" y="1742998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u="none" dirty="0" err="1"/>
              <a:t>Drv</a:t>
            </a:r>
            <a:endParaRPr lang="es-ES" sz="800" b="0" u="none" dirty="0"/>
          </a:p>
        </p:txBody>
      </p:sp>
      <p:cxnSp>
        <p:nvCxnSpPr>
          <p:cNvPr id="212" name="100 Conector recto">
            <a:extLst>
              <a:ext uri="{FF2B5EF4-FFF2-40B4-BE49-F238E27FC236}">
                <a16:creationId xmlns:a16="http://schemas.microsoft.com/office/drawing/2014/main" id="{EAD8E5EA-1EEB-D68B-D444-EADC333A8B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6537" y="2541818"/>
            <a:ext cx="572832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  <p:sp>
        <p:nvSpPr>
          <p:cNvPr id="213" name="73 Rectángulo">
            <a:extLst>
              <a:ext uri="{FF2B5EF4-FFF2-40B4-BE49-F238E27FC236}">
                <a16:creationId xmlns:a16="http://schemas.microsoft.com/office/drawing/2014/main" id="{D17FE584-D51B-F342-DA29-1CF1550F3DB6}"/>
              </a:ext>
            </a:extLst>
          </p:cNvPr>
          <p:cNvSpPr/>
          <p:nvPr/>
        </p:nvSpPr>
        <p:spPr>
          <a:xfrm>
            <a:off x="9840416" y="2168860"/>
            <a:ext cx="31290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900" b="1" i="1" u="non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x4</a:t>
            </a:r>
          </a:p>
        </p:txBody>
      </p:sp>
      <p:grpSp>
        <p:nvGrpSpPr>
          <p:cNvPr id="214" name="74 Grupo">
            <a:extLst>
              <a:ext uri="{FF2B5EF4-FFF2-40B4-BE49-F238E27FC236}">
                <a16:creationId xmlns:a16="http://schemas.microsoft.com/office/drawing/2014/main" id="{8C4ABDCF-543F-ECAC-1F3A-1415C9A73605}"/>
              </a:ext>
            </a:extLst>
          </p:cNvPr>
          <p:cNvGrpSpPr/>
          <p:nvPr/>
        </p:nvGrpSpPr>
        <p:grpSpPr>
          <a:xfrm>
            <a:off x="10254036" y="1760028"/>
            <a:ext cx="442197" cy="390499"/>
            <a:chOff x="7280163" y="2294628"/>
            <a:chExt cx="647419" cy="571730"/>
          </a:xfrm>
        </p:grpSpPr>
        <p:sp>
          <p:nvSpPr>
            <p:cNvPr id="249" name="132 Pentágono">
              <a:extLst>
                <a:ext uri="{FF2B5EF4-FFF2-40B4-BE49-F238E27FC236}">
                  <a16:creationId xmlns:a16="http://schemas.microsoft.com/office/drawing/2014/main" id="{B512D736-481D-9108-B3E0-F69C9CB6E7D9}"/>
                </a:ext>
              </a:extLst>
            </p:cNvPr>
            <p:cNvSpPr/>
            <p:nvPr/>
          </p:nvSpPr>
          <p:spPr bwMode="auto">
            <a:xfrm flipH="1">
              <a:off x="7362079" y="2373605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0" name="133 Pentágono">
              <a:extLst>
                <a:ext uri="{FF2B5EF4-FFF2-40B4-BE49-F238E27FC236}">
                  <a16:creationId xmlns:a16="http://schemas.microsoft.com/office/drawing/2014/main" id="{4CAC342B-3D29-D652-2077-0860795DDE20}"/>
                </a:ext>
              </a:extLst>
            </p:cNvPr>
            <p:cNvSpPr/>
            <p:nvPr/>
          </p:nvSpPr>
          <p:spPr bwMode="auto">
            <a:xfrm flipH="1">
              <a:off x="7334938" y="2348880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1" name="134 Pentágono">
              <a:extLst>
                <a:ext uri="{FF2B5EF4-FFF2-40B4-BE49-F238E27FC236}">
                  <a16:creationId xmlns:a16="http://schemas.microsoft.com/office/drawing/2014/main" id="{BC668E21-BEEB-7246-CB47-9A2C8611A9EC}"/>
                </a:ext>
              </a:extLst>
            </p:cNvPr>
            <p:cNvSpPr/>
            <p:nvPr/>
          </p:nvSpPr>
          <p:spPr bwMode="auto">
            <a:xfrm flipH="1">
              <a:off x="7307320" y="2322246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2" name="135 Pentágono">
              <a:extLst>
                <a:ext uri="{FF2B5EF4-FFF2-40B4-BE49-F238E27FC236}">
                  <a16:creationId xmlns:a16="http://schemas.microsoft.com/office/drawing/2014/main" id="{033D62E1-7971-4725-4266-4126A8AF2A66}"/>
                </a:ext>
              </a:extLst>
            </p:cNvPr>
            <p:cNvSpPr/>
            <p:nvPr/>
          </p:nvSpPr>
          <p:spPr bwMode="auto">
            <a:xfrm flipH="1">
              <a:off x="7280163" y="2294628"/>
              <a:ext cx="565501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s-ES" sz="5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5" name="75 Rectángulo">
            <a:extLst>
              <a:ext uri="{FF2B5EF4-FFF2-40B4-BE49-F238E27FC236}">
                <a16:creationId xmlns:a16="http://schemas.microsoft.com/office/drawing/2014/main" id="{10423264-6B70-BB44-84C3-53A21B56599F}"/>
              </a:ext>
            </a:extLst>
          </p:cNvPr>
          <p:cNvSpPr/>
          <p:nvPr/>
        </p:nvSpPr>
        <p:spPr bwMode="auto">
          <a:xfrm>
            <a:off x="7030506" y="2492636"/>
            <a:ext cx="598228" cy="161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cxnSp>
        <p:nvCxnSpPr>
          <p:cNvPr id="216" name="106 Conector recto">
            <a:extLst>
              <a:ext uri="{FF2B5EF4-FFF2-40B4-BE49-F238E27FC236}">
                <a16:creationId xmlns:a16="http://schemas.microsoft.com/office/drawing/2014/main" id="{CA2E4DCA-9735-ECF0-F51A-95CF220C2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539741" y="2106011"/>
            <a:ext cx="0" cy="89516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217" name="78 Grupo">
            <a:extLst>
              <a:ext uri="{FF2B5EF4-FFF2-40B4-BE49-F238E27FC236}">
                <a16:creationId xmlns:a16="http://schemas.microsoft.com/office/drawing/2014/main" id="{BCE923E8-C6EA-4A2D-8520-5BD06EA33BFA}"/>
              </a:ext>
            </a:extLst>
          </p:cNvPr>
          <p:cNvGrpSpPr/>
          <p:nvPr/>
        </p:nvGrpSpPr>
        <p:grpSpPr>
          <a:xfrm>
            <a:off x="7853615" y="2888940"/>
            <a:ext cx="1338729" cy="246592"/>
            <a:chOff x="2472485" y="1421654"/>
            <a:chExt cx="4820803" cy="2004031"/>
          </a:xfrm>
        </p:grpSpPr>
        <p:sp>
          <p:nvSpPr>
            <p:cNvPr id="245" name="128 Rectángulo redondeado">
              <a:extLst>
                <a:ext uri="{FF2B5EF4-FFF2-40B4-BE49-F238E27FC236}">
                  <a16:creationId xmlns:a16="http://schemas.microsoft.com/office/drawing/2014/main" id="{610ABAC3-7920-0311-47F6-48F409E9132E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129 Rectángulo redondeado">
              <a:extLst>
                <a:ext uri="{FF2B5EF4-FFF2-40B4-BE49-F238E27FC236}">
                  <a16:creationId xmlns:a16="http://schemas.microsoft.com/office/drawing/2014/main" id="{3695AE83-A393-A06E-4DAA-2D9B7229A008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130 Rectángulo redondeado">
              <a:extLst>
                <a:ext uri="{FF2B5EF4-FFF2-40B4-BE49-F238E27FC236}">
                  <a16:creationId xmlns:a16="http://schemas.microsoft.com/office/drawing/2014/main" id="{71EF7B8B-D7BE-22E6-8A51-8F21E5268B77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131 Rectángulo redondeado">
              <a:extLst>
                <a:ext uri="{FF2B5EF4-FFF2-40B4-BE49-F238E27FC236}">
                  <a16:creationId xmlns:a16="http://schemas.microsoft.com/office/drawing/2014/main" id="{1EBC4BB7-79F4-DED1-ED1E-21BEDE3A11DF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100 Conector recto">
            <a:extLst>
              <a:ext uri="{FF2B5EF4-FFF2-40B4-BE49-F238E27FC236}">
                <a16:creationId xmlns:a16="http://schemas.microsoft.com/office/drawing/2014/main" id="{C2A9BFBE-9BE9-EC4A-4C72-3D800F4585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769174" y="2358332"/>
            <a:ext cx="2891" cy="536915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9" name="100 Conector recto">
            <a:extLst>
              <a:ext uri="{FF2B5EF4-FFF2-40B4-BE49-F238E27FC236}">
                <a16:creationId xmlns:a16="http://schemas.microsoft.com/office/drawing/2014/main" id="{E20275D4-C1AB-8552-889D-C1D249D984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428150" y="2270012"/>
            <a:ext cx="894" cy="629079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20" name="106 Conector recto">
            <a:extLst>
              <a:ext uri="{FF2B5EF4-FFF2-40B4-BE49-F238E27FC236}">
                <a16:creationId xmlns:a16="http://schemas.microsoft.com/office/drawing/2014/main" id="{EC98252C-7BA2-A41B-6140-CD011B81DA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7277715" y="2417012"/>
            <a:ext cx="0" cy="117473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221" name="ZoneTexte 406">
            <a:extLst>
              <a:ext uri="{FF2B5EF4-FFF2-40B4-BE49-F238E27FC236}">
                <a16:creationId xmlns:a16="http://schemas.microsoft.com/office/drawing/2014/main" id="{1C6EFAC8-FEE8-CC65-7195-86DF7E5A3B85}"/>
              </a:ext>
            </a:extLst>
          </p:cNvPr>
          <p:cNvSpPr txBox="1"/>
          <p:nvPr/>
        </p:nvSpPr>
        <p:spPr>
          <a:xfrm flipH="1">
            <a:off x="7712430" y="2456892"/>
            <a:ext cx="752690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Integrator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2" name="ZoneTexte 406">
            <a:extLst>
              <a:ext uri="{FF2B5EF4-FFF2-40B4-BE49-F238E27FC236}">
                <a16:creationId xmlns:a16="http://schemas.microsoft.com/office/drawing/2014/main" id="{00DB3E6C-72DF-C1B5-A9DE-D497F881CD6E}"/>
              </a:ext>
            </a:extLst>
          </p:cNvPr>
          <p:cNvSpPr txBox="1"/>
          <p:nvPr/>
        </p:nvSpPr>
        <p:spPr>
          <a:xfrm flipH="1">
            <a:off x="10009543" y="2425302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dirty="0">
                <a:solidFill>
                  <a:srgbClr val="7030A0"/>
                </a:solidFill>
              </a:rPr>
              <a:t>ADC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3" name="ZoneTexte 406">
            <a:extLst>
              <a:ext uri="{FF2B5EF4-FFF2-40B4-BE49-F238E27FC236}">
                <a16:creationId xmlns:a16="http://schemas.microsoft.com/office/drawing/2014/main" id="{12B37A49-4A93-30A6-3803-00BC6B236E1E}"/>
              </a:ext>
            </a:extLst>
          </p:cNvPr>
          <p:cNvSpPr txBox="1"/>
          <p:nvPr/>
        </p:nvSpPr>
        <p:spPr>
          <a:xfrm flipH="1">
            <a:off x="8666393" y="2528900"/>
            <a:ext cx="1441065" cy="2169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Track</a:t>
            </a:r>
            <a:r>
              <a:rPr lang="fr-FR" sz="900" i="1" u="none" dirty="0">
                <a:solidFill>
                  <a:srgbClr val="7030A0"/>
                </a:solidFill>
              </a:rPr>
              <a:t>-and-</a:t>
            </a:r>
            <a:r>
              <a:rPr lang="fr-FR" sz="900" i="1" u="none" dirty="0" err="1">
                <a:solidFill>
                  <a:srgbClr val="7030A0"/>
                </a:solidFill>
              </a:rPr>
              <a:t>Hold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4" name="ZoneTexte 632">
            <a:extLst>
              <a:ext uri="{FF2B5EF4-FFF2-40B4-BE49-F238E27FC236}">
                <a16:creationId xmlns:a16="http://schemas.microsoft.com/office/drawing/2014/main" id="{D11DA5FF-16D1-7C55-3A45-43D1064D94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63384" y="2910372"/>
            <a:ext cx="409064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DLL</a:t>
            </a:r>
          </a:p>
        </p:txBody>
      </p:sp>
      <p:sp>
        <p:nvSpPr>
          <p:cNvPr id="225" name="ZoneTexte 406">
            <a:extLst>
              <a:ext uri="{FF2B5EF4-FFF2-40B4-BE49-F238E27FC236}">
                <a16:creationId xmlns:a16="http://schemas.microsoft.com/office/drawing/2014/main" id="{9349A2A2-F75B-FFA5-A013-0C94005B61D7}"/>
              </a:ext>
            </a:extLst>
          </p:cNvPr>
          <p:cNvSpPr txBox="1"/>
          <p:nvPr/>
        </p:nvSpPr>
        <p:spPr>
          <a:xfrm flipH="1">
            <a:off x="6096000" y="2835350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chemeClr val="tx1"/>
                </a:solidFill>
              </a:rPr>
              <a:t>Clock</a:t>
            </a:r>
            <a:r>
              <a:rPr lang="fr-FR" sz="900" i="1" u="none" dirty="0">
                <a:solidFill>
                  <a:schemeClr val="tx1"/>
                </a:solidFill>
              </a:rPr>
              <a:t> Input</a:t>
            </a:r>
          </a:p>
        </p:txBody>
      </p:sp>
      <p:cxnSp>
        <p:nvCxnSpPr>
          <p:cNvPr id="239" name="106 Conector recto">
            <a:extLst>
              <a:ext uri="{FF2B5EF4-FFF2-40B4-BE49-F238E27FC236}">
                <a16:creationId xmlns:a16="http://schemas.microsoft.com/office/drawing/2014/main" id="{1E4A15B3-FD58-3BDF-F0FA-85E8F6C858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676200" y="1334019"/>
            <a:ext cx="0" cy="30934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241" name="Rectangle 20">
            <a:extLst>
              <a:ext uri="{FF2B5EF4-FFF2-40B4-BE49-F238E27FC236}">
                <a16:creationId xmlns:a16="http://schemas.microsoft.com/office/drawing/2014/main" id="{5B0E3AFA-9477-BB13-BB65-4FAD26A7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785" y="1196752"/>
            <a:ext cx="87876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CHANNEL</a:t>
            </a:r>
            <a:br>
              <a:rPr lang="es-ES" altLang="en-US" sz="1100" dirty="0">
                <a:solidFill>
                  <a:srgbClr val="009999"/>
                </a:solidFill>
                <a:cs typeface="Arial" charset="0"/>
              </a:rPr>
            </a:b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OUTPUT</a:t>
            </a:r>
            <a:endParaRPr lang="en-US" altLang="en-US" sz="1100" dirty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42" name="Line 22">
            <a:extLst>
              <a:ext uri="{FF2B5EF4-FFF2-40B4-BE49-F238E27FC236}">
                <a16:creationId xmlns:a16="http://schemas.microsoft.com/office/drawing/2014/main" id="{9104FA9A-85CA-A297-0458-9CC38AF8C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4037" y="1558562"/>
            <a:ext cx="131850" cy="291675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ZoneTexte 632">
            <a:extLst>
              <a:ext uri="{FF2B5EF4-FFF2-40B4-BE49-F238E27FC236}">
                <a16:creationId xmlns:a16="http://schemas.microsoft.com/office/drawing/2014/main" id="{CC35135A-82FB-CFE6-EA66-38792DEBC9E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269800" y="1741226"/>
            <a:ext cx="434712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11b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63" name="Marcador de contenido 262">
            <a:extLst>
              <a:ext uri="{FF2B5EF4-FFF2-40B4-BE49-F238E27FC236}">
                <a16:creationId xmlns:a16="http://schemas.microsoft.com/office/drawing/2014/main" id="{83B3B90D-B60E-4DA6-0CC2-DC8BE5F0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" y="3330598"/>
            <a:ext cx="12137231" cy="3122738"/>
          </a:xfrm>
        </p:spPr>
        <p:txBody>
          <a:bodyPr/>
          <a:lstStyle/>
          <a:p>
            <a:r>
              <a:rPr lang="ca-ES" dirty="0"/>
              <a:t>4:1</a:t>
            </a:r>
          </a:p>
          <a:p>
            <a:pPr lvl="1"/>
            <a:r>
              <a:rPr lang="ca-ES" dirty="0" err="1"/>
              <a:t>One</a:t>
            </a:r>
            <a:r>
              <a:rPr lang="ca-ES" dirty="0"/>
              <a:t> </a:t>
            </a:r>
            <a:r>
              <a:rPr lang="ca-ES" dirty="0" err="1"/>
              <a:t>gain</a:t>
            </a:r>
            <a:r>
              <a:rPr lang="ca-ES" dirty="0"/>
              <a:t> → </a:t>
            </a:r>
            <a:r>
              <a:rPr lang="ca-ES" dirty="0" err="1"/>
              <a:t>need</a:t>
            </a:r>
            <a:r>
              <a:rPr lang="ca-ES" dirty="0"/>
              <a:t> of a </a:t>
            </a:r>
            <a:r>
              <a:rPr lang="ca-ES" dirty="0" err="1"/>
              <a:t>comparator</a:t>
            </a:r>
            <a:r>
              <a:rPr lang="ca-ES" dirty="0"/>
              <a:t> </a:t>
            </a:r>
            <a:r>
              <a:rPr lang="ca-ES" dirty="0" err="1"/>
              <a:t>at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input</a:t>
            </a:r>
          </a:p>
          <a:p>
            <a:pPr lvl="1"/>
            <a:r>
              <a:rPr lang="ca-ES" dirty="0" err="1"/>
              <a:t>One</a:t>
            </a:r>
            <a:r>
              <a:rPr lang="ca-ES" dirty="0"/>
              <a:t> of </a:t>
            </a:r>
            <a:r>
              <a:rPr lang="ca-ES" dirty="0" err="1"/>
              <a:t>two</a:t>
            </a:r>
            <a:r>
              <a:rPr lang="ca-ES" dirty="0"/>
              <a:t> </a:t>
            </a:r>
            <a:r>
              <a:rPr lang="ca-ES" dirty="0" err="1"/>
              <a:t>sub-channels</a:t>
            </a:r>
            <a:endParaRPr lang="ca-ES" dirty="0"/>
          </a:p>
          <a:p>
            <a:endParaRPr lang="ca-ES" dirty="0"/>
          </a:p>
          <a:p>
            <a:r>
              <a:rPr lang="ca-ES" dirty="0" err="1"/>
              <a:t>One</a:t>
            </a:r>
            <a:r>
              <a:rPr lang="ca-ES" dirty="0"/>
              <a:t> output per </a:t>
            </a:r>
            <a:r>
              <a:rPr lang="ca-ES" dirty="0" err="1"/>
              <a:t>channel</a:t>
            </a:r>
            <a:endParaRPr lang="ca-ES" dirty="0"/>
          </a:p>
          <a:p>
            <a:pPr lvl="1"/>
            <a:r>
              <a:rPr lang="ca-ES" dirty="0" err="1"/>
              <a:t>If</a:t>
            </a:r>
            <a:r>
              <a:rPr lang="ca-ES" dirty="0"/>
              <a:t> </a:t>
            </a:r>
            <a:r>
              <a:rPr lang="ca-ES" dirty="0" err="1"/>
              <a:t>one</a:t>
            </a:r>
            <a:r>
              <a:rPr lang="ca-ES" dirty="0"/>
              <a:t> output per </a:t>
            </a:r>
            <a:r>
              <a:rPr lang="ca-ES" dirty="0" err="1"/>
              <a:t>several</a:t>
            </a:r>
            <a:r>
              <a:rPr lang="ca-ES" dirty="0"/>
              <a:t> </a:t>
            </a:r>
            <a:r>
              <a:rPr lang="ca-ES" dirty="0" err="1"/>
              <a:t>channels</a:t>
            </a:r>
            <a:r>
              <a:rPr lang="ca-ES" dirty="0"/>
              <a:t>, </a:t>
            </a:r>
          </a:p>
          <a:p>
            <a:pPr lvl="2"/>
            <a:r>
              <a:rPr lang="ca-ES" dirty="0" err="1"/>
              <a:t>Need</a:t>
            </a:r>
            <a:r>
              <a:rPr lang="ca-ES" dirty="0"/>
              <a:t> </a:t>
            </a:r>
            <a:r>
              <a:rPr lang="ca-ES" dirty="0" err="1"/>
              <a:t>higher</a:t>
            </a:r>
            <a:r>
              <a:rPr lang="ca-ES" dirty="0"/>
              <a:t> </a:t>
            </a:r>
            <a:r>
              <a:rPr lang="ca-ES" dirty="0" err="1"/>
              <a:t>frequency</a:t>
            </a:r>
            <a:r>
              <a:rPr lang="ca-ES" dirty="0"/>
              <a:t> </a:t>
            </a:r>
            <a:r>
              <a:rPr lang="ca-ES" dirty="0" err="1"/>
              <a:t>clock</a:t>
            </a:r>
            <a:endParaRPr lang="ca-ES" dirty="0"/>
          </a:p>
          <a:p>
            <a:pPr lvl="2"/>
            <a:r>
              <a:rPr lang="ca-ES" dirty="0"/>
              <a:t>Output buffer </a:t>
            </a:r>
            <a:r>
              <a:rPr lang="ca-ES" dirty="0" err="1"/>
              <a:t>needed</a:t>
            </a:r>
            <a:r>
              <a:rPr lang="ca-ES" dirty="0"/>
              <a:t> to </a:t>
            </a:r>
            <a:r>
              <a:rPr lang="ca-ES" dirty="0" err="1"/>
              <a:t>cope</a:t>
            </a:r>
            <a:r>
              <a:rPr lang="ca-ES" dirty="0"/>
              <a:t> </a:t>
            </a:r>
            <a:r>
              <a:rPr lang="ca-ES" dirty="0" err="1"/>
              <a:t>with</a:t>
            </a:r>
            <a:r>
              <a:rPr lang="ca-ES" dirty="0"/>
              <a:t> ADC </a:t>
            </a:r>
            <a:r>
              <a:rPr lang="ca-ES" dirty="0" err="1"/>
              <a:t>parasitic</a:t>
            </a:r>
            <a:r>
              <a:rPr lang="ca-ES" dirty="0"/>
              <a:t> </a:t>
            </a:r>
            <a:r>
              <a:rPr lang="ca-ES" dirty="0" err="1"/>
              <a:t>capacitor</a:t>
            </a:r>
            <a:endParaRPr lang="ca-ES" dirty="0"/>
          </a:p>
        </p:txBody>
      </p:sp>
      <p:grpSp>
        <p:nvGrpSpPr>
          <p:cNvPr id="265" name="Grupo 264">
            <a:extLst>
              <a:ext uri="{FF2B5EF4-FFF2-40B4-BE49-F238E27FC236}">
                <a16:creationId xmlns:a16="http://schemas.microsoft.com/office/drawing/2014/main" id="{34882273-C191-5F2C-338F-8744C026680B}"/>
              </a:ext>
            </a:extLst>
          </p:cNvPr>
          <p:cNvGrpSpPr/>
          <p:nvPr/>
        </p:nvGrpSpPr>
        <p:grpSpPr>
          <a:xfrm>
            <a:off x="6369188" y="1628800"/>
            <a:ext cx="302876" cy="342389"/>
            <a:chOff x="5735751" y="2531189"/>
            <a:chExt cx="333164" cy="376628"/>
          </a:xfrm>
        </p:grpSpPr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id="{8F4EF850-F584-4499-7CF0-8AED27140C47}"/>
                </a:ext>
              </a:extLst>
            </p:cNvPr>
            <p:cNvSpPr/>
            <p:nvPr/>
          </p:nvSpPr>
          <p:spPr bwMode="auto">
            <a:xfrm>
              <a:off x="5735751" y="2531189"/>
              <a:ext cx="333164" cy="37662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Triángulo isósceles 266">
              <a:extLst>
                <a:ext uri="{FF2B5EF4-FFF2-40B4-BE49-F238E27FC236}">
                  <a16:creationId xmlns:a16="http://schemas.microsoft.com/office/drawing/2014/main" id="{D05B3482-9805-E8FF-F34C-54DFF583A642}"/>
                </a:ext>
              </a:extLst>
            </p:cNvPr>
            <p:cNvSpPr/>
            <p:nvPr/>
          </p:nvSpPr>
          <p:spPr bwMode="auto">
            <a:xfrm rot="5400000">
              <a:off x="5807958" y="2628194"/>
              <a:ext cx="216675" cy="18055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68" name="48 Grupo">
            <a:extLst>
              <a:ext uri="{FF2B5EF4-FFF2-40B4-BE49-F238E27FC236}">
                <a16:creationId xmlns:a16="http://schemas.microsoft.com/office/drawing/2014/main" id="{5EF47F95-2A9D-A540-233C-4B6E06F19EB7}"/>
              </a:ext>
            </a:extLst>
          </p:cNvPr>
          <p:cNvGrpSpPr/>
          <p:nvPr/>
        </p:nvGrpSpPr>
        <p:grpSpPr>
          <a:xfrm rot="5400000">
            <a:off x="6031195" y="2032687"/>
            <a:ext cx="371542" cy="152269"/>
            <a:chOff x="1974502" y="2960948"/>
            <a:chExt cx="329228" cy="152401"/>
          </a:xfrm>
        </p:grpSpPr>
        <p:cxnSp>
          <p:nvCxnSpPr>
            <p:cNvPr id="269" name="Straight Connector 641">
              <a:extLst>
                <a:ext uri="{FF2B5EF4-FFF2-40B4-BE49-F238E27FC236}">
                  <a16:creationId xmlns:a16="http://schemas.microsoft.com/office/drawing/2014/main" id="{296C209B-961D-FE77-A622-60DEFE51721E}"/>
                </a:ext>
              </a:extLst>
            </p:cNvPr>
            <p:cNvCxnSpPr/>
            <p:nvPr/>
          </p:nvCxnSpPr>
          <p:spPr bwMode="auto">
            <a:xfrm rot="5400000" flipH="1">
              <a:off x="2058295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642">
              <a:extLst>
                <a:ext uri="{FF2B5EF4-FFF2-40B4-BE49-F238E27FC236}">
                  <a16:creationId xmlns:a16="http://schemas.microsoft.com/office/drawing/2014/main" id="{3B2E0CE7-7F9C-13B8-081D-90F7DEC17BD9}"/>
                </a:ext>
              </a:extLst>
            </p:cNvPr>
            <p:cNvCxnSpPr/>
            <p:nvPr/>
          </p:nvCxnSpPr>
          <p:spPr bwMode="auto">
            <a:xfrm rot="16200000" flipH="1" flipV="1">
              <a:off x="201577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648">
              <a:extLst>
                <a:ext uri="{FF2B5EF4-FFF2-40B4-BE49-F238E27FC236}">
                  <a16:creationId xmlns:a16="http://schemas.microsoft.com/office/drawing/2014/main" id="{EA1EBA6D-B452-88F3-9BC5-9713E094BA8E}"/>
                </a:ext>
              </a:extLst>
            </p:cNvPr>
            <p:cNvCxnSpPr/>
            <p:nvPr/>
          </p:nvCxnSpPr>
          <p:spPr bwMode="auto">
            <a:xfrm rot="5400000" flipH="1">
              <a:off x="1962596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670">
              <a:extLst>
                <a:ext uri="{FF2B5EF4-FFF2-40B4-BE49-F238E27FC236}">
                  <a16:creationId xmlns:a16="http://schemas.microsoft.com/office/drawing/2014/main" id="{56162DC1-6A25-6EA5-CD61-9C4211E86CE8}"/>
                </a:ext>
              </a:extLst>
            </p:cNvPr>
            <p:cNvCxnSpPr/>
            <p:nvPr/>
          </p:nvCxnSpPr>
          <p:spPr bwMode="auto">
            <a:xfrm rot="16200000" flipH="1" flipV="1">
              <a:off x="1965771" y="2987143"/>
              <a:ext cx="76200" cy="2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672">
              <a:extLst>
                <a:ext uri="{FF2B5EF4-FFF2-40B4-BE49-F238E27FC236}">
                  <a16:creationId xmlns:a16="http://schemas.microsoft.com/office/drawing/2014/main" id="{B98B7992-EB9E-5C0B-C303-F4A91B977DA6}"/>
                </a:ext>
              </a:extLst>
            </p:cNvPr>
            <p:cNvCxnSpPr/>
            <p:nvPr/>
          </p:nvCxnSpPr>
          <p:spPr bwMode="auto">
            <a:xfrm rot="10800000">
              <a:off x="1974502" y="3032387"/>
              <a:ext cx="2222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639">
              <a:extLst>
                <a:ext uri="{FF2B5EF4-FFF2-40B4-BE49-F238E27FC236}">
                  <a16:creationId xmlns:a16="http://schemas.microsoft.com/office/drawing/2014/main" id="{C1585166-5F7C-BA63-F894-9B2F07446C77}"/>
                </a:ext>
              </a:extLst>
            </p:cNvPr>
            <p:cNvCxnSpPr/>
            <p:nvPr/>
          </p:nvCxnSpPr>
          <p:spPr bwMode="auto">
            <a:xfrm flipH="1">
              <a:off x="2277268" y="3032387"/>
              <a:ext cx="264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640">
              <a:extLst>
                <a:ext uri="{FF2B5EF4-FFF2-40B4-BE49-F238E27FC236}">
                  <a16:creationId xmlns:a16="http://schemas.microsoft.com/office/drawing/2014/main" id="{0B454EE8-4E7C-2C67-056A-B4A264473C59}"/>
                </a:ext>
              </a:extLst>
            </p:cNvPr>
            <p:cNvCxnSpPr/>
            <p:nvPr/>
          </p:nvCxnSpPr>
          <p:spPr bwMode="auto">
            <a:xfrm flipH="1">
              <a:off x="2252948" y="3032389"/>
              <a:ext cx="23813" cy="80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641">
              <a:extLst>
                <a:ext uri="{FF2B5EF4-FFF2-40B4-BE49-F238E27FC236}">
                  <a16:creationId xmlns:a16="http://schemas.microsoft.com/office/drawing/2014/main" id="{9F0A754F-9766-DC07-BC36-8A485DE50F99}"/>
                </a:ext>
              </a:extLst>
            </p:cNvPr>
            <p:cNvCxnSpPr/>
            <p:nvPr/>
          </p:nvCxnSpPr>
          <p:spPr bwMode="auto">
            <a:xfrm rot="5400000" flipH="1">
              <a:off x="2153729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642">
              <a:extLst>
                <a:ext uri="{FF2B5EF4-FFF2-40B4-BE49-F238E27FC236}">
                  <a16:creationId xmlns:a16="http://schemas.microsoft.com/office/drawing/2014/main" id="{7DE69513-1A47-925B-62AA-66E8D4973A6D}"/>
                </a:ext>
              </a:extLst>
            </p:cNvPr>
            <p:cNvCxnSpPr/>
            <p:nvPr/>
          </p:nvCxnSpPr>
          <p:spPr bwMode="auto">
            <a:xfrm rot="16200000" flipH="1" flipV="1">
              <a:off x="210575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58 Conector recto">
            <a:extLst>
              <a:ext uri="{FF2B5EF4-FFF2-40B4-BE49-F238E27FC236}">
                <a16:creationId xmlns:a16="http://schemas.microsoft.com/office/drawing/2014/main" id="{38ACAA5B-2204-6782-EBB1-DFFC5EF6CB69}"/>
              </a:ext>
            </a:extLst>
          </p:cNvPr>
          <p:cNvCxnSpPr/>
          <p:nvPr/>
        </p:nvCxnSpPr>
        <p:spPr bwMode="auto">
          <a:xfrm flipH="1" flipV="1">
            <a:off x="6218777" y="1799486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9" name="59 Grupo">
            <a:extLst>
              <a:ext uri="{FF2B5EF4-FFF2-40B4-BE49-F238E27FC236}">
                <a16:creationId xmlns:a16="http://schemas.microsoft.com/office/drawing/2014/main" id="{A87FF602-B833-425B-86E1-849C9FFEBB21}"/>
              </a:ext>
            </a:extLst>
          </p:cNvPr>
          <p:cNvGrpSpPr/>
          <p:nvPr/>
        </p:nvGrpSpPr>
        <p:grpSpPr>
          <a:xfrm>
            <a:off x="6155450" y="2324226"/>
            <a:ext cx="156574" cy="169708"/>
            <a:chOff x="2219064" y="2954838"/>
            <a:chExt cx="156710" cy="150380"/>
          </a:xfrm>
        </p:grpSpPr>
        <p:cxnSp>
          <p:nvCxnSpPr>
            <p:cNvPr id="280" name="Straight Connector 422">
              <a:extLst>
                <a:ext uri="{FF2B5EF4-FFF2-40B4-BE49-F238E27FC236}">
                  <a16:creationId xmlns:a16="http://schemas.microsoft.com/office/drawing/2014/main" id="{FE4AAD7F-BA02-CA92-FE2F-51A052D0719C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423">
              <a:extLst>
                <a:ext uri="{FF2B5EF4-FFF2-40B4-BE49-F238E27FC236}">
                  <a16:creationId xmlns:a16="http://schemas.microsoft.com/office/drawing/2014/main" id="{A5FFDF03-902C-F73E-CE15-4E3BBA5DFF64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423">
              <a:extLst>
                <a:ext uri="{FF2B5EF4-FFF2-40B4-BE49-F238E27FC236}">
                  <a16:creationId xmlns:a16="http://schemas.microsoft.com/office/drawing/2014/main" id="{C8B4577D-E538-E2DB-2D6E-B8A198963D81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423">
              <a:extLst>
                <a:ext uri="{FF2B5EF4-FFF2-40B4-BE49-F238E27FC236}">
                  <a16:creationId xmlns:a16="http://schemas.microsoft.com/office/drawing/2014/main" id="{E244A016-F85E-9788-7997-8313ACC73082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423">
              <a:extLst>
                <a:ext uri="{FF2B5EF4-FFF2-40B4-BE49-F238E27FC236}">
                  <a16:creationId xmlns:a16="http://schemas.microsoft.com/office/drawing/2014/main" id="{FBA72D58-7339-597A-ED9E-5ACA842263D1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423">
              <a:extLst>
                <a:ext uri="{FF2B5EF4-FFF2-40B4-BE49-F238E27FC236}">
                  <a16:creationId xmlns:a16="http://schemas.microsoft.com/office/drawing/2014/main" id="{75F9A89C-7D5D-8B2E-93AF-76629177BB2F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66 Conector recto">
            <a:extLst>
              <a:ext uri="{FF2B5EF4-FFF2-40B4-BE49-F238E27FC236}">
                <a16:creationId xmlns:a16="http://schemas.microsoft.com/office/drawing/2014/main" id="{56A128CA-F085-312D-E882-73D6669E4199}"/>
              </a:ext>
            </a:extLst>
          </p:cNvPr>
          <p:cNvCxnSpPr/>
          <p:nvPr/>
        </p:nvCxnSpPr>
        <p:spPr bwMode="auto">
          <a:xfrm flipH="1" flipV="1">
            <a:off x="6221156" y="2258303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ZoneTexte 406">
            <a:extLst>
              <a:ext uri="{FF2B5EF4-FFF2-40B4-BE49-F238E27FC236}">
                <a16:creationId xmlns:a16="http://schemas.microsoft.com/office/drawing/2014/main" id="{19FD63A7-7C6D-8231-F5C1-BCBCFAFC5CB6}"/>
              </a:ext>
            </a:extLst>
          </p:cNvPr>
          <p:cNvSpPr txBox="1"/>
          <p:nvPr/>
        </p:nvSpPr>
        <p:spPr>
          <a:xfrm flipH="1">
            <a:off x="5676200" y="1993520"/>
            <a:ext cx="565014" cy="2446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cxnSp>
        <p:nvCxnSpPr>
          <p:cNvPr id="118" name="22 Conector recto">
            <a:extLst>
              <a:ext uri="{FF2B5EF4-FFF2-40B4-BE49-F238E27FC236}">
                <a16:creationId xmlns:a16="http://schemas.microsoft.com/office/drawing/2014/main" id="{C26EEB33-DFEB-DBA4-A381-853BD3D2D648}"/>
              </a:ext>
            </a:extLst>
          </p:cNvPr>
          <p:cNvCxnSpPr>
            <a:cxnSpLocks/>
            <a:stCxn id="127" idx="3"/>
            <a:endCxn id="266" idx="1"/>
          </p:cNvCxnSpPr>
          <p:nvPr/>
        </p:nvCxnSpPr>
        <p:spPr bwMode="auto">
          <a:xfrm flipV="1">
            <a:off x="5767362" y="1799995"/>
            <a:ext cx="601826" cy="136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9 Cubo">
            <a:extLst>
              <a:ext uri="{FF2B5EF4-FFF2-40B4-BE49-F238E27FC236}">
                <a16:creationId xmlns:a16="http://schemas.microsoft.com/office/drawing/2014/main" id="{1CF4BCA8-7A97-7F41-B941-124124D8A1CE}"/>
              </a:ext>
            </a:extLst>
          </p:cNvPr>
          <p:cNvSpPr/>
          <p:nvPr/>
        </p:nvSpPr>
        <p:spPr bwMode="auto">
          <a:xfrm>
            <a:off x="3051098" y="1623999"/>
            <a:ext cx="577793" cy="375093"/>
          </a:xfrm>
          <a:prstGeom prst="cub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22" name="10 Cilindro">
            <a:extLst>
              <a:ext uri="{FF2B5EF4-FFF2-40B4-BE49-F238E27FC236}">
                <a16:creationId xmlns:a16="http://schemas.microsoft.com/office/drawing/2014/main" id="{66F63DC7-2C7C-53C3-8A47-8243681E4CB4}"/>
              </a:ext>
            </a:extLst>
          </p:cNvPr>
          <p:cNvSpPr/>
          <p:nvPr/>
        </p:nvSpPr>
        <p:spPr bwMode="auto">
          <a:xfrm rot="5400000" flipH="1">
            <a:off x="3581625" y="1699701"/>
            <a:ext cx="220813" cy="20268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11 Conector recto">
            <a:extLst>
              <a:ext uri="{FF2B5EF4-FFF2-40B4-BE49-F238E27FC236}">
                <a16:creationId xmlns:a16="http://schemas.microsoft.com/office/drawing/2014/main" id="{212BDC9E-DA91-24A0-6B84-19A47AB9E5FF}"/>
              </a:ext>
            </a:extLst>
          </p:cNvPr>
          <p:cNvCxnSpPr>
            <a:stCxn id="122" idx="1"/>
            <a:endCxn id="127" idx="1"/>
          </p:cNvCxnSpPr>
          <p:nvPr/>
        </p:nvCxnSpPr>
        <p:spPr bwMode="auto">
          <a:xfrm>
            <a:off x="3793375" y="1801043"/>
            <a:ext cx="758546" cy="3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ZoneTexte 406">
            <a:extLst>
              <a:ext uri="{FF2B5EF4-FFF2-40B4-BE49-F238E27FC236}">
                <a16:creationId xmlns:a16="http://schemas.microsoft.com/office/drawing/2014/main" id="{0542BC78-16A3-7682-B8AE-F77AAB1ACA5D}"/>
              </a:ext>
            </a:extLst>
          </p:cNvPr>
          <p:cNvSpPr txBox="1"/>
          <p:nvPr/>
        </p:nvSpPr>
        <p:spPr>
          <a:xfrm flipH="1">
            <a:off x="4607915" y="1904121"/>
            <a:ext cx="1101054" cy="4247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 err="1">
                <a:solidFill>
                  <a:schemeClr val="tx1"/>
                </a:solidFill>
              </a:rPr>
              <a:t>Different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fr-FR" sz="1200" i="1" dirty="0" err="1">
                <a:solidFill>
                  <a:schemeClr val="tx1"/>
                </a:solidFill>
              </a:rPr>
              <a:t>lengthes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125" name="ZoneTexte 406">
            <a:extLst>
              <a:ext uri="{FF2B5EF4-FFF2-40B4-BE49-F238E27FC236}">
                <a16:creationId xmlns:a16="http://schemas.microsoft.com/office/drawing/2014/main" id="{1183868C-6617-6EE5-170D-5837080D3F9A}"/>
              </a:ext>
            </a:extLst>
          </p:cNvPr>
          <p:cNvSpPr txBox="1"/>
          <p:nvPr/>
        </p:nvSpPr>
        <p:spPr>
          <a:xfrm flipH="1">
            <a:off x="3436260" y="1312937"/>
            <a:ext cx="513649" cy="23502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>
                <a:solidFill>
                  <a:schemeClr val="tx1"/>
                </a:solidFill>
              </a:rPr>
              <a:t>PMT</a:t>
            </a:r>
          </a:p>
        </p:txBody>
      </p:sp>
      <p:sp>
        <p:nvSpPr>
          <p:cNvPr id="127" name="44 Cilindro">
            <a:extLst>
              <a:ext uri="{FF2B5EF4-FFF2-40B4-BE49-F238E27FC236}">
                <a16:creationId xmlns:a16="http://schemas.microsoft.com/office/drawing/2014/main" id="{1121EAF2-5F2A-2AD8-7114-326F46AA10F5}"/>
              </a:ext>
            </a:extLst>
          </p:cNvPr>
          <p:cNvSpPr/>
          <p:nvPr/>
        </p:nvSpPr>
        <p:spPr bwMode="auto">
          <a:xfrm rot="16200000" flipH="1">
            <a:off x="5078379" y="1193639"/>
            <a:ext cx="162525" cy="121544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92" name="ZoneTexte 406">
            <a:extLst>
              <a:ext uri="{FF2B5EF4-FFF2-40B4-BE49-F238E27FC236}">
                <a16:creationId xmlns:a16="http://schemas.microsoft.com/office/drawing/2014/main" id="{79BC2330-2B85-3FF8-6F0A-DC9371FDCE6B}"/>
              </a:ext>
            </a:extLst>
          </p:cNvPr>
          <p:cNvSpPr txBox="1"/>
          <p:nvPr/>
        </p:nvSpPr>
        <p:spPr>
          <a:xfrm flipH="1">
            <a:off x="4879419" y="1490479"/>
            <a:ext cx="513649" cy="222429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grpSp>
        <p:nvGrpSpPr>
          <p:cNvPr id="193" name="149 Grupo">
            <a:extLst>
              <a:ext uri="{FF2B5EF4-FFF2-40B4-BE49-F238E27FC236}">
                <a16:creationId xmlns:a16="http://schemas.microsoft.com/office/drawing/2014/main" id="{2FB0E8CB-D222-ED2B-3907-1EF0D0BDF9D4}"/>
              </a:ext>
            </a:extLst>
          </p:cNvPr>
          <p:cNvGrpSpPr/>
          <p:nvPr/>
        </p:nvGrpSpPr>
        <p:grpSpPr>
          <a:xfrm>
            <a:off x="5674447" y="1879397"/>
            <a:ext cx="156574" cy="169708"/>
            <a:chOff x="2219064" y="2954838"/>
            <a:chExt cx="156710" cy="150380"/>
          </a:xfrm>
        </p:grpSpPr>
        <p:cxnSp>
          <p:nvCxnSpPr>
            <p:cNvPr id="194" name="Straight Connector 422">
              <a:extLst>
                <a:ext uri="{FF2B5EF4-FFF2-40B4-BE49-F238E27FC236}">
                  <a16:creationId xmlns:a16="http://schemas.microsoft.com/office/drawing/2014/main" id="{04194253-2183-EE85-92E2-B4543547BDB7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423">
              <a:extLst>
                <a:ext uri="{FF2B5EF4-FFF2-40B4-BE49-F238E27FC236}">
                  <a16:creationId xmlns:a16="http://schemas.microsoft.com/office/drawing/2014/main" id="{1F6B1D17-93D1-E5C4-89A4-136D2F3A214E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423">
              <a:extLst>
                <a:ext uri="{FF2B5EF4-FFF2-40B4-BE49-F238E27FC236}">
                  <a16:creationId xmlns:a16="http://schemas.microsoft.com/office/drawing/2014/main" id="{97620498-0FC7-048E-1459-E6E1B0F732EB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423">
              <a:extLst>
                <a:ext uri="{FF2B5EF4-FFF2-40B4-BE49-F238E27FC236}">
                  <a16:creationId xmlns:a16="http://schemas.microsoft.com/office/drawing/2014/main" id="{37505456-C78E-031F-D12F-1E5D418B5384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423">
              <a:extLst>
                <a:ext uri="{FF2B5EF4-FFF2-40B4-BE49-F238E27FC236}">
                  <a16:creationId xmlns:a16="http://schemas.microsoft.com/office/drawing/2014/main" id="{A49B8E0E-156E-846A-A277-39EC4B17893A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423">
              <a:extLst>
                <a:ext uri="{FF2B5EF4-FFF2-40B4-BE49-F238E27FC236}">
                  <a16:creationId xmlns:a16="http://schemas.microsoft.com/office/drawing/2014/main" id="{5BEB8D10-AC66-7CC5-2DEC-7E607C1CE650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ZoneTexte 632">
            <a:extLst>
              <a:ext uri="{FF2B5EF4-FFF2-40B4-BE49-F238E27FC236}">
                <a16:creationId xmlns:a16="http://schemas.microsoft.com/office/drawing/2014/main" id="{267298EB-2EE9-5ED1-C1E6-4E74FE9AC0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32304" y="3159386"/>
            <a:ext cx="200565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i="1" u="none" dirty="0">
                <a:solidFill>
                  <a:schemeClr val="tx1"/>
                </a:solidFill>
              </a:rPr>
              <a:t>Front End </a:t>
            </a:r>
            <a:r>
              <a:rPr lang="fr-FR" sz="1800" i="1" u="none" dirty="0" err="1">
                <a:solidFill>
                  <a:schemeClr val="tx1"/>
                </a:solidFill>
              </a:rPr>
              <a:t>Board</a:t>
            </a:r>
            <a:endParaRPr lang="fr-FR" sz="180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4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Synchronization (previous ICECAL version)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819CB7-3919-4951-8B59-9C36077B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4" y="1844824"/>
            <a:ext cx="5310738" cy="4087891"/>
          </a:xfrm>
        </p:spPr>
        <p:txBody>
          <a:bodyPr/>
          <a:lstStyle/>
          <a:p>
            <a:pPr marL="280988" lvl="2" indent="-280988">
              <a:lnSpc>
                <a:spcPct val="100000"/>
              </a:lnSpc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Clock management is internally done by the chip</a:t>
            </a:r>
            <a:endParaRPr lang="es-ES" sz="1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  <a:p>
            <a:pPr marL="280988" lvl="2" indent="-280988">
              <a:buFontTx/>
              <a:buChar char="•"/>
              <a:defRPr/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Three clock phases are generated from an input reference (REF_CLK):</a:t>
            </a:r>
          </a:p>
          <a:p>
            <a:pPr marL="685800" lvl="3" indent="-342900">
              <a:buFont typeface="+mj-lt"/>
              <a:buAutoNum type="arabicParenR"/>
              <a:defRPr/>
            </a:pP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Track &amp; Hold clock phase (</a:t>
            </a:r>
            <a:r>
              <a:rPr lang="el-GR" sz="1650" dirty="0">
                <a:solidFill>
                  <a:schemeClr val="tx1"/>
                </a:solidFill>
                <a:ea typeface="+mn-ea"/>
                <a:cs typeface="+mn-cs"/>
              </a:rPr>
              <a:t>Φ</a:t>
            </a:r>
            <a:r>
              <a:rPr lang="en-US" sz="1650" baseline="-25000" dirty="0">
                <a:solidFill>
                  <a:schemeClr val="tx1"/>
                </a:solidFill>
                <a:ea typeface="+mn-ea"/>
                <a:cs typeface="+mn-cs"/>
              </a:rPr>
              <a:t>TH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). </a:t>
            </a:r>
            <a:r>
              <a:rPr lang="en-US" sz="1650" dirty="0" err="1">
                <a:solidFill>
                  <a:schemeClr val="tx1"/>
                </a:solidFill>
                <a:ea typeface="+mn-ea"/>
                <a:cs typeface="+mn-cs"/>
              </a:rPr>
              <a:t>f</a:t>
            </a:r>
            <a:r>
              <a:rPr lang="en-US" sz="1650" baseline="-25000" dirty="0" err="1">
                <a:solidFill>
                  <a:schemeClr val="tx1"/>
                </a:solidFill>
                <a:ea typeface="+mn-ea"/>
                <a:cs typeface="+mn-cs"/>
              </a:rPr>
              <a:t>CLK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 = 20 </a:t>
            </a:r>
            <a:r>
              <a:rPr lang="en-US" sz="1650" dirty="0" err="1">
                <a:solidFill>
                  <a:schemeClr val="tx1"/>
                </a:solidFill>
                <a:ea typeface="+mn-ea"/>
                <a:cs typeface="+mn-cs"/>
              </a:rPr>
              <a:t>MHz.</a:t>
            </a:r>
            <a:endParaRPr lang="en-US" sz="1650" dirty="0">
              <a:solidFill>
                <a:schemeClr val="tx1"/>
              </a:solidFill>
              <a:ea typeface="+mn-ea"/>
              <a:cs typeface="+mn-cs"/>
            </a:endParaRPr>
          </a:p>
          <a:p>
            <a:pPr marL="685800" lvl="3" indent="-342900">
              <a:buFont typeface="+mj-lt"/>
              <a:buAutoNum type="arabicParenR"/>
              <a:defRPr/>
            </a:pP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Integrator clock phase (</a:t>
            </a:r>
            <a:r>
              <a:rPr lang="el-GR" sz="1650" dirty="0">
                <a:solidFill>
                  <a:schemeClr val="tx1"/>
                </a:solidFill>
                <a:ea typeface="+mn-ea"/>
                <a:cs typeface="+mn-cs"/>
              </a:rPr>
              <a:t>Φ</a:t>
            </a:r>
            <a:r>
              <a:rPr lang="en-US" sz="1650" baseline="-25000" dirty="0">
                <a:solidFill>
                  <a:schemeClr val="tx1"/>
                </a:solidFill>
                <a:ea typeface="+mn-ea"/>
                <a:cs typeface="+mn-cs"/>
              </a:rPr>
              <a:t>INT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 = </a:t>
            </a:r>
            <a:r>
              <a:rPr lang="el-GR" sz="1650" dirty="0">
                <a:solidFill>
                  <a:schemeClr val="tx1"/>
                </a:solidFill>
                <a:ea typeface="+mn-ea"/>
                <a:cs typeface="+mn-cs"/>
              </a:rPr>
              <a:t>Φ</a:t>
            </a:r>
            <a:r>
              <a:rPr lang="en-US" sz="1650" baseline="-25000" dirty="0">
                <a:solidFill>
                  <a:schemeClr val="tx1"/>
                </a:solidFill>
                <a:ea typeface="+mn-ea"/>
                <a:cs typeface="+mn-cs"/>
              </a:rPr>
              <a:t>TH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 + </a:t>
            </a:r>
            <a:r>
              <a:rPr lang="el-GR" sz="1650" dirty="0">
                <a:solidFill>
                  <a:schemeClr val="tx1"/>
                </a:solidFill>
                <a:ea typeface="+mn-ea"/>
                <a:cs typeface="+mn-cs"/>
              </a:rPr>
              <a:t>ΔΦ</a:t>
            </a:r>
            <a:r>
              <a:rPr lang="es-ES" sz="1650" baseline="-25000" dirty="0">
                <a:solidFill>
                  <a:schemeClr val="tx1"/>
                </a:solidFill>
                <a:ea typeface="+mn-ea"/>
                <a:cs typeface="+mn-cs"/>
              </a:rPr>
              <a:t>INT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). </a:t>
            </a:r>
            <a:r>
              <a:rPr lang="en-US" sz="1650" dirty="0" err="1">
                <a:solidFill>
                  <a:schemeClr val="tx1"/>
                </a:solidFill>
                <a:ea typeface="+mn-ea"/>
                <a:cs typeface="+mn-cs"/>
              </a:rPr>
              <a:t>f</a:t>
            </a:r>
            <a:r>
              <a:rPr lang="en-US" sz="1650" baseline="-25000" dirty="0" err="1">
                <a:solidFill>
                  <a:schemeClr val="tx1"/>
                </a:solidFill>
                <a:ea typeface="+mn-ea"/>
                <a:cs typeface="+mn-cs"/>
              </a:rPr>
              <a:t>CLK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 = 20 </a:t>
            </a:r>
            <a:r>
              <a:rPr lang="en-US" sz="1650" dirty="0" err="1">
                <a:solidFill>
                  <a:schemeClr val="tx1"/>
                </a:solidFill>
                <a:ea typeface="+mn-ea"/>
                <a:cs typeface="+mn-cs"/>
              </a:rPr>
              <a:t>MHz.</a:t>
            </a:r>
            <a:endParaRPr lang="en-US" sz="1650" dirty="0">
              <a:solidFill>
                <a:schemeClr val="tx1"/>
              </a:solidFill>
              <a:ea typeface="+mn-ea"/>
              <a:cs typeface="+mn-cs"/>
            </a:endParaRPr>
          </a:p>
          <a:p>
            <a:pPr marL="685800" lvl="3" indent="-342900">
              <a:buFont typeface="+mj-lt"/>
              <a:buAutoNum type="arabicParenR"/>
              <a:defRPr/>
            </a:pP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ADC clock phase (</a:t>
            </a:r>
            <a:r>
              <a:rPr lang="el-GR" sz="1650" dirty="0">
                <a:solidFill>
                  <a:schemeClr val="tx1"/>
                </a:solidFill>
                <a:ea typeface="+mn-ea"/>
                <a:cs typeface="+mn-cs"/>
              </a:rPr>
              <a:t>Φ</a:t>
            </a:r>
            <a:r>
              <a:rPr lang="en-US" sz="1650" baseline="-25000" dirty="0">
                <a:solidFill>
                  <a:schemeClr val="tx1"/>
                </a:solidFill>
                <a:ea typeface="+mn-ea"/>
                <a:cs typeface="+mn-cs"/>
              </a:rPr>
              <a:t>ADC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). </a:t>
            </a:r>
            <a:r>
              <a:rPr lang="en-US" sz="1650" dirty="0" err="1">
                <a:solidFill>
                  <a:schemeClr val="tx1"/>
                </a:solidFill>
                <a:ea typeface="+mn-ea"/>
                <a:cs typeface="+mn-cs"/>
              </a:rPr>
              <a:t>f</a:t>
            </a:r>
            <a:r>
              <a:rPr lang="en-US" sz="1650" baseline="-25000" dirty="0" err="1">
                <a:solidFill>
                  <a:schemeClr val="tx1"/>
                </a:solidFill>
                <a:ea typeface="+mn-ea"/>
                <a:cs typeface="+mn-cs"/>
              </a:rPr>
              <a:t>CLK</a:t>
            </a:r>
            <a:r>
              <a:rPr lang="en-US" sz="1650" dirty="0">
                <a:solidFill>
                  <a:schemeClr val="tx1"/>
                </a:solidFill>
                <a:ea typeface="+mn-ea"/>
                <a:cs typeface="+mn-cs"/>
              </a:rPr>
              <a:t> = 40 </a:t>
            </a:r>
            <a:r>
              <a:rPr lang="en-US" sz="1650" dirty="0" err="1">
                <a:solidFill>
                  <a:schemeClr val="tx1"/>
                </a:solidFill>
                <a:ea typeface="+mn-ea"/>
                <a:cs typeface="+mn-cs"/>
              </a:rPr>
              <a:t>MHz.</a:t>
            </a:r>
            <a:endParaRPr lang="en-US" sz="1650" dirty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2" indent="-342900">
              <a:buFont typeface="Arial" panose="020B0604020202020204" pitchFamily="34" charset="0"/>
              <a:buChar char="•"/>
              <a:defRPr/>
            </a:pPr>
            <a:r>
              <a:rPr lang="en-US" sz="175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Predictable subchannel selection after reset/power-up.</a:t>
            </a:r>
          </a:p>
          <a:p>
            <a:pPr marL="342900" lvl="2" indent="-342900">
              <a:buFont typeface="Arial" panose="020B0604020202020204" pitchFamily="34" charset="0"/>
              <a:buChar char="•"/>
              <a:defRPr/>
            </a:pPr>
            <a:r>
              <a:rPr lang="en-US" sz="175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Internal digitization is also considered but low priority.</a:t>
            </a:r>
          </a:p>
          <a:p>
            <a:pPr marL="685800" lvl="3" indent="-342900">
              <a:buFont typeface="+mj-lt"/>
              <a:buAutoNum type="arabicParenR"/>
              <a:defRPr/>
            </a:pPr>
            <a:endParaRPr lang="en-US" sz="165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073FC2B-0EAA-BD85-600D-F68338AA3B15}"/>
              </a:ext>
            </a:extLst>
          </p:cNvPr>
          <p:cNvGrpSpPr/>
          <p:nvPr/>
        </p:nvGrpSpPr>
        <p:grpSpPr>
          <a:xfrm>
            <a:off x="6096000" y="1091828"/>
            <a:ext cx="4968552" cy="5505524"/>
            <a:chOff x="4211960" y="1091828"/>
            <a:chExt cx="4968552" cy="5505524"/>
          </a:xfrm>
        </p:grpSpPr>
        <p:pic>
          <p:nvPicPr>
            <p:cNvPr id="7" name="158 Imagen">
              <a:extLst>
                <a:ext uri="{FF2B5EF4-FFF2-40B4-BE49-F238E27FC236}">
                  <a16:creationId xmlns:a16="http://schemas.microsoft.com/office/drawing/2014/main" id="{1AF24BFE-A190-8551-9789-FA1AA8F82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80" b="63022"/>
            <a:stretch/>
          </p:blipFill>
          <p:spPr>
            <a:xfrm>
              <a:off x="4368237" y="3240000"/>
              <a:ext cx="4614383" cy="1458000"/>
            </a:xfrm>
            <a:prstGeom prst="rect">
              <a:avLst/>
            </a:prstGeom>
          </p:spPr>
        </p:pic>
        <p:pic>
          <p:nvPicPr>
            <p:cNvPr id="8" name="181 Imagen">
              <a:extLst>
                <a:ext uri="{FF2B5EF4-FFF2-40B4-BE49-F238E27FC236}">
                  <a16:creationId xmlns:a16="http://schemas.microsoft.com/office/drawing/2014/main" id="{916BB024-C303-B31A-C3CB-F3720613C9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0" t="4" r="-342" b="81574"/>
            <a:stretch/>
          </p:blipFill>
          <p:spPr>
            <a:xfrm>
              <a:off x="4788472" y="3255840"/>
              <a:ext cx="4212000" cy="713066"/>
            </a:xfrm>
            <a:prstGeom prst="rect">
              <a:avLst/>
            </a:prstGeom>
          </p:spPr>
        </p:pic>
        <p:sp>
          <p:nvSpPr>
            <p:cNvPr id="9" name="12 Rectángulo redondeado">
              <a:extLst>
                <a:ext uri="{FF2B5EF4-FFF2-40B4-BE49-F238E27FC236}">
                  <a16:creationId xmlns:a16="http://schemas.microsoft.com/office/drawing/2014/main" id="{5FAF4FFD-6535-0404-EF5A-E9D9C81EF8BB}"/>
                </a:ext>
              </a:extLst>
            </p:cNvPr>
            <p:cNvSpPr/>
            <p:nvPr/>
          </p:nvSpPr>
          <p:spPr bwMode="auto">
            <a:xfrm>
              <a:off x="4960182" y="1091828"/>
              <a:ext cx="3390680" cy="2103204"/>
            </a:xfrm>
            <a:prstGeom prst="roundRect">
              <a:avLst>
                <a:gd name="adj" fmla="val 7465"/>
              </a:avLst>
            </a:prstGeom>
            <a:solidFill>
              <a:srgbClr val="CCFF99"/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14 Grupo">
              <a:extLst>
                <a:ext uri="{FF2B5EF4-FFF2-40B4-BE49-F238E27FC236}">
                  <a16:creationId xmlns:a16="http://schemas.microsoft.com/office/drawing/2014/main" id="{E2027784-DE9B-01AF-89C7-1D777A803002}"/>
                </a:ext>
              </a:extLst>
            </p:cNvPr>
            <p:cNvGrpSpPr/>
            <p:nvPr/>
          </p:nvGrpSpPr>
          <p:grpSpPr>
            <a:xfrm>
              <a:off x="5001892" y="1165926"/>
              <a:ext cx="3313357" cy="1650248"/>
              <a:chOff x="2472485" y="1421654"/>
              <a:chExt cx="4820803" cy="2004031"/>
            </a:xfrm>
          </p:grpSpPr>
          <p:sp>
            <p:nvSpPr>
              <p:cNvPr id="259" name="142 Rectángulo redondeado">
                <a:extLst>
                  <a:ext uri="{FF2B5EF4-FFF2-40B4-BE49-F238E27FC236}">
                    <a16:creationId xmlns:a16="http://schemas.microsoft.com/office/drawing/2014/main" id="{486F857A-989D-76FC-ECEE-EC6B2B821A12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143 Rectángulo redondeado">
                <a:extLst>
                  <a:ext uri="{FF2B5EF4-FFF2-40B4-BE49-F238E27FC236}">
                    <a16:creationId xmlns:a16="http://schemas.microsoft.com/office/drawing/2014/main" id="{17476F4C-6607-DB48-0C60-DF1EF53B59BB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144 Rectángulo redondeado">
                <a:extLst>
                  <a:ext uri="{FF2B5EF4-FFF2-40B4-BE49-F238E27FC236}">
                    <a16:creationId xmlns:a16="http://schemas.microsoft.com/office/drawing/2014/main" id="{CA5FD0B8-7506-C96D-D638-E7A012653C32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2" name="145 Rectángulo redondeado">
                <a:extLst>
                  <a:ext uri="{FF2B5EF4-FFF2-40B4-BE49-F238E27FC236}">
                    <a16:creationId xmlns:a16="http://schemas.microsoft.com/office/drawing/2014/main" id="{1FC3DE6A-01B4-61CD-C0DB-8A2847AC572C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1" name="15 Conector recto">
              <a:extLst>
                <a:ext uri="{FF2B5EF4-FFF2-40B4-BE49-F238E27FC236}">
                  <a16:creationId xmlns:a16="http://schemas.microsoft.com/office/drawing/2014/main" id="{94618C5D-88EA-A76F-809E-A11C63B00DD8}"/>
                </a:ext>
              </a:extLst>
            </p:cNvPr>
            <p:cNvCxnSpPr/>
            <p:nvPr/>
          </p:nvCxnSpPr>
          <p:spPr bwMode="auto">
            <a:xfrm flipV="1">
              <a:off x="8792527" y="1936947"/>
              <a:ext cx="140078" cy="16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2" name="18 Conector recto">
              <a:extLst>
                <a:ext uri="{FF2B5EF4-FFF2-40B4-BE49-F238E27FC236}">
                  <a16:creationId xmlns:a16="http://schemas.microsoft.com/office/drawing/2014/main" id="{9FF7F1A8-2027-AE3A-31B4-D46B4EC6D4A0}"/>
                </a:ext>
              </a:extLst>
            </p:cNvPr>
            <p:cNvCxnSpPr/>
            <p:nvPr/>
          </p:nvCxnSpPr>
          <p:spPr bwMode="auto">
            <a:xfrm flipV="1">
              <a:off x="8841005" y="1914575"/>
              <a:ext cx="31843" cy="4918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ZoneTexte 632">
              <a:extLst>
                <a:ext uri="{FF2B5EF4-FFF2-40B4-BE49-F238E27FC236}">
                  <a16:creationId xmlns:a16="http://schemas.microsoft.com/office/drawing/2014/main" id="{3A583A34-3425-2B88-726E-A4E3CCEF6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997872" y="1289528"/>
              <a:ext cx="723253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Integrator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21 Conector recto">
              <a:extLst>
                <a:ext uri="{FF2B5EF4-FFF2-40B4-BE49-F238E27FC236}">
                  <a16:creationId xmlns:a16="http://schemas.microsoft.com/office/drawing/2014/main" id="{98B3D13D-5BAE-C19E-D1AD-05632644134D}"/>
                </a:ext>
              </a:extLst>
            </p:cNvPr>
            <p:cNvCxnSpPr/>
            <p:nvPr/>
          </p:nvCxnSpPr>
          <p:spPr bwMode="auto">
            <a:xfrm>
              <a:off x="4719364" y="2042722"/>
              <a:ext cx="400152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22 Conector recto">
              <a:extLst>
                <a:ext uri="{FF2B5EF4-FFF2-40B4-BE49-F238E27FC236}">
                  <a16:creationId xmlns:a16="http://schemas.microsoft.com/office/drawing/2014/main" id="{D88296CE-CD26-1960-A200-85A8CEB35AA3}"/>
                </a:ext>
              </a:extLst>
            </p:cNvPr>
            <p:cNvCxnSpPr/>
            <p:nvPr/>
          </p:nvCxnSpPr>
          <p:spPr bwMode="auto">
            <a:xfrm>
              <a:off x="4739298" y="1805613"/>
              <a:ext cx="373229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23 CuadroTexto">
              <a:extLst>
                <a:ext uri="{FF2B5EF4-FFF2-40B4-BE49-F238E27FC236}">
                  <a16:creationId xmlns:a16="http://schemas.microsoft.com/office/drawing/2014/main" id="{AC8CB812-D300-F67C-2001-A9BFB079E0E4}"/>
                </a:ext>
              </a:extLst>
            </p:cNvPr>
            <p:cNvSpPr txBox="1"/>
            <p:nvPr/>
          </p:nvSpPr>
          <p:spPr>
            <a:xfrm>
              <a:off x="4819696" y="1640113"/>
              <a:ext cx="130251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s-ES" sz="800" i="1" u="none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7" name="24 Conector recto">
              <a:extLst>
                <a:ext uri="{FF2B5EF4-FFF2-40B4-BE49-F238E27FC236}">
                  <a16:creationId xmlns:a16="http://schemas.microsoft.com/office/drawing/2014/main" id="{F311E923-23D3-551C-06BC-A0AD94FC2C23}"/>
                </a:ext>
              </a:extLst>
            </p:cNvPr>
            <p:cNvCxnSpPr/>
            <p:nvPr/>
          </p:nvCxnSpPr>
          <p:spPr bwMode="auto">
            <a:xfrm>
              <a:off x="5462430" y="1536161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25 Conector recto">
              <a:extLst>
                <a:ext uri="{FF2B5EF4-FFF2-40B4-BE49-F238E27FC236}">
                  <a16:creationId xmlns:a16="http://schemas.microsoft.com/office/drawing/2014/main" id="{4E637220-F16C-4DF9-CCAE-A43D44650B31}"/>
                </a:ext>
              </a:extLst>
            </p:cNvPr>
            <p:cNvCxnSpPr/>
            <p:nvPr/>
          </p:nvCxnSpPr>
          <p:spPr bwMode="auto">
            <a:xfrm>
              <a:off x="5458812" y="1813017"/>
              <a:ext cx="265271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26 Conector recto">
              <a:extLst>
                <a:ext uri="{FF2B5EF4-FFF2-40B4-BE49-F238E27FC236}">
                  <a16:creationId xmlns:a16="http://schemas.microsoft.com/office/drawing/2014/main" id="{05A33A13-19B7-F344-787E-657D1BAE4BB4}"/>
                </a:ext>
              </a:extLst>
            </p:cNvPr>
            <p:cNvCxnSpPr/>
            <p:nvPr/>
          </p:nvCxnSpPr>
          <p:spPr bwMode="auto">
            <a:xfrm>
              <a:off x="6018647" y="1536161"/>
              <a:ext cx="26113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27 Conector recto">
              <a:extLst>
                <a:ext uri="{FF2B5EF4-FFF2-40B4-BE49-F238E27FC236}">
                  <a16:creationId xmlns:a16="http://schemas.microsoft.com/office/drawing/2014/main" id="{462765E5-E54B-E085-4120-2AE639EBCA26}"/>
                </a:ext>
              </a:extLst>
            </p:cNvPr>
            <p:cNvCxnSpPr/>
            <p:nvPr/>
          </p:nvCxnSpPr>
          <p:spPr bwMode="auto">
            <a:xfrm>
              <a:off x="6024776" y="181301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28 Conector recto">
              <a:extLst>
                <a:ext uri="{FF2B5EF4-FFF2-40B4-BE49-F238E27FC236}">
                  <a16:creationId xmlns:a16="http://schemas.microsoft.com/office/drawing/2014/main" id="{2D9C7AC8-5915-B983-03A2-8D3160015100}"/>
                </a:ext>
              </a:extLst>
            </p:cNvPr>
            <p:cNvCxnSpPr/>
            <p:nvPr/>
          </p:nvCxnSpPr>
          <p:spPr bwMode="auto">
            <a:xfrm>
              <a:off x="6512999" y="1609405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29 Conector recto">
              <a:extLst>
                <a:ext uri="{FF2B5EF4-FFF2-40B4-BE49-F238E27FC236}">
                  <a16:creationId xmlns:a16="http://schemas.microsoft.com/office/drawing/2014/main" id="{BAAD2718-5DB6-DD71-5F0F-243CF29F2EF8}"/>
                </a:ext>
              </a:extLst>
            </p:cNvPr>
            <p:cNvCxnSpPr/>
            <p:nvPr/>
          </p:nvCxnSpPr>
          <p:spPr bwMode="auto">
            <a:xfrm>
              <a:off x="6509224" y="1743803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30 Conector recto">
              <a:extLst>
                <a:ext uri="{FF2B5EF4-FFF2-40B4-BE49-F238E27FC236}">
                  <a16:creationId xmlns:a16="http://schemas.microsoft.com/office/drawing/2014/main" id="{D0DC34E2-2C37-3E51-DC18-914DF8A8AF4E}"/>
                </a:ext>
              </a:extLst>
            </p:cNvPr>
            <p:cNvCxnSpPr/>
            <p:nvPr/>
          </p:nvCxnSpPr>
          <p:spPr bwMode="auto">
            <a:xfrm flipV="1">
              <a:off x="6662458" y="1747873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31 Conector recto">
              <a:extLst>
                <a:ext uri="{FF2B5EF4-FFF2-40B4-BE49-F238E27FC236}">
                  <a16:creationId xmlns:a16="http://schemas.microsoft.com/office/drawing/2014/main" id="{1DF33B38-61C5-074C-2064-13A230B9665F}"/>
                </a:ext>
              </a:extLst>
            </p:cNvPr>
            <p:cNvCxnSpPr/>
            <p:nvPr/>
          </p:nvCxnSpPr>
          <p:spPr bwMode="auto">
            <a:xfrm>
              <a:off x="6667107" y="1800810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AutoShape 45">
              <a:extLst>
                <a:ext uri="{FF2B5EF4-FFF2-40B4-BE49-F238E27FC236}">
                  <a16:creationId xmlns:a16="http://schemas.microsoft.com/office/drawing/2014/main" id="{CC6C3C08-FCF6-19B5-5012-CAFBCF464C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824908" y="1476892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b="0" u="none" dirty="0">
                  <a:solidFill>
                    <a:schemeClr val="bg1"/>
                  </a:solidFill>
                </a:rPr>
                <a:t>TH</a:t>
              </a:r>
            </a:p>
          </p:txBody>
        </p:sp>
        <p:cxnSp>
          <p:nvCxnSpPr>
            <p:cNvPr id="26" name="33 Conector recto">
              <a:extLst>
                <a:ext uri="{FF2B5EF4-FFF2-40B4-BE49-F238E27FC236}">
                  <a16:creationId xmlns:a16="http://schemas.microsoft.com/office/drawing/2014/main" id="{479C63FF-C3BE-F21E-D343-293A7EC9BE84}"/>
                </a:ext>
              </a:extLst>
            </p:cNvPr>
            <p:cNvCxnSpPr/>
            <p:nvPr/>
          </p:nvCxnSpPr>
          <p:spPr bwMode="auto">
            <a:xfrm flipV="1">
              <a:off x="6667149" y="1556508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34 Rectángulo">
              <a:extLst>
                <a:ext uri="{FF2B5EF4-FFF2-40B4-BE49-F238E27FC236}">
                  <a16:creationId xmlns:a16="http://schemas.microsoft.com/office/drawing/2014/main" id="{2A6DB260-D6E5-8175-C5D8-44507ADD2346}"/>
                </a:ext>
              </a:extLst>
            </p:cNvPr>
            <p:cNvSpPr/>
            <p:nvPr/>
          </p:nvSpPr>
          <p:spPr bwMode="auto">
            <a:xfrm>
              <a:off x="7255397" y="1466947"/>
              <a:ext cx="408597" cy="9482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35 Conector recto">
              <a:extLst>
                <a:ext uri="{FF2B5EF4-FFF2-40B4-BE49-F238E27FC236}">
                  <a16:creationId xmlns:a16="http://schemas.microsoft.com/office/drawing/2014/main" id="{42351296-13F5-30AF-55F8-FACFAC934079}"/>
                </a:ext>
              </a:extLst>
            </p:cNvPr>
            <p:cNvCxnSpPr/>
            <p:nvPr/>
          </p:nvCxnSpPr>
          <p:spPr bwMode="auto">
            <a:xfrm>
              <a:off x="6667107" y="1558561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36 Conector recto">
              <a:extLst>
                <a:ext uri="{FF2B5EF4-FFF2-40B4-BE49-F238E27FC236}">
                  <a16:creationId xmlns:a16="http://schemas.microsoft.com/office/drawing/2014/main" id="{F04590BE-2A22-FA16-4CEE-B43879DC6DF6}"/>
                </a:ext>
              </a:extLst>
            </p:cNvPr>
            <p:cNvCxnSpPr/>
            <p:nvPr/>
          </p:nvCxnSpPr>
          <p:spPr bwMode="auto">
            <a:xfrm>
              <a:off x="7038623" y="1609445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37 Conector recto">
              <a:extLst>
                <a:ext uri="{FF2B5EF4-FFF2-40B4-BE49-F238E27FC236}">
                  <a16:creationId xmlns:a16="http://schemas.microsoft.com/office/drawing/2014/main" id="{B9D4760F-369B-5991-7126-612A15A582CF}"/>
                </a:ext>
              </a:extLst>
            </p:cNvPr>
            <p:cNvCxnSpPr/>
            <p:nvPr/>
          </p:nvCxnSpPr>
          <p:spPr bwMode="auto">
            <a:xfrm>
              <a:off x="7034848" y="1743844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ZoneTexte 632">
              <a:extLst>
                <a:ext uri="{FF2B5EF4-FFF2-40B4-BE49-F238E27FC236}">
                  <a16:creationId xmlns:a16="http://schemas.microsoft.com/office/drawing/2014/main" id="{B605BDC4-CCCE-3350-D3E3-EC57B94FE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87658" y="1216671"/>
              <a:ext cx="684781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Track</a:t>
              </a:r>
              <a:r>
                <a:rPr lang="fr-FR" sz="900" i="1" u="none" dirty="0">
                  <a:solidFill>
                    <a:schemeClr val="tx1"/>
                  </a:solidFill>
                </a:rPr>
                <a:t>-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and-</a:t>
              </a:r>
              <a:r>
                <a:rPr lang="fr-FR" sz="900" i="1" u="none" dirty="0" err="1">
                  <a:solidFill>
                    <a:schemeClr val="tx1"/>
                  </a:solidFill>
                </a:rPr>
                <a:t>Hold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96" name="39 Conector recto">
              <a:extLst>
                <a:ext uri="{FF2B5EF4-FFF2-40B4-BE49-F238E27FC236}">
                  <a16:creationId xmlns:a16="http://schemas.microsoft.com/office/drawing/2014/main" id="{FD52D08E-0945-FD43-4CB2-DAA2B64007E8}"/>
                </a:ext>
              </a:extLst>
            </p:cNvPr>
            <p:cNvCxnSpPr/>
            <p:nvPr/>
          </p:nvCxnSpPr>
          <p:spPr bwMode="auto">
            <a:xfrm>
              <a:off x="7668034" y="1804879"/>
              <a:ext cx="15737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40 Conector recto">
              <a:extLst>
                <a:ext uri="{FF2B5EF4-FFF2-40B4-BE49-F238E27FC236}">
                  <a16:creationId xmlns:a16="http://schemas.microsoft.com/office/drawing/2014/main" id="{04769E59-428A-4643-95C2-86F4F16C0426}"/>
                </a:ext>
              </a:extLst>
            </p:cNvPr>
            <p:cNvCxnSpPr/>
            <p:nvPr/>
          </p:nvCxnSpPr>
          <p:spPr bwMode="auto">
            <a:xfrm>
              <a:off x="7664259" y="2081736"/>
              <a:ext cx="15737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41 Conector recto">
              <a:extLst>
                <a:ext uri="{FF2B5EF4-FFF2-40B4-BE49-F238E27FC236}">
                  <a16:creationId xmlns:a16="http://schemas.microsoft.com/office/drawing/2014/main" id="{0EEDEB0A-D152-2024-352B-A8855015AC63}"/>
                </a:ext>
              </a:extLst>
            </p:cNvPr>
            <p:cNvCxnSpPr/>
            <p:nvPr/>
          </p:nvCxnSpPr>
          <p:spPr bwMode="auto">
            <a:xfrm>
              <a:off x="5462430" y="2065120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42 Conector recto">
              <a:extLst>
                <a:ext uri="{FF2B5EF4-FFF2-40B4-BE49-F238E27FC236}">
                  <a16:creationId xmlns:a16="http://schemas.microsoft.com/office/drawing/2014/main" id="{B3C6417E-4E8F-CAAD-C190-6A9C1B7F8AA4}"/>
                </a:ext>
              </a:extLst>
            </p:cNvPr>
            <p:cNvCxnSpPr/>
            <p:nvPr/>
          </p:nvCxnSpPr>
          <p:spPr bwMode="auto">
            <a:xfrm>
              <a:off x="5458655" y="234197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43 Conector recto">
              <a:extLst>
                <a:ext uri="{FF2B5EF4-FFF2-40B4-BE49-F238E27FC236}">
                  <a16:creationId xmlns:a16="http://schemas.microsoft.com/office/drawing/2014/main" id="{A4960B41-ECF6-2EFC-EBBE-4D3627404DE5}"/>
                </a:ext>
              </a:extLst>
            </p:cNvPr>
            <p:cNvCxnSpPr/>
            <p:nvPr/>
          </p:nvCxnSpPr>
          <p:spPr bwMode="auto">
            <a:xfrm>
              <a:off x="6028551" y="2065120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44 Conector recto">
              <a:extLst>
                <a:ext uri="{FF2B5EF4-FFF2-40B4-BE49-F238E27FC236}">
                  <a16:creationId xmlns:a16="http://schemas.microsoft.com/office/drawing/2014/main" id="{7E0FF53F-DDA5-964D-4412-3A15C1D0A800}"/>
                </a:ext>
              </a:extLst>
            </p:cNvPr>
            <p:cNvCxnSpPr/>
            <p:nvPr/>
          </p:nvCxnSpPr>
          <p:spPr bwMode="auto">
            <a:xfrm>
              <a:off x="6024776" y="2341977"/>
              <a:ext cx="2534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45 Conector recto">
              <a:extLst>
                <a:ext uri="{FF2B5EF4-FFF2-40B4-BE49-F238E27FC236}">
                  <a16:creationId xmlns:a16="http://schemas.microsoft.com/office/drawing/2014/main" id="{4159B60D-0185-ADA0-09BC-0EE63A4F3E9A}"/>
                </a:ext>
              </a:extLst>
            </p:cNvPr>
            <p:cNvCxnSpPr/>
            <p:nvPr/>
          </p:nvCxnSpPr>
          <p:spPr bwMode="auto">
            <a:xfrm>
              <a:off x="6512999" y="2138364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46 Conector recto">
              <a:extLst>
                <a:ext uri="{FF2B5EF4-FFF2-40B4-BE49-F238E27FC236}">
                  <a16:creationId xmlns:a16="http://schemas.microsoft.com/office/drawing/2014/main" id="{BF82379D-E383-E302-E41B-FFF63E654A78}"/>
                </a:ext>
              </a:extLst>
            </p:cNvPr>
            <p:cNvCxnSpPr/>
            <p:nvPr/>
          </p:nvCxnSpPr>
          <p:spPr bwMode="auto">
            <a:xfrm>
              <a:off x="6509224" y="2272763"/>
              <a:ext cx="14825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47 Conector recto">
              <a:extLst>
                <a:ext uri="{FF2B5EF4-FFF2-40B4-BE49-F238E27FC236}">
                  <a16:creationId xmlns:a16="http://schemas.microsoft.com/office/drawing/2014/main" id="{D243D483-4E90-94FF-2B17-9E8D14A29CEB}"/>
                </a:ext>
              </a:extLst>
            </p:cNvPr>
            <p:cNvCxnSpPr/>
            <p:nvPr/>
          </p:nvCxnSpPr>
          <p:spPr bwMode="auto">
            <a:xfrm flipV="1">
              <a:off x="6662458" y="2276833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48 Conector recto">
              <a:extLst>
                <a:ext uri="{FF2B5EF4-FFF2-40B4-BE49-F238E27FC236}">
                  <a16:creationId xmlns:a16="http://schemas.microsoft.com/office/drawing/2014/main" id="{EDE6AA9C-23CF-F7D7-4163-8ACA3C3F06BE}"/>
                </a:ext>
              </a:extLst>
            </p:cNvPr>
            <p:cNvCxnSpPr/>
            <p:nvPr/>
          </p:nvCxnSpPr>
          <p:spPr bwMode="auto">
            <a:xfrm>
              <a:off x="6667107" y="2329769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AutoShape 45">
              <a:extLst>
                <a:ext uri="{FF2B5EF4-FFF2-40B4-BE49-F238E27FC236}">
                  <a16:creationId xmlns:a16="http://schemas.microsoft.com/office/drawing/2014/main" id="{6B61A4E5-242B-52C0-D00B-95B531570D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824908" y="2005851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CC00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b="0" u="none" dirty="0"/>
                <a:t>TH</a:t>
              </a:r>
            </a:p>
          </p:txBody>
        </p:sp>
        <p:cxnSp>
          <p:nvCxnSpPr>
            <p:cNvPr id="107" name="50 Conector recto">
              <a:extLst>
                <a:ext uri="{FF2B5EF4-FFF2-40B4-BE49-F238E27FC236}">
                  <a16:creationId xmlns:a16="http://schemas.microsoft.com/office/drawing/2014/main" id="{EA895682-04D1-6C8F-970F-779ADFD3E59E}"/>
                </a:ext>
              </a:extLst>
            </p:cNvPr>
            <p:cNvCxnSpPr/>
            <p:nvPr/>
          </p:nvCxnSpPr>
          <p:spPr bwMode="auto">
            <a:xfrm flipV="1">
              <a:off x="6667149" y="2085467"/>
              <a:ext cx="0" cy="51475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51 Conector recto">
              <a:extLst>
                <a:ext uri="{FF2B5EF4-FFF2-40B4-BE49-F238E27FC236}">
                  <a16:creationId xmlns:a16="http://schemas.microsoft.com/office/drawing/2014/main" id="{7A5B6DF7-06D9-0484-08A1-C84A8A711FCD}"/>
                </a:ext>
              </a:extLst>
            </p:cNvPr>
            <p:cNvCxnSpPr/>
            <p:nvPr/>
          </p:nvCxnSpPr>
          <p:spPr bwMode="auto">
            <a:xfrm>
              <a:off x="6667107" y="2087520"/>
              <a:ext cx="130814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52 Conector recto">
              <a:extLst>
                <a:ext uri="{FF2B5EF4-FFF2-40B4-BE49-F238E27FC236}">
                  <a16:creationId xmlns:a16="http://schemas.microsoft.com/office/drawing/2014/main" id="{1E4FAE38-3A9B-CA54-399E-FBF69844585B}"/>
                </a:ext>
              </a:extLst>
            </p:cNvPr>
            <p:cNvCxnSpPr/>
            <p:nvPr/>
          </p:nvCxnSpPr>
          <p:spPr bwMode="auto">
            <a:xfrm>
              <a:off x="7038623" y="2138404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53 Conector recto">
              <a:extLst>
                <a:ext uri="{FF2B5EF4-FFF2-40B4-BE49-F238E27FC236}">
                  <a16:creationId xmlns:a16="http://schemas.microsoft.com/office/drawing/2014/main" id="{014F0F13-8C02-7493-83CA-20399E832BC9}"/>
                </a:ext>
              </a:extLst>
            </p:cNvPr>
            <p:cNvCxnSpPr/>
            <p:nvPr/>
          </p:nvCxnSpPr>
          <p:spPr bwMode="auto">
            <a:xfrm>
              <a:off x="7034848" y="2272803"/>
              <a:ext cx="210350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1" name="ZoneTexte 632">
              <a:extLst>
                <a:ext uri="{FF2B5EF4-FFF2-40B4-BE49-F238E27FC236}">
                  <a16:creationId xmlns:a16="http://schemas.microsoft.com/office/drawing/2014/main" id="{5721DEA7-4720-6432-B260-8093CEA9C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17396" y="1280078"/>
              <a:ext cx="466772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Filter</a:t>
              </a:r>
              <a:endParaRPr lang="fr-FR" sz="9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12" name="ZoneTexte 632">
              <a:extLst>
                <a:ext uri="{FF2B5EF4-FFF2-40B4-BE49-F238E27FC236}">
                  <a16:creationId xmlns:a16="http://schemas.microsoft.com/office/drawing/2014/main" id="{684B9BFB-62DB-AA5B-7990-7FD0DB88E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992417" y="1178673"/>
              <a:ext cx="665545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Current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amplifier</a:t>
              </a:r>
            </a:p>
          </p:txBody>
        </p:sp>
        <p:sp>
          <p:nvSpPr>
            <p:cNvPr id="113" name="ZoneTexte 632">
              <a:extLst>
                <a:ext uri="{FF2B5EF4-FFF2-40B4-BE49-F238E27FC236}">
                  <a16:creationId xmlns:a16="http://schemas.microsoft.com/office/drawing/2014/main" id="{DCD801B8-2755-D1D9-4B36-4766C575B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118334" y="1280078"/>
              <a:ext cx="793785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Multiplexer</a:t>
              </a:r>
            </a:p>
          </p:txBody>
        </p:sp>
        <p:sp>
          <p:nvSpPr>
            <p:cNvPr id="114" name="ZoneTexte 632">
              <a:extLst>
                <a:ext uri="{FF2B5EF4-FFF2-40B4-BE49-F238E27FC236}">
                  <a16:creationId xmlns:a16="http://schemas.microsoft.com/office/drawing/2014/main" id="{97CE086E-AC09-04BF-343B-FC28353436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704573" y="1442783"/>
              <a:ext cx="505245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ADC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driver</a:t>
              </a:r>
            </a:p>
          </p:txBody>
        </p:sp>
        <p:sp>
          <p:nvSpPr>
            <p:cNvPr id="115" name="AutoShape 45">
              <a:extLst>
                <a:ext uri="{FF2B5EF4-FFF2-40B4-BE49-F238E27FC236}">
                  <a16:creationId xmlns:a16="http://schemas.microsoft.com/office/drawing/2014/main" id="{732732F0-0A78-065F-B1F2-7CB1E65EB1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90232" y="1739710"/>
              <a:ext cx="931584" cy="40274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s-ES" sz="900" b="0" u="none" dirty="0"/>
            </a:p>
          </p:txBody>
        </p:sp>
        <p:cxnSp>
          <p:nvCxnSpPr>
            <p:cNvPr id="201" name="59 Conector recto de flecha">
              <a:extLst>
                <a:ext uri="{FF2B5EF4-FFF2-40B4-BE49-F238E27FC236}">
                  <a16:creationId xmlns:a16="http://schemas.microsoft.com/office/drawing/2014/main" id="{A31DE698-7DC5-56D5-5A4F-85A93B8BFE27}"/>
                </a:ext>
              </a:extLst>
            </p:cNvPr>
            <p:cNvCxnSpPr/>
            <p:nvPr/>
          </p:nvCxnSpPr>
          <p:spPr bwMode="auto">
            <a:xfrm flipV="1">
              <a:off x="8025566" y="1874855"/>
              <a:ext cx="406024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2" name="60 Conector recto de flecha">
              <a:extLst>
                <a:ext uri="{FF2B5EF4-FFF2-40B4-BE49-F238E27FC236}">
                  <a16:creationId xmlns:a16="http://schemas.microsoft.com/office/drawing/2014/main" id="{42CEBE57-4E13-7F16-1A1C-37D0385770EE}"/>
                </a:ext>
              </a:extLst>
            </p:cNvPr>
            <p:cNvCxnSpPr/>
            <p:nvPr/>
          </p:nvCxnSpPr>
          <p:spPr bwMode="auto">
            <a:xfrm flipV="1">
              <a:off x="8021459" y="2007919"/>
              <a:ext cx="421852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3" name="100 Conector recto">
              <a:extLst>
                <a:ext uri="{FF2B5EF4-FFF2-40B4-BE49-F238E27FC236}">
                  <a16:creationId xmlns:a16="http://schemas.microsoft.com/office/drawing/2014/main" id="{593D99D0-95C4-936E-1D3B-E7144320B1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454647" y="2423564"/>
              <a:ext cx="3164" cy="118254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04" name="106 Conector recto">
              <a:extLst>
                <a:ext uri="{FF2B5EF4-FFF2-40B4-BE49-F238E27FC236}">
                  <a16:creationId xmlns:a16="http://schemas.microsoft.com/office/drawing/2014/main" id="{F8B68965-C6E0-570A-14D6-2D85102400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289303" y="2997236"/>
              <a:ext cx="1358555" cy="1032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/>
              <a:tailEnd/>
            </a:ln>
          </p:spPr>
        </p:cxnSp>
        <p:grpSp>
          <p:nvGrpSpPr>
            <p:cNvPr id="205" name="64 Grupo">
              <a:extLst>
                <a:ext uri="{FF2B5EF4-FFF2-40B4-BE49-F238E27FC236}">
                  <a16:creationId xmlns:a16="http://schemas.microsoft.com/office/drawing/2014/main" id="{D878C039-C474-1675-7F13-50D6099E73F0}"/>
                </a:ext>
              </a:extLst>
            </p:cNvPr>
            <p:cNvGrpSpPr/>
            <p:nvPr/>
          </p:nvGrpSpPr>
          <p:grpSpPr>
            <a:xfrm>
              <a:off x="4671925" y="2043607"/>
              <a:ext cx="107035" cy="102712"/>
              <a:chOff x="2219064" y="2954838"/>
              <a:chExt cx="156710" cy="150380"/>
            </a:xfrm>
          </p:grpSpPr>
          <p:cxnSp>
            <p:nvCxnSpPr>
              <p:cNvPr id="253" name="Straight Connector 422">
                <a:extLst>
                  <a:ext uri="{FF2B5EF4-FFF2-40B4-BE49-F238E27FC236}">
                    <a16:creationId xmlns:a16="http://schemas.microsoft.com/office/drawing/2014/main" id="{4886EC9A-0862-1887-80A6-F562D50C6C72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423">
                <a:extLst>
                  <a:ext uri="{FF2B5EF4-FFF2-40B4-BE49-F238E27FC236}">
                    <a16:creationId xmlns:a16="http://schemas.microsoft.com/office/drawing/2014/main" id="{E9680521-1621-EB53-4084-873347E9254F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423">
                <a:extLst>
                  <a:ext uri="{FF2B5EF4-FFF2-40B4-BE49-F238E27FC236}">
                    <a16:creationId xmlns:a16="http://schemas.microsoft.com/office/drawing/2014/main" id="{D8BEA907-6C13-FA9F-E4C8-2560634CF0E0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423">
                <a:extLst>
                  <a:ext uri="{FF2B5EF4-FFF2-40B4-BE49-F238E27FC236}">
                    <a16:creationId xmlns:a16="http://schemas.microsoft.com/office/drawing/2014/main" id="{C4633A5D-35BE-A079-D3A2-1887760D5CF7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423">
                <a:extLst>
                  <a:ext uri="{FF2B5EF4-FFF2-40B4-BE49-F238E27FC236}">
                    <a16:creationId xmlns:a16="http://schemas.microsoft.com/office/drawing/2014/main" id="{3A7D0F04-9145-E445-5C36-A70B0F038B91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423">
                <a:extLst>
                  <a:ext uri="{FF2B5EF4-FFF2-40B4-BE49-F238E27FC236}">
                    <a16:creationId xmlns:a16="http://schemas.microsoft.com/office/drawing/2014/main" id="{1BD1D6B3-97E2-8709-EFD0-2868AF857D90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" name="65 Rectángulo">
              <a:extLst>
                <a:ext uri="{FF2B5EF4-FFF2-40B4-BE49-F238E27FC236}">
                  <a16:creationId xmlns:a16="http://schemas.microsoft.com/office/drawing/2014/main" id="{44E424C8-1B48-0659-CACC-3CF333CFB235}"/>
                </a:ext>
              </a:extLst>
            </p:cNvPr>
            <p:cNvSpPr/>
            <p:nvPr/>
          </p:nvSpPr>
          <p:spPr bwMode="auto">
            <a:xfrm>
              <a:off x="5117611" y="1466947"/>
              <a:ext cx="408597" cy="948288"/>
            </a:xfrm>
            <a:prstGeom prst="rect">
              <a:avLst/>
            </a:prstGeom>
            <a:solidFill>
              <a:srgbClr val="99CC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66 Rectángulo">
              <a:extLst>
                <a:ext uri="{FF2B5EF4-FFF2-40B4-BE49-F238E27FC236}">
                  <a16:creationId xmlns:a16="http://schemas.microsoft.com/office/drawing/2014/main" id="{5FF06EB9-858A-2C9F-6838-B7F83418B606}"/>
                </a:ext>
              </a:extLst>
            </p:cNvPr>
            <p:cNvSpPr/>
            <p:nvPr/>
          </p:nvSpPr>
          <p:spPr bwMode="auto">
            <a:xfrm>
              <a:off x="5720700" y="1502709"/>
              <a:ext cx="371451" cy="349324"/>
            </a:xfrm>
            <a:prstGeom prst="rect">
              <a:avLst/>
            </a:prstGeom>
            <a:solidFill>
              <a:srgbClr val="33CC33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208" name="AutoShape 45">
              <a:extLst>
                <a:ext uri="{FF2B5EF4-FFF2-40B4-BE49-F238E27FC236}">
                  <a16:creationId xmlns:a16="http://schemas.microsoft.com/office/drawing/2014/main" id="{EA7A5DA7-D491-56DA-DEFC-D0109C7C98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08995" y="1476892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000" b="0" u="none" dirty="0"/>
            </a:p>
          </p:txBody>
        </p:sp>
        <p:sp>
          <p:nvSpPr>
            <p:cNvPr id="209" name="68 Rectángulo">
              <a:extLst>
                <a:ext uri="{FF2B5EF4-FFF2-40B4-BE49-F238E27FC236}">
                  <a16:creationId xmlns:a16="http://schemas.microsoft.com/office/drawing/2014/main" id="{BA85D89B-F2B0-7B07-990F-E9A6E5CE605F}"/>
                </a:ext>
              </a:extLst>
            </p:cNvPr>
            <p:cNvSpPr/>
            <p:nvPr/>
          </p:nvSpPr>
          <p:spPr bwMode="auto">
            <a:xfrm>
              <a:off x="5720700" y="2031669"/>
              <a:ext cx="371451" cy="3493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210" name="AutoShape 45">
              <a:extLst>
                <a:ext uri="{FF2B5EF4-FFF2-40B4-BE49-F238E27FC236}">
                  <a16:creationId xmlns:a16="http://schemas.microsoft.com/office/drawing/2014/main" id="{7758E400-7141-BDAA-0D30-84B1B5DB48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308995" y="2005851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0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000" b="0" u="none" dirty="0"/>
            </a:p>
          </p:txBody>
        </p:sp>
        <p:sp>
          <p:nvSpPr>
            <p:cNvPr id="211" name="AutoShape 45">
              <a:extLst>
                <a:ext uri="{FF2B5EF4-FFF2-40B4-BE49-F238E27FC236}">
                  <a16:creationId xmlns:a16="http://schemas.microsoft.com/office/drawing/2014/main" id="{426E448B-511A-6760-5C3B-636C0143FE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850074" y="1742998"/>
              <a:ext cx="348682" cy="398008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800" u="none" dirty="0" err="1"/>
                <a:t>Drv</a:t>
              </a:r>
              <a:endParaRPr lang="es-ES" sz="800" b="0" u="none" dirty="0"/>
            </a:p>
          </p:txBody>
        </p:sp>
        <p:cxnSp>
          <p:nvCxnSpPr>
            <p:cNvPr id="212" name="100 Conector recto">
              <a:extLst>
                <a:ext uri="{FF2B5EF4-FFF2-40B4-BE49-F238E27FC236}">
                  <a16:creationId xmlns:a16="http://schemas.microsoft.com/office/drawing/2014/main" id="{EAD8E5EA-1EEB-D68B-D444-EADC333A8B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82497" y="2541818"/>
              <a:ext cx="572832" cy="0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13" name="73 Rectángulo">
              <a:extLst>
                <a:ext uri="{FF2B5EF4-FFF2-40B4-BE49-F238E27FC236}">
                  <a16:creationId xmlns:a16="http://schemas.microsoft.com/office/drawing/2014/main" id="{D17FE584-D51B-F342-DA29-1CF1550F3DB6}"/>
                </a:ext>
              </a:extLst>
            </p:cNvPr>
            <p:cNvSpPr/>
            <p:nvPr/>
          </p:nvSpPr>
          <p:spPr>
            <a:xfrm>
              <a:off x="7956376" y="2168860"/>
              <a:ext cx="312906" cy="2169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buNone/>
              </a:pPr>
              <a:r>
                <a:rPr lang="es-ES" sz="900" b="1" i="1" u="none" kern="0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x4</a:t>
              </a:r>
            </a:p>
          </p:txBody>
        </p:sp>
        <p:grpSp>
          <p:nvGrpSpPr>
            <p:cNvPr id="214" name="74 Grupo">
              <a:extLst>
                <a:ext uri="{FF2B5EF4-FFF2-40B4-BE49-F238E27FC236}">
                  <a16:creationId xmlns:a16="http://schemas.microsoft.com/office/drawing/2014/main" id="{8C4ABDCF-543F-ECAC-1F3A-1415C9A73605}"/>
                </a:ext>
              </a:extLst>
            </p:cNvPr>
            <p:cNvGrpSpPr/>
            <p:nvPr/>
          </p:nvGrpSpPr>
          <p:grpSpPr>
            <a:xfrm>
              <a:off x="8369996" y="1760028"/>
              <a:ext cx="442197" cy="390499"/>
              <a:chOff x="7280163" y="2294628"/>
              <a:chExt cx="647419" cy="571730"/>
            </a:xfrm>
          </p:grpSpPr>
          <p:sp>
            <p:nvSpPr>
              <p:cNvPr id="249" name="132 Pentágono">
                <a:extLst>
                  <a:ext uri="{FF2B5EF4-FFF2-40B4-BE49-F238E27FC236}">
                    <a16:creationId xmlns:a16="http://schemas.microsoft.com/office/drawing/2014/main" id="{B512D736-481D-9108-B3E0-F69C9CB6E7D9}"/>
                  </a:ext>
                </a:extLst>
              </p:cNvPr>
              <p:cNvSpPr/>
              <p:nvPr/>
            </p:nvSpPr>
            <p:spPr bwMode="auto">
              <a:xfrm flipH="1">
                <a:off x="7362079" y="2373605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50" name="133 Pentágono">
                <a:extLst>
                  <a:ext uri="{FF2B5EF4-FFF2-40B4-BE49-F238E27FC236}">
                    <a16:creationId xmlns:a16="http://schemas.microsoft.com/office/drawing/2014/main" id="{4CAC342B-3D29-D652-2077-0860795DDE20}"/>
                  </a:ext>
                </a:extLst>
              </p:cNvPr>
              <p:cNvSpPr/>
              <p:nvPr/>
            </p:nvSpPr>
            <p:spPr bwMode="auto">
              <a:xfrm flipH="1">
                <a:off x="7334938" y="2348880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51" name="134 Pentágono">
                <a:extLst>
                  <a:ext uri="{FF2B5EF4-FFF2-40B4-BE49-F238E27FC236}">
                    <a16:creationId xmlns:a16="http://schemas.microsoft.com/office/drawing/2014/main" id="{BC668E21-BEEB-7246-CB47-9A2C8611A9EC}"/>
                  </a:ext>
                </a:extLst>
              </p:cNvPr>
              <p:cNvSpPr/>
              <p:nvPr/>
            </p:nvSpPr>
            <p:spPr bwMode="auto">
              <a:xfrm flipH="1">
                <a:off x="7307320" y="2322246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4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252" name="135 Pentágono">
                <a:extLst>
                  <a:ext uri="{FF2B5EF4-FFF2-40B4-BE49-F238E27FC236}">
                    <a16:creationId xmlns:a16="http://schemas.microsoft.com/office/drawing/2014/main" id="{033D62E1-7971-4725-4266-4126A8AF2A66}"/>
                  </a:ext>
                </a:extLst>
              </p:cNvPr>
              <p:cNvSpPr/>
              <p:nvPr/>
            </p:nvSpPr>
            <p:spPr bwMode="auto">
              <a:xfrm flipH="1">
                <a:off x="7280163" y="2294628"/>
                <a:ext cx="565501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s-ES" sz="5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15" name="75 Rectángulo">
              <a:extLst>
                <a:ext uri="{FF2B5EF4-FFF2-40B4-BE49-F238E27FC236}">
                  <a16:creationId xmlns:a16="http://schemas.microsoft.com/office/drawing/2014/main" id="{10423264-6B70-BB44-84C3-53A21B56599F}"/>
                </a:ext>
              </a:extLst>
            </p:cNvPr>
            <p:cNvSpPr/>
            <p:nvPr/>
          </p:nvSpPr>
          <p:spPr bwMode="auto">
            <a:xfrm>
              <a:off x="5146466" y="2492636"/>
              <a:ext cx="598228" cy="16118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216" name="106 Conector recto">
              <a:extLst>
                <a:ext uri="{FF2B5EF4-FFF2-40B4-BE49-F238E27FC236}">
                  <a16:creationId xmlns:a16="http://schemas.microsoft.com/office/drawing/2014/main" id="{CA2E4DCA-9735-ECF0-F51A-95CF220C2F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655701" y="2106011"/>
              <a:ext cx="0" cy="895164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grpSp>
          <p:nvGrpSpPr>
            <p:cNvPr id="217" name="78 Grupo">
              <a:extLst>
                <a:ext uri="{FF2B5EF4-FFF2-40B4-BE49-F238E27FC236}">
                  <a16:creationId xmlns:a16="http://schemas.microsoft.com/office/drawing/2014/main" id="{BCE923E8-C6EA-4A2D-8520-5BD06EA33BFA}"/>
                </a:ext>
              </a:extLst>
            </p:cNvPr>
            <p:cNvGrpSpPr/>
            <p:nvPr/>
          </p:nvGrpSpPr>
          <p:grpSpPr>
            <a:xfrm>
              <a:off x="5969575" y="2888940"/>
              <a:ext cx="1338729" cy="246592"/>
              <a:chOff x="2472485" y="1421654"/>
              <a:chExt cx="4820803" cy="2004031"/>
            </a:xfrm>
          </p:grpSpPr>
          <p:sp>
            <p:nvSpPr>
              <p:cNvPr id="245" name="128 Rectángulo redondeado">
                <a:extLst>
                  <a:ext uri="{FF2B5EF4-FFF2-40B4-BE49-F238E27FC236}">
                    <a16:creationId xmlns:a16="http://schemas.microsoft.com/office/drawing/2014/main" id="{610ABAC3-7920-0311-47F6-48F409E9132E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6" name="129 Rectángulo redondeado">
                <a:extLst>
                  <a:ext uri="{FF2B5EF4-FFF2-40B4-BE49-F238E27FC236}">
                    <a16:creationId xmlns:a16="http://schemas.microsoft.com/office/drawing/2014/main" id="{3695AE83-A393-A06E-4DAA-2D9B7229A008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7" name="130 Rectángulo redondeado">
                <a:extLst>
                  <a:ext uri="{FF2B5EF4-FFF2-40B4-BE49-F238E27FC236}">
                    <a16:creationId xmlns:a16="http://schemas.microsoft.com/office/drawing/2014/main" id="{71EF7B8B-D7BE-22E6-8A51-8F21E5268B77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8" name="131 Rectángulo redondeado">
                <a:extLst>
                  <a:ext uri="{FF2B5EF4-FFF2-40B4-BE49-F238E27FC236}">
                    <a16:creationId xmlns:a16="http://schemas.microsoft.com/office/drawing/2014/main" id="{1EBC4BB7-79F4-DED1-ED1E-21BEDE3A11DF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12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18" name="100 Conector recto">
              <a:extLst>
                <a:ext uri="{FF2B5EF4-FFF2-40B4-BE49-F238E27FC236}">
                  <a16:creationId xmlns:a16="http://schemas.microsoft.com/office/drawing/2014/main" id="{C2A9BFBE-9BE9-EC4A-4C72-3D800F4585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85134" y="2358332"/>
              <a:ext cx="2891" cy="536915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19" name="100 Conector recto">
              <a:extLst>
                <a:ext uri="{FF2B5EF4-FFF2-40B4-BE49-F238E27FC236}">
                  <a16:creationId xmlns:a16="http://schemas.microsoft.com/office/drawing/2014/main" id="{E20275D4-C1AB-8552-889D-C1D249D984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544110" y="2270012"/>
              <a:ext cx="894" cy="629079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20" name="106 Conector recto">
              <a:extLst>
                <a:ext uri="{FF2B5EF4-FFF2-40B4-BE49-F238E27FC236}">
                  <a16:creationId xmlns:a16="http://schemas.microsoft.com/office/drawing/2014/main" id="{EC98252C-7BA2-A41B-6140-CD011B81DA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5393675" y="2417012"/>
              <a:ext cx="0" cy="117473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21" name="ZoneTexte 406">
              <a:extLst>
                <a:ext uri="{FF2B5EF4-FFF2-40B4-BE49-F238E27FC236}">
                  <a16:creationId xmlns:a16="http://schemas.microsoft.com/office/drawing/2014/main" id="{1C6EFAC8-FEE8-CC65-7195-86DF7E5A3B85}"/>
                </a:ext>
              </a:extLst>
            </p:cNvPr>
            <p:cNvSpPr txBox="1"/>
            <p:nvPr/>
          </p:nvSpPr>
          <p:spPr>
            <a:xfrm flipH="1">
              <a:off x="5828390" y="2456892"/>
              <a:ext cx="752690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rgbClr val="7030A0"/>
                  </a:solidFill>
                </a:rPr>
                <a:t>Integrator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222" name="ZoneTexte 406">
              <a:extLst>
                <a:ext uri="{FF2B5EF4-FFF2-40B4-BE49-F238E27FC236}">
                  <a16:creationId xmlns:a16="http://schemas.microsoft.com/office/drawing/2014/main" id="{00DB3E6C-72DF-C1B5-A9DE-D497F881CD6E}"/>
                </a:ext>
              </a:extLst>
            </p:cNvPr>
            <p:cNvSpPr txBox="1"/>
            <p:nvPr/>
          </p:nvSpPr>
          <p:spPr>
            <a:xfrm flipH="1">
              <a:off x="8125503" y="2425302"/>
              <a:ext cx="752689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dirty="0">
                  <a:solidFill>
                    <a:srgbClr val="7030A0"/>
                  </a:solidFill>
                </a:rPr>
                <a:t>ADC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223" name="ZoneTexte 406">
              <a:extLst>
                <a:ext uri="{FF2B5EF4-FFF2-40B4-BE49-F238E27FC236}">
                  <a16:creationId xmlns:a16="http://schemas.microsoft.com/office/drawing/2014/main" id="{12B37A49-4A93-30A6-3803-00BC6B236E1E}"/>
                </a:ext>
              </a:extLst>
            </p:cNvPr>
            <p:cNvSpPr txBox="1"/>
            <p:nvPr/>
          </p:nvSpPr>
          <p:spPr>
            <a:xfrm flipH="1">
              <a:off x="6782353" y="2528900"/>
              <a:ext cx="1441065" cy="21697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rgbClr val="7030A0"/>
                  </a:solidFill>
                </a:rPr>
                <a:t>Track</a:t>
              </a:r>
              <a:r>
                <a:rPr lang="fr-FR" sz="900" i="1" u="none" dirty="0">
                  <a:solidFill>
                    <a:srgbClr val="7030A0"/>
                  </a:solidFill>
                </a:rPr>
                <a:t>-and-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Hold</a:t>
              </a:r>
              <a:r>
                <a:rPr lang="fr-FR" sz="900" i="1" u="none" dirty="0">
                  <a:solidFill>
                    <a:srgbClr val="7030A0"/>
                  </a:solidFill>
                </a:rPr>
                <a:t> </a:t>
              </a:r>
              <a:r>
                <a:rPr lang="fr-FR" sz="900" i="1" u="none" dirty="0" err="1">
                  <a:solidFill>
                    <a:srgbClr val="7030A0"/>
                  </a:solidFill>
                </a:rPr>
                <a:t>clock</a:t>
              </a:r>
              <a:endParaRPr lang="fr-FR" sz="900" i="1" u="none" dirty="0">
                <a:solidFill>
                  <a:srgbClr val="7030A0"/>
                </a:solidFill>
              </a:endParaRPr>
            </a:p>
          </p:txBody>
        </p:sp>
        <p:sp>
          <p:nvSpPr>
            <p:cNvPr id="224" name="ZoneTexte 632">
              <a:extLst>
                <a:ext uri="{FF2B5EF4-FFF2-40B4-BE49-F238E27FC236}">
                  <a16:creationId xmlns:a16="http://schemas.microsoft.com/office/drawing/2014/main" id="{D11DA5FF-16D1-7C55-3A45-43D1064D9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379344" y="2910372"/>
              <a:ext cx="409064" cy="21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DLL</a:t>
              </a:r>
            </a:p>
          </p:txBody>
        </p:sp>
        <p:sp>
          <p:nvSpPr>
            <p:cNvPr id="225" name="ZoneTexte 406">
              <a:extLst>
                <a:ext uri="{FF2B5EF4-FFF2-40B4-BE49-F238E27FC236}">
                  <a16:creationId xmlns:a16="http://schemas.microsoft.com/office/drawing/2014/main" id="{9349A2A2-F75B-FFA5-A013-0C94005B61D7}"/>
                </a:ext>
              </a:extLst>
            </p:cNvPr>
            <p:cNvSpPr txBox="1"/>
            <p:nvPr/>
          </p:nvSpPr>
          <p:spPr>
            <a:xfrm flipH="1">
              <a:off x="4211960" y="2835350"/>
              <a:ext cx="752689" cy="3416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/>
            <a:p>
              <a:pPr algn="ctr">
                <a:buNone/>
                <a:defRPr/>
              </a:pPr>
              <a:r>
                <a:rPr lang="fr-FR" sz="900" i="1" u="none" dirty="0" err="1">
                  <a:solidFill>
                    <a:schemeClr val="tx1"/>
                  </a:solidFill>
                </a:rPr>
                <a:t>Clock</a:t>
              </a:r>
              <a:r>
                <a:rPr lang="fr-FR" sz="900" i="1" u="none" dirty="0">
                  <a:solidFill>
                    <a:schemeClr val="tx1"/>
                  </a:solidFill>
                </a:rPr>
                <a:t> Input</a:t>
              </a:r>
            </a:p>
          </p:txBody>
        </p:sp>
        <p:sp>
          <p:nvSpPr>
            <p:cNvPr id="226" name="Rectangle 7">
              <a:extLst>
                <a:ext uri="{FF2B5EF4-FFF2-40B4-BE49-F238E27FC236}">
                  <a16:creationId xmlns:a16="http://schemas.microsoft.com/office/drawing/2014/main" id="{A33DB3C5-3E55-DE7F-A2AE-082AD54BB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658" y="3329293"/>
              <a:ext cx="78068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s-ES" altLang="en-US" sz="1100" cap="all" dirty="0" err="1">
                  <a:solidFill>
                    <a:schemeClr val="tx1"/>
                  </a:solidFill>
                  <a:cs typeface="Arial" charset="0"/>
                </a:rPr>
                <a:t>Clock</a:t>
              </a:r>
              <a:r>
                <a:rPr lang="es-ES" altLang="en-US" sz="1100" cap="all" dirty="0">
                  <a:solidFill>
                    <a:schemeClr val="tx1"/>
                  </a:solidFill>
                  <a:cs typeface="Arial" charset="0"/>
                </a:rPr>
                <a:t> input</a:t>
              </a:r>
              <a:endParaRPr lang="en-US" altLang="en-US" sz="1100" cap="all" dirty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27" name="160 Imagen">
              <a:extLst>
                <a:ext uri="{FF2B5EF4-FFF2-40B4-BE49-F238E27FC236}">
                  <a16:creationId xmlns:a16="http://schemas.microsoft.com/office/drawing/2014/main" id="{A03CD06E-BE0A-53CB-53E0-89BFE094D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9" t="91900" r="-1853" b="-794"/>
            <a:stretch/>
          </p:blipFill>
          <p:spPr>
            <a:xfrm>
              <a:off x="4748274" y="6253113"/>
              <a:ext cx="4302985" cy="344239"/>
            </a:xfrm>
            <a:prstGeom prst="rect">
              <a:avLst/>
            </a:prstGeom>
          </p:spPr>
        </p:pic>
        <p:pic>
          <p:nvPicPr>
            <p:cNvPr id="228" name="162 Imagen">
              <a:extLst>
                <a:ext uri="{FF2B5EF4-FFF2-40B4-BE49-F238E27FC236}">
                  <a16:creationId xmlns:a16="http://schemas.microsoft.com/office/drawing/2014/main" id="{BC212454-9E8C-E219-B60D-8042598D4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34" b="7944"/>
            <a:stretch/>
          </p:blipFill>
          <p:spPr>
            <a:xfrm>
              <a:off x="4369384" y="5538611"/>
              <a:ext cx="4614383" cy="713066"/>
            </a:xfrm>
            <a:prstGeom prst="rect">
              <a:avLst/>
            </a:prstGeom>
          </p:spPr>
        </p:pic>
        <p:sp>
          <p:nvSpPr>
            <p:cNvPr id="229" name="Rectangle 7">
              <a:extLst>
                <a:ext uri="{FF2B5EF4-FFF2-40B4-BE49-F238E27FC236}">
                  <a16:creationId xmlns:a16="http://schemas.microsoft.com/office/drawing/2014/main" id="{1FAE2074-22F0-35FB-9BFE-9FEAE8B2F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057" y="5678210"/>
              <a:ext cx="8847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s-ES" altLang="en-US" sz="1100" cap="all" dirty="0" err="1">
                  <a:solidFill>
                    <a:schemeClr val="tx1"/>
                  </a:solidFill>
                  <a:cs typeface="Arial" charset="0"/>
                </a:rPr>
                <a:t>Channel</a:t>
              </a:r>
              <a:r>
                <a:rPr lang="es-ES" altLang="en-US" sz="1100" cap="all" dirty="0">
                  <a:solidFill>
                    <a:schemeClr val="tx1"/>
                  </a:solidFill>
                  <a:cs typeface="Arial" charset="0"/>
                </a:rPr>
                <a:t> output</a:t>
              </a:r>
              <a:endParaRPr lang="en-US" altLang="en-US" sz="1100" cap="all" dirty="0">
                <a:solidFill>
                  <a:schemeClr val="tx1"/>
                </a:solidFill>
                <a:cs typeface="Arial" charset="0"/>
              </a:endParaRPr>
            </a:p>
          </p:txBody>
        </p:sp>
        <p:pic>
          <p:nvPicPr>
            <p:cNvPr id="230" name="164 Imagen">
              <a:extLst>
                <a:ext uri="{FF2B5EF4-FFF2-40B4-BE49-F238E27FC236}">
                  <a16:creationId xmlns:a16="http://schemas.microsoft.com/office/drawing/2014/main" id="{20475663-4602-DECF-7136-613772D83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130" b="26448"/>
            <a:stretch/>
          </p:blipFill>
          <p:spPr>
            <a:xfrm>
              <a:off x="4370204" y="4710798"/>
              <a:ext cx="4614383" cy="713066"/>
            </a:xfrm>
            <a:prstGeom prst="rect">
              <a:avLst/>
            </a:prstGeom>
          </p:spPr>
        </p:pic>
        <p:sp>
          <p:nvSpPr>
            <p:cNvPr id="231" name="Rectangle 7">
              <a:extLst>
                <a:ext uri="{FF2B5EF4-FFF2-40B4-BE49-F238E27FC236}">
                  <a16:creationId xmlns:a16="http://schemas.microsoft.com/office/drawing/2014/main" id="{AC75E701-9E91-8660-8605-EE6142DC7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905" y="4726305"/>
              <a:ext cx="8847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s-ES" altLang="en-US" sz="1100" cap="all" dirty="0">
                  <a:solidFill>
                    <a:schemeClr val="tx1"/>
                  </a:solidFill>
                  <a:cs typeface="Arial" charset="0"/>
                </a:rPr>
                <a:t>TH output</a:t>
              </a:r>
              <a:endParaRPr lang="en-US" altLang="en-US" sz="1100" cap="all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32" name="Rectangle 24">
              <a:extLst>
                <a:ext uri="{FF2B5EF4-FFF2-40B4-BE49-F238E27FC236}">
                  <a16:creationId xmlns:a16="http://schemas.microsoft.com/office/drawing/2014/main" id="{119D5154-6545-2588-610C-9ACFE095A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347" y="4580560"/>
              <a:ext cx="591829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 err="1">
                  <a:solidFill>
                    <a:srgbClr val="000099"/>
                  </a:solidFill>
                  <a:cs typeface="Arial" charset="0"/>
                </a:rPr>
                <a:t>Main</a:t>
              </a:r>
              <a:br>
                <a:rPr lang="es-ES" altLang="en-US" sz="1100" dirty="0">
                  <a:solidFill>
                    <a:srgbClr val="000099"/>
                  </a:solidFill>
                  <a:cs typeface="Arial" charset="0"/>
                </a:rPr>
              </a:br>
              <a:r>
                <a:rPr lang="es-ES" altLang="en-US" sz="1100" dirty="0" err="1">
                  <a:solidFill>
                    <a:srgbClr val="000099"/>
                  </a:solidFill>
                  <a:cs typeface="Arial" charset="0"/>
                </a:rPr>
                <a:t>signal</a:t>
              </a:r>
              <a:endParaRPr lang="en-US" altLang="en-US" sz="1100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233" name="Rectangle 26">
              <a:extLst>
                <a:ext uri="{FF2B5EF4-FFF2-40B4-BE49-F238E27FC236}">
                  <a16:creationId xmlns:a16="http://schemas.microsoft.com/office/drawing/2014/main" id="{1AA4F3E3-275B-8378-6A7B-F78C0B96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1760" y="5142822"/>
              <a:ext cx="426720" cy="24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CC0099"/>
                  </a:solidFill>
                  <a:cs typeface="Arial" charset="0"/>
                </a:rPr>
                <a:t>Tail</a:t>
              </a:r>
              <a:endParaRPr lang="en-US" altLang="en-US" sz="1100" dirty="0">
                <a:solidFill>
                  <a:srgbClr val="CC0099"/>
                </a:solidFill>
                <a:cs typeface="Arial" charset="0"/>
              </a:endParaRPr>
            </a:p>
          </p:txBody>
        </p:sp>
        <p:sp>
          <p:nvSpPr>
            <p:cNvPr id="234" name="Rectangle 20">
              <a:extLst>
                <a:ext uri="{FF2B5EF4-FFF2-40B4-BE49-F238E27FC236}">
                  <a16:creationId xmlns:a16="http://schemas.microsoft.com/office/drawing/2014/main" id="{94C2BFD3-0CEF-1281-5675-C2330309F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264" y="5432387"/>
              <a:ext cx="591829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 err="1">
                  <a:solidFill>
                    <a:srgbClr val="009999"/>
                  </a:solidFill>
                  <a:cs typeface="Arial" charset="0"/>
                </a:rPr>
                <a:t>Main</a:t>
              </a:r>
              <a:b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</a:br>
              <a:r>
                <a:rPr lang="es-ES" altLang="en-US" sz="1100" dirty="0" err="1">
                  <a:solidFill>
                    <a:srgbClr val="009999"/>
                  </a:solidFill>
                  <a:cs typeface="Arial" charset="0"/>
                </a:rPr>
                <a:t>signal</a:t>
              </a:r>
              <a:endParaRPr lang="en-US" altLang="en-US" sz="1100" dirty="0">
                <a:solidFill>
                  <a:srgbClr val="009999"/>
                </a:solidFill>
                <a:cs typeface="Arial" charset="0"/>
              </a:endParaRPr>
            </a:p>
          </p:txBody>
        </p:sp>
        <p:sp>
          <p:nvSpPr>
            <p:cNvPr id="235" name="Rectangle 21">
              <a:extLst>
                <a:ext uri="{FF2B5EF4-FFF2-40B4-BE49-F238E27FC236}">
                  <a16:creationId xmlns:a16="http://schemas.microsoft.com/office/drawing/2014/main" id="{53E0479A-95EE-9A51-B3F8-3F321BE63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3672" y="5956342"/>
              <a:ext cx="426720" cy="24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Tail</a:t>
              </a:r>
              <a:endParaRPr lang="en-US" altLang="en-US" sz="1100" dirty="0">
                <a:solidFill>
                  <a:srgbClr val="009999"/>
                </a:solidFill>
                <a:cs typeface="Arial" charset="0"/>
              </a:endParaRPr>
            </a:p>
          </p:txBody>
        </p:sp>
        <p:sp>
          <p:nvSpPr>
            <p:cNvPr id="236" name="Rectangle 24">
              <a:extLst>
                <a:ext uri="{FF2B5EF4-FFF2-40B4-BE49-F238E27FC236}">
                  <a16:creationId xmlns:a16="http://schemas.microsoft.com/office/drawing/2014/main" id="{508BB7A7-C065-7989-8364-816622C70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8304" y="3933056"/>
              <a:ext cx="1047082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s-ES" altLang="en-US" sz="1100" dirty="0" err="1">
                  <a:solidFill>
                    <a:srgbClr val="99CC00"/>
                  </a:solidFill>
                  <a:cs typeface="Arial" charset="0"/>
                </a:rPr>
                <a:t>Current</a:t>
              </a:r>
              <a:r>
                <a:rPr lang="es-ES" altLang="en-US" sz="1100" dirty="0">
                  <a:solidFill>
                    <a:srgbClr val="99CC00"/>
                  </a:solidFill>
                  <a:cs typeface="Arial" charset="0"/>
                </a:rPr>
                <a:t> </a:t>
              </a:r>
              <a:r>
                <a:rPr lang="es-ES" altLang="en-US" sz="1100" dirty="0" err="1">
                  <a:solidFill>
                    <a:srgbClr val="99CC00"/>
                  </a:solidFill>
                  <a:cs typeface="Arial" charset="0"/>
                </a:rPr>
                <a:t>Amp</a:t>
              </a:r>
              <a:br>
                <a:rPr lang="es-ES" altLang="en-US" sz="1100" dirty="0">
                  <a:solidFill>
                    <a:srgbClr val="99CC00"/>
                  </a:solidFill>
                  <a:cs typeface="Arial" charset="0"/>
                </a:rPr>
              </a:br>
              <a:r>
                <a:rPr lang="es-ES" altLang="en-US" sz="1100" dirty="0">
                  <a:solidFill>
                    <a:srgbClr val="99CC00"/>
                  </a:solidFill>
                  <a:cs typeface="Arial" charset="0"/>
                </a:rPr>
                <a:t>output</a:t>
              </a:r>
              <a:endParaRPr lang="en-US" altLang="en-US" sz="1100" b="0" dirty="0">
                <a:solidFill>
                  <a:srgbClr val="99CC00"/>
                </a:solidFill>
                <a:cs typeface="Arial" charset="0"/>
              </a:endParaRPr>
            </a:p>
          </p:txBody>
        </p:sp>
        <p:sp>
          <p:nvSpPr>
            <p:cNvPr id="237" name="Rectangle 24">
              <a:extLst>
                <a:ext uri="{FF2B5EF4-FFF2-40B4-BE49-F238E27FC236}">
                  <a16:creationId xmlns:a16="http://schemas.microsoft.com/office/drawing/2014/main" id="{A5DD9A52-4A0C-3BE7-E38E-FCCCFEADD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7877" y="4293096"/>
              <a:ext cx="928459" cy="24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FF0000"/>
                  </a:solidFill>
                  <a:cs typeface="Arial" charset="0"/>
                </a:rPr>
                <a:t>PMT </a:t>
              </a:r>
              <a:r>
                <a:rPr lang="es-ES" altLang="en-US" sz="1100" dirty="0" err="1">
                  <a:solidFill>
                    <a:srgbClr val="FF0000"/>
                  </a:solidFill>
                  <a:cs typeface="Arial" charset="0"/>
                </a:rPr>
                <a:t>signal</a:t>
              </a:r>
              <a:endParaRPr lang="en-US" altLang="en-US" sz="1100" b="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38" name="Rectangle 24">
              <a:extLst>
                <a:ext uri="{FF2B5EF4-FFF2-40B4-BE49-F238E27FC236}">
                  <a16:creationId xmlns:a16="http://schemas.microsoft.com/office/drawing/2014/main" id="{6CC53AA6-6E77-E4C2-D2D5-A73BBA86E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771" y="3976406"/>
              <a:ext cx="843501" cy="24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s-ES" altLang="en-US" sz="1100" dirty="0">
                  <a:solidFill>
                    <a:srgbClr val="33CC33"/>
                  </a:solidFill>
                  <a:cs typeface="Arial" charset="0"/>
                </a:rPr>
                <a:t>PZ output</a:t>
              </a:r>
              <a:endParaRPr lang="en-US" altLang="en-US" sz="1100" b="0" dirty="0">
                <a:solidFill>
                  <a:srgbClr val="33CC33"/>
                </a:solidFill>
                <a:cs typeface="Arial" charset="0"/>
              </a:endParaRPr>
            </a:p>
          </p:txBody>
        </p:sp>
        <p:cxnSp>
          <p:nvCxnSpPr>
            <p:cNvPr id="239" name="106 Conector recto">
              <a:extLst>
                <a:ext uri="{FF2B5EF4-FFF2-40B4-BE49-F238E27FC236}">
                  <a16:creationId xmlns:a16="http://schemas.microsoft.com/office/drawing/2014/main" id="{1E4A15B3-FD58-3BDF-F0FA-85E8F6C858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4633352" y="1653864"/>
              <a:ext cx="0" cy="309344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40" name="Rectangle 24">
              <a:extLst>
                <a:ext uri="{FF2B5EF4-FFF2-40B4-BE49-F238E27FC236}">
                  <a16:creationId xmlns:a16="http://schemas.microsoft.com/office/drawing/2014/main" id="{C38873F8-F7EB-36F2-6F43-3899893D6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053" y="1412776"/>
              <a:ext cx="591829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FF0000"/>
                  </a:solidFill>
                  <a:cs typeface="Arial" charset="0"/>
                </a:rPr>
                <a:t>PMT</a:t>
              </a:r>
              <a:br>
                <a:rPr lang="es-ES" altLang="en-US" sz="1100" dirty="0">
                  <a:solidFill>
                    <a:srgbClr val="FF0000"/>
                  </a:solidFill>
                  <a:cs typeface="Arial" charset="0"/>
                </a:rPr>
              </a:br>
              <a:r>
                <a:rPr lang="es-ES" altLang="en-US" sz="1100" dirty="0" err="1">
                  <a:solidFill>
                    <a:srgbClr val="FF0000"/>
                  </a:solidFill>
                  <a:cs typeface="Arial" charset="0"/>
                </a:rPr>
                <a:t>signal</a:t>
              </a:r>
              <a:endParaRPr lang="en-US" altLang="en-US" sz="1100" b="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241" name="Rectangle 20">
              <a:extLst>
                <a:ext uri="{FF2B5EF4-FFF2-40B4-BE49-F238E27FC236}">
                  <a16:creationId xmlns:a16="http://schemas.microsoft.com/office/drawing/2014/main" id="{5B0E3AFA-9477-BB13-BB65-4FAD26A7B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745" y="1196752"/>
              <a:ext cx="878767" cy="397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CHANNEL</a:t>
              </a:r>
              <a:b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</a:br>
              <a:r>
                <a:rPr lang="es-ES" altLang="en-US" sz="1100" dirty="0">
                  <a:solidFill>
                    <a:srgbClr val="009999"/>
                  </a:solidFill>
                  <a:cs typeface="Arial" charset="0"/>
                </a:rPr>
                <a:t>OUTPUT</a:t>
              </a:r>
              <a:endParaRPr lang="en-US" altLang="en-US" sz="1100" dirty="0">
                <a:solidFill>
                  <a:srgbClr val="009999"/>
                </a:solidFill>
                <a:cs typeface="Arial" charset="0"/>
              </a:endParaRPr>
            </a:p>
          </p:txBody>
        </p:sp>
        <p:sp>
          <p:nvSpPr>
            <p:cNvPr id="242" name="Line 22">
              <a:extLst>
                <a:ext uri="{FF2B5EF4-FFF2-40B4-BE49-F238E27FC236}">
                  <a16:creationId xmlns:a16="http://schemas.microsoft.com/office/drawing/2014/main" id="{9104FA9A-85CA-A297-0458-9CC38AF8C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69997" y="1558562"/>
              <a:ext cx="131850" cy="291675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ZoneTexte 632">
              <a:extLst>
                <a:ext uri="{FF2B5EF4-FFF2-40B4-BE49-F238E27FC236}">
                  <a16:creationId xmlns:a16="http://schemas.microsoft.com/office/drawing/2014/main" id="{CC35135A-82FB-CFE6-EA66-38792DEBC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385760" y="1741226"/>
              <a:ext cx="434712" cy="341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/>
            <a:p>
              <a:pPr algn="ctr">
                <a:buNone/>
              </a:pPr>
              <a:r>
                <a:rPr lang="fr-FR" sz="900" i="1" u="none" dirty="0">
                  <a:solidFill>
                    <a:schemeClr val="tx1"/>
                  </a:solidFill>
                </a:rPr>
                <a:t>12b</a:t>
              </a:r>
              <a:br>
                <a:rPr lang="fr-FR" sz="900" i="1" u="none" dirty="0">
                  <a:solidFill>
                    <a:schemeClr val="tx1"/>
                  </a:solidFill>
                </a:rPr>
              </a:br>
              <a:r>
                <a:rPr lang="fr-FR" sz="900" i="1" u="none" dirty="0">
                  <a:solidFill>
                    <a:schemeClr val="tx1"/>
                  </a:solidFill>
                </a:rPr>
                <a:t>ADC</a:t>
              </a:r>
            </a:p>
          </p:txBody>
        </p:sp>
        <p:sp>
          <p:nvSpPr>
            <p:cNvPr id="244" name="Rectangle 7">
              <a:extLst>
                <a:ext uri="{FF2B5EF4-FFF2-40B4-BE49-F238E27FC236}">
                  <a16:creationId xmlns:a16="http://schemas.microsoft.com/office/drawing/2014/main" id="{971FAE24-B3E4-FB1C-3B8E-0D45C8E2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078233"/>
              <a:ext cx="7806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accent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2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Tx/>
                <a:buNone/>
              </a:pPr>
              <a:r>
                <a:rPr lang="es-ES" altLang="en-US" sz="1100" cap="all" dirty="0">
                  <a:solidFill>
                    <a:schemeClr val="tx1"/>
                  </a:solidFill>
                  <a:cs typeface="Arial" charset="0"/>
                </a:rPr>
                <a:t>input</a:t>
              </a:r>
              <a:endParaRPr lang="en-US" altLang="en-US" sz="1100" cap="all" dirty="0">
                <a:solidFill>
                  <a:schemeClr val="tx1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31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Pinout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29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263" name="Marcador de contenido 262">
            <a:extLst>
              <a:ext uri="{FF2B5EF4-FFF2-40B4-BE49-F238E27FC236}">
                <a16:creationId xmlns:a16="http://schemas.microsoft.com/office/drawing/2014/main" id="{380062FF-1FD3-0747-88AD-CD676209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" y="1881336"/>
            <a:ext cx="6376589" cy="4572000"/>
          </a:xfrm>
        </p:spPr>
        <p:txBody>
          <a:bodyPr/>
          <a:lstStyle/>
          <a:p>
            <a:r>
              <a:rPr lang="ca-ES" dirty="0"/>
              <a:t>2 versions </a:t>
            </a:r>
            <a:r>
              <a:rPr lang="ca-ES" dirty="0" err="1"/>
              <a:t>expected</a:t>
            </a:r>
            <a:r>
              <a:rPr lang="ca-ES" dirty="0"/>
              <a:t>: </a:t>
            </a:r>
            <a:r>
              <a:rPr lang="ca-ES" dirty="0" err="1"/>
              <a:t>prototype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“final”</a:t>
            </a:r>
          </a:p>
          <a:p>
            <a:r>
              <a:rPr lang="es-ES" dirty="0" err="1"/>
              <a:t>Number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channels</a:t>
            </a:r>
            <a:r>
              <a:rPr lang="es-ES" dirty="0"/>
              <a:t> </a:t>
            </a:r>
          </a:p>
          <a:p>
            <a:pPr lvl="1"/>
            <a:r>
              <a:rPr lang="es-ES" dirty="0" err="1"/>
              <a:t>Prototype</a:t>
            </a:r>
            <a:r>
              <a:rPr lang="es-ES" dirty="0"/>
              <a:t>: 4(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less</a:t>
            </a:r>
            <a:r>
              <a:rPr lang="es-ES" dirty="0"/>
              <a:t>) + parcial </a:t>
            </a:r>
            <a:r>
              <a:rPr lang="es-ES" dirty="0" err="1"/>
              <a:t>channel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blocks? 8?</a:t>
            </a:r>
          </a:p>
          <a:p>
            <a:pPr lvl="1"/>
            <a:r>
              <a:rPr lang="es-ES" dirty="0"/>
              <a:t>Final: 8 </a:t>
            </a:r>
            <a:r>
              <a:rPr lang="es-ES" dirty="0" err="1"/>
              <a:t>or</a:t>
            </a:r>
            <a:r>
              <a:rPr lang="es-ES" dirty="0"/>
              <a:t> 16</a:t>
            </a:r>
          </a:p>
          <a:p>
            <a:r>
              <a:rPr lang="es-ES" dirty="0"/>
              <a:t>Input </a:t>
            </a:r>
            <a:r>
              <a:rPr lang="es-ES" dirty="0" err="1"/>
              <a:t>channel</a:t>
            </a:r>
            <a:r>
              <a:rPr lang="es-ES" dirty="0"/>
              <a:t> </a:t>
            </a:r>
            <a:r>
              <a:rPr lang="es-ES" dirty="0" err="1"/>
              <a:t>variations</a:t>
            </a:r>
            <a:endParaRPr lang="es-ES" dirty="0"/>
          </a:p>
          <a:p>
            <a:pPr lvl="1"/>
            <a:r>
              <a:rPr lang="es-ES" dirty="0"/>
              <a:t>SE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differential</a:t>
            </a:r>
            <a:endParaRPr lang="es-ES" dirty="0"/>
          </a:p>
          <a:p>
            <a:pPr lvl="1"/>
            <a:r>
              <a:rPr lang="es-ES" dirty="0"/>
              <a:t>1 </a:t>
            </a:r>
            <a:r>
              <a:rPr lang="es-ES" dirty="0" err="1"/>
              <a:t>or</a:t>
            </a:r>
            <a:r>
              <a:rPr lang="es-ES" dirty="0"/>
              <a:t> 2 </a:t>
            </a:r>
            <a:r>
              <a:rPr lang="es-ES" dirty="0" err="1"/>
              <a:t>gains</a:t>
            </a:r>
            <a:endParaRPr lang="es-ES" dirty="0"/>
          </a:p>
          <a:p>
            <a:r>
              <a:rPr lang="es-ES" dirty="0" err="1"/>
              <a:t>Channel</a:t>
            </a:r>
            <a:r>
              <a:rPr lang="es-ES" dirty="0"/>
              <a:t> outputs: 2 x </a:t>
            </a:r>
            <a:r>
              <a:rPr lang="es-ES" dirty="0" err="1"/>
              <a:t>channel</a:t>
            </a:r>
            <a:endParaRPr lang="es-ES" dirty="0"/>
          </a:p>
          <a:p>
            <a:r>
              <a:rPr lang="es-ES" dirty="0" err="1"/>
              <a:t>Other</a:t>
            </a:r>
            <a:r>
              <a:rPr lang="es-ES" dirty="0"/>
              <a:t> </a:t>
            </a:r>
            <a:r>
              <a:rPr lang="es-ES" dirty="0" err="1"/>
              <a:t>pins</a:t>
            </a:r>
            <a:r>
              <a:rPr lang="es-ES" dirty="0"/>
              <a:t>: 38+2*</a:t>
            </a:r>
            <a:r>
              <a:rPr lang="es-ES" dirty="0" err="1"/>
              <a:t>channel</a:t>
            </a:r>
            <a:endParaRPr lang="es-ES" dirty="0"/>
          </a:p>
          <a:p>
            <a:pPr lvl="1"/>
            <a:r>
              <a:rPr lang="es-ES" dirty="0" err="1"/>
              <a:t>Voltage</a:t>
            </a:r>
            <a:r>
              <a:rPr lang="es-ES" dirty="0"/>
              <a:t> </a:t>
            </a:r>
            <a:r>
              <a:rPr lang="es-ES" dirty="0" err="1"/>
              <a:t>sources</a:t>
            </a:r>
            <a:r>
              <a:rPr lang="es-ES" dirty="0"/>
              <a:t>, GND, </a:t>
            </a:r>
            <a:r>
              <a:rPr lang="es-ES" dirty="0" err="1"/>
              <a:t>bias</a:t>
            </a:r>
            <a:r>
              <a:rPr lang="es-ES" dirty="0"/>
              <a:t>, </a:t>
            </a:r>
            <a:r>
              <a:rPr lang="es-ES" dirty="0" err="1"/>
              <a:t>common</a:t>
            </a:r>
            <a:r>
              <a:rPr lang="es-ES" dirty="0"/>
              <a:t> </a:t>
            </a:r>
            <a:r>
              <a:rPr lang="es-ES" dirty="0" err="1"/>
              <a:t>mode</a:t>
            </a:r>
            <a:r>
              <a:rPr lang="es-ES" dirty="0"/>
              <a:t>: ~ 29</a:t>
            </a:r>
          </a:p>
          <a:p>
            <a:pPr lvl="1"/>
            <a:r>
              <a:rPr lang="es-ES" dirty="0"/>
              <a:t>Digital (5): 2 x I2C, 1 x RST, 1 x BXI_RST, 1 x </a:t>
            </a:r>
            <a:r>
              <a:rPr lang="es-ES" dirty="0" err="1"/>
              <a:t>Refresh</a:t>
            </a:r>
            <a:endParaRPr lang="es-ES" dirty="0"/>
          </a:p>
          <a:p>
            <a:pPr lvl="1"/>
            <a:r>
              <a:rPr lang="es-ES" dirty="0"/>
              <a:t>DLL(4+2*ch): 2 x </a:t>
            </a:r>
            <a:r>
              <a:rPr lang="es-ES" dirty="0" err="1"/>
              <a:t>ctrl</a:t>
            </a:r>
            <a:r>
              <a:rPr lang="es-ES" dirty="0"/>
              <a:t>, 2 x IN, 2 x </a:t>
            </a:r>
            <a:r>
              <a:rPr lang="es-ES" dirty="0" err="1"/>
              <a:t>channel</a:t>
            </a:r>
            <a:endParaRPr lang="es-ES" dirty="0"/>
          </a:p>
        </p:txBody>
      </p:sp>
      <p:graphicFrame>
        <p:nvGraphicFramePr>
          <p:cNvPr id="265" name="Tabla 265">
            <a:extLst>
              <a:ext uri="{FF2B5EF4-FFF2-40B4-BE49-F238E27FC236}">
                <a16:creationId xmlns:a16="http://schemas.microsoft.com/office/drawing/2014/main" id="{74398F3A-8EA0-6BBE-30BA-1CCBCD861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069658"/>
              </p:ext>
            </p:extLst>
          </p:nvPr>
        </p:nvGraphicFramePr>
        <p:xfrm>
          <a:off x="6240016" y="2370456"/>
          <a:ext cx="5904655" cy="314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31">
                  <a:extLst>
                    <a:ext uri="{9D8B030D-6E8A-4147-A177-3AD203B41FA5}">
                      <a16:colId xmlns:a16="http://schemas.microsoft.com/office/drawing/2014/main" val="2285428949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639116676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3669940299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1853643718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450722277"/>
                    </a:ext>
                  </a:extLst>
                </a:gridCol>
              </a:tblGrid>
              <a:tr h="786694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CHIP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SE INPUTS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INTERNAL GAIN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SE INPUTS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EXTERNAL GAIN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DIF INPUTS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INTERNAL GAIN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DIF INPUTS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EXTERNAL GAIN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6258953"/>
                  </a:ext>
                </a:extLst>
              </a:tr>
              <a:tr h="786694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PROTO 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4x </a:t>
                      </a:r>
                      <a:r>
                        <a:rPr lang="ca-ES" sz="1400" dirty="0" err="1"/>
                        <a:t>ch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58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QFN64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62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QFN64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62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QFN64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70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QFN80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553463"/>
                  </a:ext>
                </a:extLst>
              </a:tr>
              <a:tr h="786694"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PROTO o FINAL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8x </a:t>
                      </a:r>
                      <a:r>
                        <a:rPr lang="ca-ES" sz="1400" dirty="0" err="1"/>
                        <a:t>ch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62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QFN64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70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70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86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QFN88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0641550"/>
                  </a:ext>
                </a:extLst>
              </a:tr>
              <a:tr h="78669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i="1" dirty="0"/>
                        <a:t>FINAL</a:t>
                      </a:r>
                      <a:br>
                        <a:rPr lang="ca-ES" sz="1400" i="0" dirty="0"/>
                      </a:br>
                      <a:r>
                        <a:rPr lang="ca-ES" sz="1400" i="0" dirty="0"/>
                        <a:t>16x </a:t>
                      </a:r>
                      <a:r>
                        <a:rPr lang="ca-ES" sz="1400" i="0" dirty="0" err="1"/>
                        <a:t>ch</a:t>
                      </a:r>
                      <a:endParaRPr lang="es-ES" sz="14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/>
                        <a:t>70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QFN80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86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QFN88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86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QFN88</a:t>
                      </a:r>
                      <a:endParaRPr lang="es-E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/>
                        <a:t>118 PINS</a:t>
                      </a:r>
                      <a:br>
                        <a:rPr lang="ca-ES" sz="1400" dirty="0"/>
                      </a:br>
                      <a:r>
                        <a:rPr lang="ca-ES" sz="1400" dirty="0"/>
                        <a:t>BGA144 (?)</a:t>
                      </a:r>
                      <a:endParaRPr lang="es-E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451662"/>
                  </a:ext>
                </a:extLst>
              </a:tr>
            </a:tbl>
          </a:graphicData>
        </a:graphic>
      </p:graphicFrame>
      <p:sp>
        <p:nvSpPr>
          <p:cNvPr id="266" name="CuadroTexto 265">
            <a:extLst>
              <a:ext uri="{FF2B5EF4-FFF2-40B4-BE49-F238E27FC236}">
                <a16:creationId xmlns:a16="http://schemas.microsoft.com/office/drawing/2014/main" id="{EE8BF647-16C2-7464-FDC2-62FE8A16F60E}"/>
              </a:ext>
            </a:extLst>
          </p:cNvPr>
          <p:cNvSpPr txBox="1"/>
          <p:nvPr/>
        </p:nvSpPr>
        <p:spPr>
          <a:xfrm>
            <a:off x="7104112" y="1530475"/>
            <a:ext cx="3858888" cy="81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a-ES" i="1" dirty="0" err="1">
                <a:solidFill>
                  <a:schemeClr val="tx1"/>
                </a:solidFill>
              </a:rPr>
              <a:t>Aproximated</a:t>
            </a:r>
            <a:r>
              <a:rPr lang="ca-ES" i="1" dirty="0">
                <a:solidFill>
                  <a:schemeClr val="tx1"/>
                </a:solidFill>
              </a:rPr>
              <a:t> </a:t>
            </a:r>
            <a:r>
              <a:rPr lang="ca-ES" i="1" dirty="0" err="1">
                <a:solidFill>
                  <a:schemeClr val="tx1"/>
                </a:solidFill>
              </a:rPr>
              <a:t>expected</a:t>
            </a:r>
            <a:r>
              <a:rPr lang="ca-ES" i="1" dirty="0">
                <a:solidFill>
                  <a:schemeClr val="tx1"/>
                </a:solidFill>
              </a:rPr>
              <a:t> </a:t>
            </a:r>
            <a:r>
              <a:rPr lang="ca-ES" i="1" dirty="0" err="1">
                <a:solidFill>
                  <a:schemeClr val="tx1"/>
                </a:solidFill>
              </a:rPr>
              <a:t>number</a:t>
            </a:r>
            <a:r>
              <a:rPr lang="ca-ES" i="1" dirty="0">
                <a:solidFill>
                  <a:schemeClr val="tx1"/>
                </a:solidFill>
              </a:rPr>
              <a:t> of pins</a:t>
            </a:r>
            <a:endParaRPr lang="es-E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packages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29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7A96F9A-B004-5415-5FEE-C22CDA11D304}"/>
              </a:ext>
            </a:extLst>
          </p:cNvPr>
          <p:cNvGrpSpPr/>
          <p:nvPr/>
        </p:nvGrpSpPr>
        <p:grpSpPr>
          <a:xfrm>
            <a:off x="9542871" y="2066181"/>
            <a:ext cx="2673809" cy="2946995"/>
            <a:chOff x="1487488" y="3074293"/>
            <a:chExt cx="2673809" cy="294699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09C2560-70EC-B58F-7EAE-7BF291E6A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7488" y="3707416"/>
              <a:ext cx="2673809" cy="231387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A13FFA0-9953-6ED4-0CAF-9C8F211E6EA0}"/>
                </a:ext>
              </a:extLst>
            </p:cNvPr>
            <p:cNvSpPr txBox="1"/>
            <p:nvPr/>
          </p:nvSpPr>
          <p:spPr>
            <a:xfrm>
              <a:off x="1559496" y="3074293"/>
              <a:ext cx="18002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BGA144</a:t>
              </a:r>
              <a:br>
                <a:rPr lang="ca-ES" i="1" dirty="0">
                  <a:solidFill>
                    <a:schemeClr val="tx1"/>
                  </a:solidFill>
                </a:rPr>
              </a:br>
              <a:r>
                <a:rPr lang="ca-ES" i="1" dirty="0">
                  <a:solidFill>
                    <a:schemeClr val="tx1"/>
                  </a:solidFill>
                </a:rPr>
                <a:t>10x10 mm</a:t>
              </a:r>
              <a:r>
                <a:rPr lang="ca-ES" i="1" baseline="30000" dirty="0">
                  <a:solidFill>
                    <a:schemeClr val="tx1"/>
                  </a:solidFill>
                </a:rPr>
                <a:t>2</a:t>
              </a:r>
              <a:endParaRPr lang="es-E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CEC093A-C98F-8812-5670-2C18571CE48C}"/>
              </a:ext>
            </a:extLst>
          </p:cNvPr>
          <p:cNvGrpSpPr/>
          <p:nvPr/>
        </p:nvGrpSpPr>
        <p:grpSpPr>
          <a:xfrm>
            <a:off x="91196" y="1799406"/>
            <a:ext cx="2908460" cy="3573810"/>
            <a:chOff x="4641769" y="1271333"/>
            <a:chExt cx="2908460" cy="357381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07603B0-7821-E89C-4153-9CB6F5F73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79856" y="1974770"/>
              <a:ext cx="2832286" cy="2908460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4B2102B-208F-06F2-B315-5466C3DCFE65}"/>
                </a:ext>
              </a:extLst>
            </p:cNvPr>
            <p:cNvSpPr txBox="1"/>
            <p:nvPr/>
          </p:nvSpPr>
          <p:spPr>
            <a:xfrm>
              <a:off x="5037972" y="1271333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QFN64</a:t>
              </a:r>
            </a:p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9x9 mm</a:t>
              </a:r>
              <a:r>
                <a:rPr lang="ca-ES" i="1" baseline="30000" dirty="0">
                  <a:solidFill>
                    <a:schemeClr val="tx1"/>
                  </a:solidFill>
                </a:rPr>
                <a:t>2</a:t>
              </a:r>
              <a:endParaRPr lang="es-E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576E756-E8A6-4A96-8FD3-0A365BB4DFB1}"/>
              </a:ext>
            </a:extLst>
          </p:cNvPr>
          <p:cNvGrpSpPr/>
          <p:nvPr/>
        </p:nvGrpSpPr>
        <p:grpSpPr>
          <a:xfrm>
            <a:off x="2968702" y="1628800"/>
            <a:ext cx="3199306" cy="3816423"/>
            <a:chOff x="3575721" y="1484784"/>
            <a:chExt cx="3199306" cy="3816423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8EF0F45-0911-57FC-23BC-5D5BA137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636586" y="2162767"/>
              <a:ext cx="3077575" cy="3199306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DF149D8-2B97-E520-8FA0-66740E9FEEDD}"/>
                </a:ext>
              </a:extLst>
            </p:cNvPr>
            <p:cNvSpPr txBox="1"/>
            <p:nvPr/>
          </p:nvSpPr>
          <p:spPr>
            <a:xfrm>
              <a:off x="4511824" y="148478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QFN80</a:t>
              </a:r>
            </a:p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12x12 mm</a:t>
              </a:r>
              <a:r>
                <a:rPr lang="ca-ES" i="1" baseline="30000" dirty="0">
                  <a:solidFill>
                    <a:schemeClr val="tx1"/>
                  </a:solidFill>
                </a:rPr>
                <a:t>2</a:t>
              </a:r>
              <a:endParaRPr lang="es-ES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2F8D92C-F4A8-5046-BDE0-227D351CDBBF}"/>
              </a:ext>
            </a:extLst>
          </p:cNvPr>
          <p:cNvGrpSpPr/>
          <p:nvPr/>
        </p:nvGrpSpPr>
        <p:grpSpPr>
          <a:xfrm>
            <a:off x="6200515" y="1844824"/>
            <a:ext cx="3234566" cy="3502342"/>
            <a:chOff x="6848587" y="1484784"/>
            <a:chExt cx="3234566" cy="3502342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A1637C9D-8D59-E164-A6D8-1988CEF68136}"/>
                </a:ext>
              </a:extLst>
            </p:cNvPr>
            <p:cNvSpPr txBox="1"/>
            <p:nvPr/>
          </p:nvSpPr>
          <p:spPr>
            <a:xfrm>
              <a:off x="7392144" y="148478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QFN88</a:t>
              </a:r>
            </a:p>
            <a:p>
              <a:pPr algn="ctr">
                <a:buNone/>
              </a:pPr>
              <a:r>
                <a:rPr lang="ca-ES" i="1" dirty="0">
                  <a:solidFill>
                    <a:schemeClr val="tx1"/>
                  </a:solidFill>
                </a:rPr>
                <a:t>10x10 mm</a:t>
              </a:r>
              <a:r>
                <a:rPr lang="ca-ES" i="1" baseline="30000" dirty="0">
                  <a:solidFill>
                    <a:schemeClr val="tx1"/>
                  </a:solidFill>
                </a:rPr>
                <a:t>2</a:t>
              </a:r>
              <a:endParaRPr lang="es-ES" i="1" dirty="0">
                <a:solidFill>
                  <a:schemeClr val="tx1"/>
                </a:solidFill>
              </a:endParaRP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60CD8B2E-0301-7D9D-FAAC-CB49D93C5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8587" y="2395170"/>
              <a:ext cx="3234566" cy="2591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00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F665C-7868-42F4-987E-EC52CE1F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Tasks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32B33C-F6F2-799E-B0A1-67136CE9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/>
              <a:t>Define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control </a:t>
            </a:r>
            <a:r>
              <a:rPr lang="ca-ES" dirty="0" err="1"/>
              <a:t>common</a:t>
            </a:r>
            <a:r>
              <a:rPr lang="ca-ES" dirty="0"/>
              <a:t> </a:t>
            </a:r>
            <a:r>
              <a:rPr lang="ca-ES" dirty="0" err="1"/>
              <a:t>space</a:t>
            </a:r>
            <a:r>
              <a:rPr lang="ca-ES" dirty="0"/>
              <a:t> for ICECAL65 </a:t>
            </a:r>
            <a:r>
              <a:rPr lang="ca-ES" dirty="0" err="1"/>
              <a:t>libraries</a:t>
            </a:r>
            <a:endParaRPr lang="ca-ES" dirty="0"/>
          </a:p>
          <a:p>
            <a:r>
              <a:rPr lang="ca-ES" dirty="0" err="1"/>
              <a:t>Define</a:t>
            </a:r>
            <a:r>
              <a:rPr lang="ca-ES" dirty="0"/>
              <a:t> </a:t>
            </a:r>
            <a:r>
              <a:rPr lang="ca-ES" dirty="0" err="1"/>
              <a:t>gain</a:t>
            </a:r>
            <a:r>
              <a:rPr lang="ca-ES" dirty="0"/>
              <a:t> </a:t>
            </a:r>
            <a:r>
              <a:rPr lang="ca-ES" dirty="0" err="1"/>
              <a:t>at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input: </a:t>
            </a:r>
            <a:r>
              <a:rPr lang="ca-ES" dirty="0" err="1"/>
              <a:t>specification</a:t>
            </a:r>
            <a:endParaRPr lang="ca-ES" dirty="0"/>
          </a:p>
          <a:p>
            <a:r>
              <a:rPr lang="ca-ES" dirty="0" err="1"/>
              <a:t>Study</a:t>
            </a:r>
            <a:r>
              <a:rPr lang="ca-ES" dirty="0"/>
              <a:t> OTA </a:t>
            </a:r>
            <a:r>
              <a:rPr lang="ca-ES" dirty="0" err="1"/>
              <a:t>with</a:t>
            </a:r>
            <a:r>
              <a:rPr lang="ca-ES" dirty="0"/>
              <a:t> diferent </a:t>
            </a:r>
            <a:r>
              <a:rPr lang="ca-ES" dirty="0" err="1"/>
              <a:t>capacitive</a:t>
            </a:r>
            <a:r>
              <a:rPr lang="ca-ES" dirty="0"/>
              <a:t> </a:t>
            </a:r>
            <a:r>
              <a:rPr lang="ca-ES" dirty="0" err="1"/>
              <a:t>loads</a:t>
            </a:r>
            <a:endParaRPr lang="ca-ES" dirty="0"/>
          </a:p>
          <a:p>
            <a:r>
              <a:rPr lang="ca-ES" dirty="0" err="1"/>
              <a:t>Gain</a:t>
            </a:r>
            <a:r>
              <a:rPr lang="ca-ES" dirty="0"/>
              <a:t> </a:t>
            </a:r>
            <a:r>
              <a:rPr lang="ca-ES" dirty="0" err="1"/>
              <a:t>stage</a:t>
            </a:r>
            <a:r>
              <a:rPr lang="ca-ES" dirty="0"/>
              <a:t> LG/HG in ASIC </a:t>
            </a:r>
            <a:r>
              <a:rPr lang="ca-ES" dirty="0" err="1"/>
              <a:t>effect</a:t>
            </a:r>
            <a:r>
              <a:rPr lang="ca-ES" dirty="0"/>
              <a:t>: </a:t>
            </a:r>
            <a:r>
              <a:rPr lang="ca-ES" dirty="0" err="1"/>
              <a:t>study</a:t>
            </a:r>
            <a:r>
              <a:rPr lang="ca-ES" dirty="0"/>
              <a:t> </a:t>
            </a:r>
            <a:r>
              <a:rPr lang="ca-ES" dirty="0" err="1"/>
              <a:t>linearity</a:t>
            </a:r>
            <a:endParaRPr lang="ca-ES" dirty="0"/>
          </a:p>
          <a:p>
            <a:r>
              <a:rPr lang="ca-ES" dirty="0"/>
              <a:t>PZ </a:t>
            </a:r>
            <a:r>
              <a:rPr lang="ca-ES" dirty="0" err="1"/>
              <a:t>filter</a:t>
            </a:r>
            <a:r>
              <a:rPr lang="ca-ES" dirty="0"/>
              <a:t> </a:t>
            </a:r>
            <a:r>
              <a:rPr lang="ca-ES" dirty="0" err="1"/>
              <a:t>adjust</a:t>
            </a:r>
            <a:r>
              <a:rPr lang="ca-ES" dirty="0"/>
              <a:t> to diferent </a:t>
            </a:r>
            <a:r>
              <a:rPr lang="ca-ES" dirty="0" err="1"/>
              <a:t>known</a:t>
            </a:r>
            <a:r>
              <a:rPr lang="ca-ES" dirty="0"/>
              <a:t> </a:t>
            </a:r>
            <a:r>
              <a:rPr lang="ca-ES" dirty="0" err="1"/>
              <a:t>signal</a:t>
            </a:r>
            <a:r>
              <a:rPr lang="ca-ES" dirty="0"/>
              <a:t> </a:t>
            </a:r>
            <a:r>
              <a:rPr lang="ca-ES" dirty="0" err="1"/>
              <a:t>shapes</a:t>
            </a:r>
            <a:r>
              <a:rPr lang="ca-ES" dirty="0"/>
              <a:t> (PZ </a:t>
            </a:r>
            <a:r>
              <a:rPr lang="ca-ES" dirty="0" err="1"/>
              <a:t>values</a:t>
            </a:r>
            <a:r>
              <a:rPr lang="ca-ES" dirty="0"/>
              <a:t>)</a:t>
            </a:r>
          </a:p>
          <a:p>
            <a:r>
              <a:rPr lang="ca-ES" dirty="0" err="1"/>
              <a:t>Switches</a:t>
            </a:r>
            <a:endParaRPr lang="ca-ES" dirty="0"/>
          </a:p>
          <a:p>
            <a:r>
              <a:rPr lang="ca-ES" dirty="0" err="1"/>
              <a:t>Comparator</a:t>
            </a:r>
            <a:r>
              <a:rPr lang="ca-ES" dirty="0"/>
              <a:t> </a:t>
            </a:r>
          </a:p>
          <a:p>
            <a:r>
              <a:rPr lang="ca-ES" dirty="0"/>
              <a:t>TH</a:t>
            </a:r>
          </a:p>
          <a:p>
            <a:r>
              <a:rPr lang="ca-ES" dirty="0"/>
              <a:t>MUX</a:t>
            </a:r>
          </a:p>
          <a:p>
            <a:r>
              <a:rPr lang="ca-ES" dirty="0"/>
              <a:t>Output buffer</a:t>
            </a:r>
          </a:p>
          <a:p>
            <a:r>
              <a:rPr lang="ca-ES" dirty="0" err="1"/>
              <a:t>Pinout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packaging</a:t>
            </a:r>
            <a:r>
              <a:rPr lang="ca-ES" dirty="0"/>
              <a:t> </a:t>
            </a:r>
            <a:r>
              <a:rPr lang="ca-ES" dirty="0" err="1"/>
              <a:t>options</a:t>
            </a:r>
            <a:r>
              <a:rPr lang="ca-ES" dirty="0"/>
              <a:t> </a:t>
            </a:r>
            <a:r>
              <a:rPr lang="ca-ES" dirty="0" err="1"/>
              <a:t>study</a:t>
            </a:r>
            <a:endParaRPr lang="ca-ES" dirty="0"/>
          </a:p>
          <a:p>
            <a:r>
              <a:rPr lang="ca-ES" dirty="0"/>
              <a:t>Commercial ADC </a:t>
            </a:r>
            <a:r>
              <a:rPr lang="ca-ES" dirty="0" err="1"/>
              <a:t>available</a:t>
            </a:r>
            <a:endParaRPr lang="ca-ES" dirty="0"/>
          </a:p>
          <a:p>
            <a:r>
              <a:rPr lang="ca-ES" dirty="0"/>
              <a:t>DLL </a:t>
            </a:r>
            <a:r>
              <a:rPr lang="ca-ES" dirty="0" err="1"/>
              <a:t>vs</a:t>
            </a:r>
            <a:r>
              <a:rPr lang="ca-ES" dirty="0"/>
              <a:t> PLL</a:t>
            </a:r>
          </a:p>
          <a:p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24DDAC-0F94-5256-15AF-0D04F732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7BCDFD-4BEB-F44C-AA8C-051E0320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SPACAL meeting</a:t>
            </a:r>
            <a:endParaRPr lang="en-GB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C03238-3984-FDF4-2029-D6C16FF4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5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A708D7B-B730-43F0-A3CD-395DD8A1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24744"/>
            <a:ext cx="11809312" cy="539647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000" dirty="0"/>
              <a:t>Thank you for your attention!</a:t>
            </a:r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092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84" y="-59"/>
            <a:ext cx="11499184" cy="862956"/>
          </a:xfrm>
        </p:spPr>
        <p:txBody>
          <a:bodyPr/>
          <a:lstStyle/>
          <a:p>
            <a:r>
              <a:rPr lang="ca-ES" dirty="0" err="1"/>
              <a:t>Readout</a:t>
            </a:r>
            <a:r>
              <a:rPr lang="ca-ES" dirty="0"/>
              <a:t> </a:t>
            </a:r>
            <a:r>
              <a:rPr lang="ca-ES" dirty="0" err="1"/>
              <a:t>architectures</a:t>
            </a:r>
            <a:r>
              <a:rPr lang="ca-ES" dirty="0"/>
              <a:t>: </a:t>
            </a:r>
            <a:r>
              <a:rPr lang="en-GB" dirty="0"/>
              <a:t>Run 3 (Upgrade I)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90916CF-1B16-4DAE-9F11-7FAE5031AEB5}"/>
              </a:ext>
            </a:extLst>
          </p:cNvPr>
          <p:cNvGrpSpPr/>
          <p:nvPr/>
        </p:nvGrpSpPr>
        <p:grpSpPr>
          <a:xfrm>
            <a:off x="12492" y="1052926"/>
            <a:ext cx="3645179" cy="5476247"/>
            <a:chOff x="272176" y="1044217"/>
            <a:chExt cx="3645179" cy="5476247"/>
          </a:xfrm>
        </p:grpSpPr>
        <p:pic>
          <p:nvPicPr>
            <p:cNvPr id="10" name="Picture 2" descr="C:\Users\Edu\Dropbox\tesi\figs\ECAL_from_back.jpg">
              <a:extLst>
                <a:ext uri="{FF2B5EF4-FFF2-40B4-BE49-F238E27FC236}">
                  <a16:creationId xmlns:a16="http://schemas.microsoft.com/office/drawing/2014/main" id="{57204F20-3D7C-447B-969D-3F2C999F3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76" y="1044217"/>
              <a:ext cx="3645179" cy="5476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23BA301B-4B7A-4D98-B130-AB3CB2EE2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22" y="2073042"/>
              <a:ext cx="1151938" cy="70788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FRONT-END</a:t>
              </a:r>
              <a:b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CRATES</a:t>
              </a:r>
              <a:endParaRPr lang="en-US" altLang="en-US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2" name="Line 22">
              <a:extLst>
                <a:ext uri="{FF2B5EF4-FFF2-40B4-BE49-F238E27FC236}">
                  <a16:creationId xmlns:a16="http://schemas.microsoft.com/office/drawing/2014/main" id="{D7F17F30-1FA3-4E5C-94CC-22B0BBFE2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7336" y="2426985"/>
              <a:ext cx="33621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966E4874-4618-43A7-95A8-543F84996C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0159">
              <a:off x="1914783" y="3138709"/>
              <a:ext cx="560575" cy="4001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s-ES" altLang="en-US" sz="2000" b="1" i="1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ECAL</a:t>
              </a:r>
              <a:endParaRPr lang="en-US" altLang="en-US" sz="2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796ED5A0-DEA8-430D-BB7B-692DA1D22603}"/>
              </a:ext>
            </a:extLst>
          </p:cNvPr>
          <p:cNvGrpSpPr/>
          <p:nvPr/>
        </p:nvGrpSpPr>
        <p:grpSpPr>
          <a:xfrm>
            <a:off x="3683081" y="1345677"/>
            <a:ext cx="8317575" cy="4929088"/>
            <a:chOff x="-74694" y="1017793"/>
            <a:chExt cx="9149333" cy="5421997"/>
          </a:xfrm>
        </p:grpSpPr>
        <p:sp>
          <p:nvSpPr>
            <p:cNvPr id="152" name="Rectangle à coins arrondis 231">
              <a:extLst>
                <a:ext uri="{FF2B5EF4-FFF2-40B4-BE49-F238E27FC236}">
                  <a16:creationId xmlns:a16="http://schemas.microsoft.com/office/drawing/2014/main" id="{055AF5BD-5CF5-4688-9BD2-A79F335B345D}"/>
                </a:ext>
              </a:extLst>
            </p:cNvPr>
            <p:cNvSpPr/>
            <p:nvPr/>
          </p:nvSpPr>
          <p:spPr bwMode="auto">
            <a:xfrm flipH="1">
              <a:off x="2261048" y="1056946"/>
              <a:ext cx="6813591" cy="5382844"/>
            </a:xfrm>
            <a:prstGeom prst="roundRect">
              <a:avLst>
                <a:gd name="adj" fmla="val 9410"/>
              </a:avLst>
            </a:prstGeom>
            <a:solidFill>
              <a:srgbClr val="339933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wrap="none" lIns="92064" tIns="46032" rIns="92064" bIns="46032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buNone/>
                <a:defRPr/>
              </a:pPr>
              <a:endParaRPr lang="fr-FR" sz="2000">
                <a:latin typeface="Arial" charset="0"/>
              </a:endParaRPr>
            </a:p>
          </p:txBody>
        </p:sp>
        <p:sp>
          <p:nvSpPr>
            <p:cNvPr id="153" name="2 Rectángulo redondeado">
              <a:extLst>
                <a:ext uri="{FF2B5EF4-FFF2-40B4-BE49-F238E27FC236}">
                  <a16:creationId xmlns:a16="http://schemas.microsoft.com/office/drawing/2014/main" id="{CCD0FB3A-9831-40A3-807C-93AA0F2570AD}"/>
                </a:ext>
              </a:extLst>
            </p:cNvPr>
            <p:cNvSpPr/>
            <p:nvPr/>
          </p:nvSpPr>
          <p:spPr bwMode="auto">
            <a:xfrm>
              <a:off x="2471580" y="1417893"/>
              <a:ext cx="4964295" cy="4805874"/>
            </a:xfrm>
            <a:prstGeom prst="roundRect">
              <a:avLst>
                <a:gd name="adj" fmla="val 7465"/>
              </a:avLst>
            </a:prstGeom>
            <a:solidFill>
              <a:srgbClr val="CCFF99"/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20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54" name="3 Grupo">
              <a:extLst>
                <a:ext uri="{FF2B5EF4-FFF2-40B4-BE49-F238E27FC236}">
                  <a16:creationId xmlns:a16="http://schemas.microsoft.com/office/drawing/2014/main" id="{7A76912B-5EE4-4097-9C14-8BB37113DEC6}"/>
                </a:ext>
              </a:extLst>
            </p:cNvPr>
            <p:cNvGrpSpPr/>
            <p:nvPr/>
          </p:nvGrpSpPr>
          <p:grpSpPr>
            <a:xfrm>
              <a:off x="2532647" y="1689042"/>
              <a:ext cx="4851087" cy="2416128"/>
              <a:chOff x="2472485" y="1421654"/>
              <a:chExt cx="4820803" cy="2004031"/>
            </a:xfrm>
          </p:grpSpPr>
          <p:sp>
            <p:nvSpPr>
              <p:cNvPr id="336" name="4 Rectángulo redondeado">
                <a:extLst>
                  <a:ext uri="{FF2B5EF4-FFF2-40B4-BE49-F238E27FC236}">
                    <a16:creationId xmlns:a16="http://schemas.microsoft.com/office/drawing/2014/main" id="{2F6D5548-0B9B-44E3-9691-8482BC2884EC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5 Rectángulo redondeado">
                <a:extLst>
                  <a:ext uri="{FF2B5EF4-FFF2-40B4-BE49-F238E27FC236}">
                    <a16:creationId xmlns:a16="http://schemas.microsoft.com/office/drawing/2014/main" id="{C62195CF-26A2-453F-8A37-CD560E849235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6 Rectángulo redondeado">
                <a:extLst>
                  <a:ext uri="{FF2B5EF4-FFF2-40B4-BE49-F238E27FC236}">
                    <a16:creationId xmlns:a16="http://schemas.microsoft.com/office/drawing/2014/main" id="{9155EA7E-A1CC-43C7-AC2C-A97666025D95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7 Rectángulo redondeado">
                <a:extLst>
                  <a:ext uri="{FF2B5EF4-FFF2-40B4-BE49-F238E27FC236}">
                    <a16:creationId xmlns:a16="http://schemas.microsoft.com/office/drawing/2014/main" id="{8249C30E-19A6-4085-84D7-CAF5A78F89B2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5" name="10 Rectángulo">
              <a:extLst>
                <a:ext uri="{FF2B5EF4-FFF2-40B4-BE49-F238E27FC236}">
                  <a16:creationId xmlns:a16="http://schemas.microsoft.com/office/drawing/2014/main" id="{C89FFC33-88E5-4DD5-A940-E4B7A1669552}"/>
                </a:ext>
              </a:extLst>
            </p:cNvPr>
            <p:cNvSpPr/>
            <p:nvPr/>
          </p:nvSpPr>
          <p:spPr bwMode="auto">
            <a:xfrm>
              <a:off x="43358" y="1831278"/>
              <a:ext cx="1230538" cy="2319024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" name="11 Cubo">
              <a:extLst>
                <a:ext uri="{FF2B5EF4-FFF2-40B4-BE49-F238E27FC236}">
                  <a16:creationId xmlns:a16="http://schemas.microsoft.com/office/drawing/2014/main" id="{8017113C-0F45-4E57-B123-DEA9AC7C42E7}"/>
                </a:ext>
              </a:extLst>
            </p:cNvPr>
            <p:cNvSpPr/>
            <p:nvPr/>
          </p:nvSpPr>
          <p:spPr bwMode="auto">
            <a:xfrm>
              <a:off x="151369" y="2449758"/>
              <a:ext cx="578296" cy="332374"/>
            </a:xfrm>
            <a:prstGeom prst="cub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" name="12 Cilindro">
              <a:extLst>
                <a:ext uri="{FF2B5EF4-FFF2-40B4-BE49-F238E27FC236}">
                  <a16:creationId xmlns:a16="http://schemas.microsoft.com/office/drawing/2014/main" id="{B1E10B18-8CC2-4AEF-B0BB-EEDDF9A496E0}"/>
                </a:ext>
              </a:extLst>
            </p:cNvPr>
            <p:cNvSpPr/>
            <p:nvPr/>
          </p:nvSpPr>
          <p:spPr bwMode="auto">
            <a:xfrm rot="5400000" flipH="1">
              <a:off x="695028" y="2505208"/>
              <a:ext cx="195665" cy="202863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58" name="13 Conector recto">
              <a:extLst>
                <a:ext uri="{FF2B5EF4-FFF2-40B4-BE49-F238E27FC236}">
                  <a16:creationId xmlns:a16="http://schemas.microsoft.com/office/drawing/2014/main" id="{DF8425BB-F579-4131-864F-050D770A3A59}"/>
                </a:ext>
              </a:extLst>
            </p:cNvPr>
            <p:cNvCxnSpPr>
              <a:stCxn id="157" idx="1"/>
            </p:cNvCxnSpPr>
            <p:nvPr/>
          </p:nvCxnSpPr>
          <p:spPr bwMode="auto">
            <a:xfrm>
              <a:off x="894292" y="2606639"/>
              <a:ext cx="759206" cy="2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ZoneTexte 406">
              <a:extLst>
                <a:ext uri="{FF2B5EF4-FFF2-40B4-BE49-F238E27FC236}">
                  <a16:creationId xmlns:a16="http://schemas.microsoft.com/office/drawing/2014/main" id="{F1C52D2E-A07A-4E66-B7BB-F4E71A80A090}"/>
                </a:ext>
              </a:extLst>
            </p:cNvPr>
            <p:cNvSpPr txBox="1"/>
            <p:nvPr/>
          </p:nvSpPr>
          <p:spPr>
            <a:xfrm flipH="1">
              <a:off x="-38690" y="1927221"/>
              <a:ext cx="961549" cy="480121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Detector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cells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60" name="ZoneTexte 406">
              <a:extLst>
                <a:ext uri="{FF2B5EF4-FFF2-40B4-BE49-F238E27FC236}">
                  <a16:creationId xmlns:a16="http://schemas.microsoft.com/office/drawing/2014/main" id="{6F9CE11F-7EF1-4A3B-96D5-5B981C394EED}"/>
                </a:ext>
              </a:extLst>
            </p:cNvPr>
            <p:cNvSpPr txBox="1"/>
            <p:nvPr/>
          </p:nvSpPr>
          <p:spPr>
            <a:xfrm flipH="1">
              <a:off x="464858" y="3058017"/>
              <a:ext cx="514096" cy="2862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clip</a:t>
              </a:r>
            </a:p>
          </p:txBody>
        </p:sp>
        <p:sp>
          <p:nvSpPr>
            <p:cNvPr id="161" name="ZoneTexte 406">
              <a:extLst>
                <a:ext uri="{FF2B5EF4-FFF2-40B4-BE49-F238E27FC236}">
                  <a16:creationId xmlns:a16="http://schemas.microsoft.com/office/drawing/2014/main" id="{4D91C480-CDF5-4CC3-85F1-59882A5B1ECB}"/>
                </a:ext>
              </a:extLst>
            </p:cNvPr>
            <p:cNvSpPr txBox="1"/>
            <p:nvPr/>
          </p:nvSpPr>
          <p:spPr>
            <a:xfrm flipH="1">
              <a:off x="645645" y="2256832"/>
              <a:ext cx="565506" cy="2862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PMT</a:t>
              </a:r>
            </a:p>
          </p:txBody>
        </p:sp>
        <p:sp>
          <p:nvSpPr>
            <p:cNvPr id="162" name="17 Cilindro">
              <a:extLst>
                <a:ext uri="{FF2B5EF4-FFF2-40B4-BE49-F238E27FC236}">
                  <a16:creationId xmlns:a16="http://schemas.microsoft.com/office/drawing/2014/main" id="{E453ED64-7ABF-4024-9A90-675BF9887F2B}"/>
                </a:ext>
              </a:extLst>
            </p:cNvPr>
            <p:cNvSpPr/>
            <p:nvPr/>
          </p:nvSpPr>
          <p:spPr bwMode="auto">
            <a:xfrm flipH="1">
              <a:off x="969423" y="2769986"/>
              <a:ext cx="144015" cy="720080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3" name="18 Conector recto">
              <a:extLst>
                <a:ext uri="{FF2B5EF4-FFF2-40B4-BE49-F238E27FC236}">
                  <a16:creationId xmlns:a16="http://schemas.microsoft.com/office/drawing/2014/main" id="{47A2CDEA-8FAD-4E01-BB3A-E682A97F6640}"/>
                </a:ext>
              </a:extLst>
            </p:cNvPr>
            <p:cNvCxnSpPr>
              <a:stCxn id="162" idx="1"/>
            </p:cNvCxnSpPr>
            <p:nvPr/>
          </p:nvCxnSpPr>
          <p:spPr bwMode="auto">
            <a:xfrm flipH="1" flipV="1">
              <a:off x="1039942" y="2611215"/>
              <a:ext cx="1488" cy="15877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4" name="19 Grupo">
              <a:extLst>
                <a:ext uri="{FF2B5EF4-FFF2-40B4-BE49-F238E27FC236}">
                  <a16:creationId xmlns:a16="http://schemas.microsoft.com/office/drawing/2014/main" id="{9275D8C1-B9C5-4B8B-902C-F3FCE75FA1D9}"/>
                </a:ext>
              </a:extLst>
            </p:cNvPr>
            <p:cNvGrpSpPr/>
            <p:nvPr/>
          </p:nvGrpSpPr>
          <p:grpSpPr>
            <a:xfrm rot="5400000">
              <a:off x="872625" y="3687973"/>
              <a:ext cx="329228" cy="152401"/>
              <a:chOff x="1974502" y="2960948"/>
              <a:chExt cx="329228" cy="152401"/>
            </a:xfrm>
          </p:grpSpPr>
          <p:cxnSp>
            <p:nvCxnSpPr>
              <p:cNvPr id="327" name="Straight Connector 641">
                <a:extLst>
                  <a:ext uri="{FF2B5EF4-FFF2-40B4-BE49-F238E27FC236}">
                    <a16:creationId xmlns:a16="http://schemas.microsoft.com/office/drawing/2014/main" id="{4C68B89F-D9FC-4924-8C53-B1617975D6F7}"/>
                  </a:ext>
                </a:extLst>
              </p:cNvPr>
              <p:cNvCxnSpPr/>
              <p:nvPr/>
            </p:nvCxnSpPr>
            <p:spPr bwMode="auto">
              <a:xfrm rot="5400000" flipH="1">
                <a:off x="2058295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642">
                <a:extLst>
                  <a:ext uri="{FF2B5EF4-FFF2-40B4-BE49-F238E27FC236}">
                    <a16:creationId xmlns:a16="http://schemas.microsoft.com/office/drawing/2014/main" id="{B6D89E8F-0297-4E61-B9BA-DDB887931014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015777" y="3014924"/>
                <a:ext cx="152401" cy="44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648">
                <a:extLst>
                  <a:ext uri="{FF2B5EF4-FFF2-40B4-BE49-F238E27FC236}">
                    <a16:creationId xmlns:a16="http://schemas.microsoft.com/office/drawing/2014/main" id="{B29BE0AE-A234-4879-B87E-6A1F5CFDA010}"/>
                  </a:ext>
                </a:extLst>
              </p:cNvPr>
              <p:cNvCxnSpPr/>
              <p:nvPr/>
            </p:nvCxnSpPr>
            <p:spPr bwMode="auto">
              <a:xfrm rot="5400000" flipH="1">
                <a:off x="1962596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670">
                <a:extLst>
                  <a:ext uri="{FF2B5EF4-FFF2-40B4-BE49-F238E27FC236}">
                    <a16:creationId xmlns:a16="http://schemas.microsoft.com/office/drawing/2014/main" id="{28B1049C-E040-417D-9F9D-15351BE8F6EA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1965771" y="2987143"/>
                <a:ext cx="76200" cy="238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672">
                <a:extLst>
                  <a:ext uri="{FF2B5EF4-FFF2-40B4-BE49-F238E27FC236}">
                    <a16:creationId xmlns:a16="http://schemas.microsoft.com/office/drawing/2014/main" id="{A4F9780B-2D5B-43D7-8D03-D6350926330E}"/>
                  </a:ext>
                </a:extLst>
              </p:cNvPr>
              <p:cNvCxnSpPr/>
              <p:nvPr/>
            </p:nvCxnSpPr>
            <p:spPr bwMode="auto">
              <a:xfrm rot="10800000">
                <a:off x="1974502" y="3032387"/>
                <a:ext cx="22225" cy="15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639">
                <a:extLst>
                  <a:ext uri="{FF2B5EF4-FFF2-40B4-BE49-F238E27FC236}">
                    <a16:creationId xmlns:a16="http://schemas.microsoft.com/office/drawing/2014/main" id="{0128420A-9F08-4E19-B616-ED5EB0A0EE39}"/>
                  </a:ext>
                </a:extLst>
              </p:cNvPr>
              <p:cNvCxnSpPr/>
              <p:nvPr/>
            </p:nvCxnSpPr>
            <p:spPr bwMode="auto">
              <a:xfrm flipH="1">
                <a:off x="2277268" y="3032387"/>
                <a:ext cx="264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640">
                <a:extLst>
                  <a:ext uri="{FF2B5EF4-FFF2-40B4-BE49-F238E27FC236}">
                    <a16:creationId xmlns:a16="http://schemas.microsoft.com/office/drawing/2014/main" id="{22CF26BE-41F7-4D3C-B1AC-AF3AFBB2A831}"/>
                  </a:ext>
                </a:extLst>
              </p:cNvPr>
              <p:cNvCxnSpPr/>
              <p:nvPr/>
            </p:nvCxnSpPr>
            <p:spPr bwMode="auto">
              <a:xfrm flipH="1">
                <a:off x="2252948" y="3032389"/>
                <a:ext cx="23813" cy="809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641">
                <a:extLst>
                  <a:ext uri="{FF2B5EF4-FFF2-40B4-BE49-F238E27FC236}">
                    <a16:creationId xmlns:a16="http://schemas.microsoft.com/office/drawing/2014/main" id="{02EE9DC7-C56A-4B25-9EA8-72281CC0903A}"/>
                  </a:ext>
                </a:extLst>
              </p:cNvPr>
              <p:cNvCxnSpPr/>
              <p:nvPr/>
            </p:nvCxnSpPr>
            <p:spPr bwMode="auto">
              <a:xfrm rot="5400000" flipH="1">
                <a:off x="2153729" y="3014130"/>
                <a:ext cx="152401" cy="460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642">
                <a:extLst>
                  <a:ext uri="{FF2B5EF4-FFF2-40B4-BE49-F238E27FC236}">
                    <a16:creationId xmlns:a16="http://schemas.microsoft.com/office/drawing/2014/main" id="{4DB4FA27-BBF4-4F93-B02F-A9F6D66D743F}"/>
                  </a:ext>
                </a:extLst>
              </p:cNvPr>
              <p:cNvCxnSpPr/>
              <p:nvPr/>
            </p:nvCxnSpPr>
            <p:spPr bwMode="auto">
              <a:xfrm rot="16200000" flipH="1" flipV="1">
                <a:off x="2105757" y="3014924"/>
                <a:ext cx="152401" cy="4445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29 Conector recto">
              <a:extLst>
                <a:ext uri="{FF2B5EF4-FFF2-40B4-BE49-F238E27FC236}">
                  <a16:creationId xmlns:a16="http://schemas.microsoft.com/office/drawing/2014/main" id="{98C6B321-03CC-4C49-B323-F1E6777CF788}"/>
                </a:ext>
              </a:extLst>
            </p:cNvPr>
            <p:cNvCxnSpPr/>
            <p:nvPr/>
          </p:nvCxnSpPr>
          <p:spPr bwMode="auto">
            <a:xfrm flipH="1" flipV="1">
              <a:off x="1039049" y="3490066"/>
              <a:ext cx="2058" cy="1168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6" name="30 Grupo">
              <a:extLst>
                <a:ext uri="{FF2B5EF4-FFF2-40B4-BE49-F238E27FC236}">
                  <a16:creationId xmlns:a16="http://schemas.microsoft.com/office/drawing/2014/main" id="{EF00060F-12EC-42A4-8E1A-23F106C765A5}"/>
                </a:ext>
              </a:extLst>
            </p:cNvPr>
            <p:cNvGrpSpPr/>
            <p:nvPr/>
          </p:nvGrpSpPr>
          <p:grpSpPr>
            <a:xfrm>
              <a:off x="967041" y="3955044"/>
              <a:ext cx="156710" cy="150380"/>
              <a:chOff x="2219064" y="2954838"/>
              <a:chExt cx="156710" cy="150380"/>
            </a:xfrm>
          </p:grpSpPr>
          <p:cxnSp>
            <p:nvCxnSpPr>
              <p:cNvPr id="321" name="Straight Connector 422">
                <a:extLst>
                  <a:ext uri="{FF2B5EF4-FFF2-40B4-BE49-F238E27FC236}">
                    <a16:creationId xmlns:a16="http://schemas.microsoft.com/office/drawing/2014/main" id="{4D8F2996-F292-49DB-80BE-E62C02885B43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423">
                <a:extLst>
                  <a:ext uri="{FF2B5EF4-FFF2-40B4-BE49-F238E27FC236}">
                    <a16:creationId xmlns:a16="http://schemas.microsoft.com/office/drawing/2014/main" id="{7F8C5BF1-5D37-4625-9AA4-F5815B6DE6C3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423">
                <a:extLst>
                  <a:ext uri="{FF2B5EF4-FFF2-40B4-BE49-F238E27FC236}">
                    <a16:creationId xmlns:a16="http://schemas.microsoft.com/office/drawing/2014/main" id="{0A304E37-0265-4BB3-B28A-A7279CE23D73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423">
                <a:extLst>
                  <a:ext uri="{FF2B5EF4-FFF2-40B4-BE49-F238E27FC236}">
                    <a16:creationId xmlns:a16="http://schemas.microsoft.com/office/drawing/2014/main" id="{11255988-D73B-40EB-A7E8-B6D0F0C5C460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423">
                <a:extLst>
                  <a:ext uri="{FF2B5EF4-FFF2-40B4-BE49-F238E27FC236}">
                    <a16:creationId xmlns:a16="http://schemas.microsoft.com/office/drawing/2014/main" id="{6C10E970-70BC-4EB4-A958-5B7B049BDEFC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423">
                <a:extLst>
                  <a:ext uri="{FF2B5EF4-FFF2-40B4-BE49-F238E27FC236}">
                    <a16:creationId xmlns:a16="http://schemas.microsoft.com/office/drawing/2014/main" id="{F614C6C9-051C-4E19-BE88-D126BABF4FA9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37 Conector recto">
              <a:extLst>
                <a:ext uri="{FF2B5EF4-FFF2-40B4-BE49-F238E27FC236}">
                  <a16:creationId xmlns:a16="http://schemas.microsoft.com/office/drawing/2014/main" id="{E63946A4-E358-4D97-9157-2E76A31EE40D}"/>
                </a:ext>
              </a:extLst>
            </p:cNvPr>
            <p:cNvCxnSpPr/>
            <p:nvPr/>
          </p:nvCxnSpPr>
          <p:spPr bwMode="auto">
            <a:xfrm flipH="1" flipV="1">
              <a:off x="1041430" y="3896629"/>
              <a:ext cx="2058" cy="1168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38 Conector recto">
              <a:extLst>
                <a:ext uri="{FF2B5EF4-FFF2-40B4-BE49-F238E27FC236}">
                  <a16:creationId xmlns:a16="http://schemas.microsoft.com/office/drawing/2014/main" id="{45874B67-B219-42A2-8F07-876AC9F89630}"/>
                </a:ext>
              </a:extLst>
            </p:cNvPr>
            <p:cNvCxnSpPr/>
            <p:nvPr/>
          </p:nvCxnSpPr>
          <p:spPr bwMode="auto">
            <a:xfrm flipV="1">
              <a:off x="768853" y="3778098"/>
              <a:ext cx="0" cy="16914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39 Conector recto">
              <a:extLst>
                <a:ext uri="{FF2B5EF4-FFF2-40B4-BE49-F238E27FC236}">
                  <a16:creationId xmlns:a16="http://schemas.microsoft.com/office/drawing/2014/main" id="{B5C99351-DF44-4357-A1FE-B1798FBFD336}"/>
                </a:ext>
              </a:extLst>
            </p:cNvPr>
            <p:cNvCxnSpPr/>
            <p:nvPr/>
          </p:nvCxnSpPr>
          <p:spPr bwMode="auto">
            <a:xfrm>
              <a:off x="766559" y="3778098"/>
              <a:ext cx="202863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cxnSp>
          <p:nvCxnSpPr>
            <p:cNvPr id="170" name="40 Conector recto">
              <a:extLst>
                <a:ext uri="{FF2B5EF4-FFF2-40B4-BE49-F238E27FC236}">
                  <a16:creationId xmlns:a16="http://schemas.microsoft.com/office/drawing/2014/main" id="{29FE88DF-200A-4874-9EE4-D1A7C02E968D}"/>
                </a:ext>
              </a:extLst>
            </p:cNvPr>
            <p:cNvCxnSpPr/>
            <p:nvPr/>
          </p:nvCxnSpPr>
          <p:spPr bwMode="auto">
            <a:xfrm>
              <a:off x="766559" y="3958118"/>
              <a:ext cx="274647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ZoneTexte 406">
              <a:extLst>
                <a:ext uri="{FF2B5EF4-FFF2-40B4-BE49-F238E27FC236}">
                  <a16:creationId xmlns:a16="http://schemas.microsoft.com/office/drawing/2014/main" id="{94AE5A57-88D9-4233-9D11-0E09347936FA}"/>
                </a:ext>
              </a:extLst>
            </p:cNvPr>
            <p:cNvSpPr txBox="1"/>
            <p:nvPr/>
          </p:nvSpPr>
          <p:spPr>
            <a:xfrm flipH="1">
              <a:off x="1157320" y="2662465"/>
              <a:ext cx="1102012" cy="276989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100" i="1" u="none" dirty="0">
                  <a:solidFill>
                    <a:schemeClr val="tx1"/>
                  </a:solidFill>
                </a:rPr>
                <a:t>12m </a:t>
              </a:r>
              <a:r>
                <a:rPr lang="fr-FR" sz="1100" i="1" u="none" dirty="0" err="1">
                  <a:solidFill>
                    <a:schemeClr val="tx1"/>
                  </a:solidFill>
                </a:rPr>
                <a:t>cable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72" name="42 Cilindro">
              <a:extLst>
                <a:ext uri="{FF2B5EF4-FFF2-40B4-BE49-F238E27FC236}">
                  <a16:creationId xmlns:a16="http://schemas.microsoft.com/office/drawing/2014/main" id="{EF070FF6-A28E-424C-9654-1DE95E5F2683}"/>
                </a:ext>
              </a:extLst>
            </p:cNvPr>
            <p:cNvSpPr/>
            <p:nvPr/>
          </p:nvSpPr>
          <p:spPr bwMode="auto">
            <a:xfrm rot="16200000" flipH="1">
              <a:off x="1672389" y="2197969"/>
              <a:ext cx="144015" cy="830884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sz="2000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73" name="43 Grupo">
              <a:extLst>
                <a:ext uri="{FF2B5EF4-FFF2-40B4-BE49-F238E27FC236}">
                  <a16:creationId xmlns:a16="http://schemas.microsoft.com/office/drawing/2014/main" id="{37FAC0DE-AFF3-4F8E-A2B3-ED820AB0E26E}"/>
                </a:ext>
              </a:extLst>
            </p:cNvPr>
            <p:cNvGrpSpPr/>
            <p:nvPr/>
          </p:nvGrpSpPr>
          <p:grpSpPr>
            <a:xfrm>
              <a:off x="2058896" y="2687519"/>
              <a:ext cx="156710" cy="150380"/>
              <a:chOff x="2219064" y="2954838"/>
              <a:chExt cx="156710" cy="150380"/>
            </a:xfrm>
          </p:grpSpPr>
          <p:cxnSp>
            <p:nvCxnSpPr>
              <p:cNvPr id="315" name="Straight Connector 422">
                <a:extLst>
                  <a:ext uri="{FF2B5EF4-FFF2-40B4-BE49-F238E27FC236}">
                    <a16:creationId xmlns:a16="http://schemas.microsoft.com/office/drawing/2014/main" id="{AAA428EE-D1F1-4B8C-AFE6-30A8C9FF513B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423">
                <a:extLst>
                  <a:ext uri="{FF2B5EF4-FFF2-40B4-BE49-F238E27FC236}">
                    <a16:creationId xmlns:a16="http://schemas.microsoft.com/office/drawing/2014/main" id="{BAC7923C-6408-4A33-96B1-613CBC4FAB2B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423">
                <a:extLst>
                  <a:ext uri="{FF2B5EF4-FFF2-40B4-BE49-F238E27FC236}">
                    <a16:creationId xmlns:a16="http://schemas.microsoft.com/office/drawing/2014/main" id="{19349786-10C3-45F9-A712-2B7940EE1758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423">
                <a:extLst>
                  <a:ext uri="{FF2B5EF4-FFF2-40B4-BE49-F238E27FC236}">
                    <a16:creationId xmlns:a16="http://schemas.microsoft.com/office/drawing/2014/main" id="{55099FE8-EF2F-4633-8CC9-F3CA3878D198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423">
                <a:extLst>
                  <a:ext uri="{FF2B5EF4-FFF2-40B4-BE49-F238E27FC236}">
                    <a16:creationId xmlns:a16="http://schemas.microsoft.com/office/drawing/2014/main" id="{41D5273B-F603-4A38-9821-7E6BC36E3B6E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423">
                <a:extLst>
                  <a:ext uri="{FF2B5EF4-FFF2-40B4-BE49-F238E27FC236}">
                    <a16:creationId xmlns:a16="http://schemas.microsoft.com/office/drawing/2014/main" id="{343048A3-E87E-481F-B51A-FE83433FEB37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" name="ZoneTexte 406">
              <a:extLst>
                <a:ext uri="{FF2B5EF4-FFF2-40B4-BE49-F238E27FC236}">
                  <a16:creationId xmlns:a16="http://schemas.microsoft.com/office/drawing/2014/main" id="{2F9A613F-321F-435D-864E-C975444C8ECA}"/>
                </a:ext>
              </a:extLst>
            </p:cNvPr>
            <p:cNvSpPr txBox="1"/>
            <p:nvPr/>
          </p:nvSpPr>
          <p:spPr>
            <a:xfrm flipH="1">
              <a:off x="1430044" y="2337937"/>
              <a:ext cx="514096" cy="261600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050" i="1" u="none" dirty="0">
                  <a:solidFill>
                    <a:schemeClr val="tx1"/>
                  </a:solidFill>
                </a:rPr>
                <a:t>50</a:t>
              </a:r>
              <a:r>
                <a:rPr lang="el-GR" sz="1050" i="1" u="none" dirty="0">
                  <a:solidFill>
                    <a:schemeClr val="tx1"/>
                  </a:solidFill>
                </a:rPr>
                <a:t>Ω</a:t>
              </a:r>
              <a:endParaRPr lang="fr-FR" sz="105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75" name="51 Conector recto">
              <a:extLst>
                <a:ext uri="{FF2B5EF4-FFF2-40B4-BE49-F238E27FC236}">
                  <a16:creationId xmlns:a16="http://schemas.microsoft.com/office/drawing/2014/main" id="{CD8BDFB2-4F93-46AA-9C84-F923AD96B2FE}"/>
                </a:ext>
              </a:extLst>
            </p:cNvPr>
            <p:cNvCxnSpPr/>
            <p:nvPr/>
          </p:nvCxnSpPr>
          <p:spPr bwMode="auto">
            <a:xfrm flipV="1">
              <a:off x="8082516" y="2817893"/>
              <a:ext cx="205088" cy="24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sp>
          <p:nvSpPr>
            <p:cNvPr id="176" name="ZoneTexte 632">
              <a:extLst>
                <a:ext uri="{FF2B5EF4-FFF2-40B4-BE49-F238E27FC236}">
                  <a16:creationId xmlns:a16="http://schemas.microsoft.com/office/drawing/2014/main" id="{95295011-0B95-4896-8FD3-09D4126AD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666478" y="1017793"/>
              <a:ext cx="2206221" cy="37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800" i="1" u="none" dirty="0">
                  <a:solidFill>
                    <a:schemeClr val="tx1"/>
                  </a:solidFill>
                </a:rPr>
                <a:t>Front End </a:t>
              </a:r>
              <a:r>
                <a:rPr lang="fr-FR" sz="1800" i="1" u="none" dirty="0" err="1">
                  <a:solidFill>
                    <a:schemeClr val="tx1"/>
                  </a:solidFill>
                </a:rPr>
                <a:t>Board</a:t>
              </a:r>
              <a:endParaRPr lang="fr-FR" sz="18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77" name="Rectangle à coins arrondis 285">
              <a:extLst>
                <a:ext uri="{FF2B5EF4-FFF2-40B4-BE49-F238E27FC236}">
                  <a16:creationId xmlns:a16="http://schemas.microsoft.com/office/drawing/2014/main" id="{9EF02FA8-227F-4681-9DBC-D3E1A9092988}"/>
                </a:ext>
              </a:extLst>
            </p:cNvPr>
            <p:cNvSpPr/>
            <p:nvPr/>
          </p:nvSpPr>
          <p:spPr bwMode="auto">
            <a:xfrm flipH="1">
              <a:off x="8279131" y="2129172"/>
              <a:ext cx="683177" cy="141866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None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ZoneTexte 632">
              <a:extLst>
                <a:ext uri="{FF2B5EF4-FFF2-40B4-BE49-F238E27FC236}">
                  <a16:creationId xmlns:a16="http://schemas.microsoft.com/office/drawing/2014/main" id="{54E71F87-26C8-4D81-B3C2-33172B0FB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279132" y="2644862"/>
              <a:ext cx="673911" cy="28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fr-FR" sz="1200" b="1" i="1" u="none" dirty="0">
                  <a:solidFill>
                    <a:schemeClr val="tx1"/>
                  </a:solidFill>
                </a:rPr>
                <a:t>FPGA</a:t>
              </a:r>
            </a:p>
          </p:txBody>
        </p:sp>
        <p:sp>
          <p:nvSpPr>
            <p:cNvPr id="179" name="ZoneTexte 406">
              <a:extLst>
                <a:ext uri="{FF2B5EF4-FFF2-40B4-BE49-F238E27FC236}">
                  <a16:creationId xmlns:a16="http://schemas.microsoft.com/office/drawing/2014/main" id="{7772C15E-5218-4713-A413-B3FEEC620BCD}"/>
                </a:ext>
              </a:extLst>
            </p:cNvPr>
            <p:cNvSpPr txBox="1"/>
            <p:nvPr/>
          </p:nvSpPr>
          <p:spPr>
            <a:xfrm flipH="1">
              <a:off x="-36707" y="4711598"/>
              <a:ext cx="1333434" cy="28437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LVDS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Clock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80" name="56 Conector recto">
              <a:extLst>
                <a:ext uri="{FF2B5EF4-FFF2-40B4-BE49-F238E27FC236}">
                  <a16:creationId xmlns:a16="http://schemas.microsoft.com/office/drawing/2014/main" id="{2D32BB65-9DBE-443D-BA98-A152B9E0E060}"/>
                </a:ext>
              </a:extLst>
            </p:cNvPr>
            <p:cNvCxnSpPr/>
            <p:nvPr/>
          </p:nvCxnSpPr>
          <p:spPr bwMode="auto">
            <a:xfrm flipV="1">
              <a:off x="8153493" y="2785138"/>
              <a:ext cx="46621" cy="720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57 Conector recto">
              <a:extLst>
                <a:ext uri="{FF2B5EF4-FFF2-40B4-BE49-F238E27FC236}">
                  <a16:creationId xmlns:a16="http://schemas.microsoft.com/office/drawing/2014/main" id="{55D1DF90-8F43-4CC2-BBDB-ADA1E2B50225}"/>
                </a:ext>
              </a:extLst>
            </p:cNvPr>
            <p:cNvCxnSpPr/>
            <p:nvPr/>
          </p:nvCxnSpPr>
          <p:spPr bwMode="auto">
            <a:xfrm flipV="1">
              <a:off x="7542914" y="5482922"/>
              <a:ext cx="46621" cy="72008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2" name="ZoneTexte 632">
              <a:extLst>
                <a:ext uri="{FF2B5EF4-FFF2-40B4-BE49-F238E27FC236}">
                  <a16:creationId xmlns:a16="http://schemas.microsoft.com/office/drawing/2014/main" id="{EB6D11D6-0B67-40B9-BEB5-66B0270FA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168588" y="1856172"/>
              <a:ext cx="926063" cy="26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fr-FR" sz="1100" i="1" u="none" dirty="0" err="1">
                  <a:solidFill>
                    <a:schemeClr val="tx1"/>
                  </a:solidFill>
                </a:rPr>
                <a:t>Integrator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183" name="59 Conector recto">
              <a:extLst>
                <a:ext uri="{FF2B5EF4-FFF2-40B4-BE49-F238E27FC236}">
                  <a16:creationId xmlns:a16="http://schemas.microsoft.com/office/drawing/2014/main" id="{CB7DC739-56D1-428C-8FE6-2DA92364AD13}"/>
                </a:ext>
              </a:extLst>
            </p:cNvPr>
            <p:cNvCxnSpPr/>
            <p:nvPr/>
          </p:nvCxnSpPr>
          <p:spPr bwMode="auto">
            <a:xfrm>
              <a:off x="2118998" y="2972758"/>
              <a:ext cx="58586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60 Conector recto">
              <a:extLst>
                <a:ext uri="{FF2B5EF4-FFF2-40B4-BE49-F238E27FC236}">
                  <a16:creationId xmlns:a16="http://schemas.microsoft.com/office/drawing/2014/main" id="{B856EA83-78F5-4AC6-A9CE-FEDCAECAAA4E}"/>
                </a:ext>
              </a:extLst>
            </p:cNvPr>
            <p:cNvCxnSpPr/>
            <p:nvPr/>
          </p:nvCxnSpPr>
          <p:spPr bwMode="auto">
            <a:xfrm>
              <a:off x="2148184" y="2625607"/>
              <a:ext cx="54644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5" name="61 CuadroTexto">
              <a:extLst>
                <a:ext uri="{FF2B5EF4-FFF2-40B4-BE49-F238E27FC236}">
                  <a16:creationId xmlns:a16="http://schemas.microsoft.com/office/drawing/2014/main" id="{49506C9A-4A9F-4A34-8580-65394CA7D098}"/>
                </a:ext>
              </a:extLst>
            </p:cNvPr>
            <p:cNvSpPr txBox="1"/>
            <p:nvPr/>
          </p:nvSpPr>
          <p:spPr>
            <a:xfrm>
              <a:off x="2265895" y="2383299"/>
              <a:ext cx="190702" cy="269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100" i="1" u="none" dirty="0">
                  <a:solidFill>
                    <a:schemeClr val="tx1"/>
                  </a:solidFill>
                </a:rPr>
                <a:t>I</a:t>
              </a:r>
            </a:p>
          </p:txBody>
        </p:sp>
        <p:cxnSp>
          <p:nvCxnSpPr>
            <p:cNvPr id="186" name="62 Conector recto">
              <a:extLst>
                <a:ext uri="{FF2B5EF4-FFF2-40B4-BE49-F238E27FC236}">
                  <a16:creationId xmlns:a16="http://schemas.microsoft.com/office/drawing/2014/main" id="{55185A80-7B22-48C2-A315-22634AB5919E}"/>
                </a:ext>
              </a:extLst>
            </p:cNvPr>
            <p:cNvCxnSpPr/>
            <p:nvPr/>
          </p:nvCxnSpPr>
          <p:spPr bwMode="auto">
            <a:xfrm>
              <a:off x="3206921" y="2231103"/>
              <a:ext cx="37108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63 Conector recto">
              <a:extLst>
                <a:ext uri="{FF2B5EF4-FFF2-40B4-BE49-F238E27FC236}">
                  <a16:creationId xmlns:a16="http://schemas.microsoft.com/office/drawing/2014/main" id="{4705CBFE-969E-437E-BECE-4BC7753217A4}"/>
                </a:ext>
              </a:extLst>
            </p:cNvPr>
            <p:cNvCxnSpPr/>
            <p:nvPr/>
          </p:nvCxnSpPr>
          <p:spPr bwMode="auto">
            <a:xfrm>
              <a:off x="3201624" y="2636448"/>
              <a:ext cx="38838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64 Conector recto">
              <a:extLst>
                <a:ext uri="{FF2B5EF4-FFF2-40B4-BE49-F238E27FC236}">
                  <a16:creationId xmlns:a16="http://schemas.microsoft.com/office/drawing/2014/main" id="{1199A767-1BF0-47C5-941B-07C5EBA61CAA}"/>
                </a:ext>
              </a:extLst>
            </p:cNvPr>
            <p:cNvCxnSpPr/>
            <p:nvPr/>
          </p:nvCxnSpPr>
          <p:spPr bwMode="auto">
            <a:xfrm>
              <a:off x="4021279" y="2231103"/>
              <a:ext cx="382331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65 Conector recto">
              <a:extLst>
                <a:ext uri="{FF2B5EF4-FFF2-40B4-BE49-F238E27FC236}">
                  <a16:creationId xmlns:a16="http://schemas.microsoft.com/office/drawing/2014/main" id="{C84EF18F-6B5A-4F87-9D85-ACB55A98CA1D}"/>
                </a:ext>
              </a:extLst>
            </p:cNvPr>
            <p:cNvCxnSpPr/>
            <p:nvPr/>
          </p:nvCxnSpPr>
          <p:spPr bwMode="auto">
            <a:xfrm>
              <a:off x="4030252" y="2636448"/>
              <a:ext cx="37108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66 Conector recto">
              <a:extLst>
                <a:ext uri="{FF2B5EF4-FFF2-40B4-BE49-F238E27FC236}">
                  <a16:creationId xmlns:a16="http://schemas.microsoft.com/office/drawing/2014/main" id="{AD66909F-1797-44A1-94B0-D1C51E87B94B}"/>
                </a:ext>
              </a:extLst>
            </p:cNvPr>
            <p:cNvCxnSpPr/>
            <p:nvPr/>
          </p:nvCxnSpPr>
          <p:spPr bwMode="auto">
            <a:xfrm>
              <a:off x="4745059" y="2338339"/>
              <a:ext cx="21706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67 Conector recto">
              <a:extLst>
                <a:ext uri="{FF2B5EF4-FFF2-40B4-BE49-F238E27FC236}">
                  <a16:creationId xmlns:a16="http://schemas.microsoft.com/office/drawing/2014/main" id="{F7427726-9713-4D73-A5D3-A04ABA451689}"/>
                </a:ext>
              </a:extLst>
            </p:cNvPr>
            <p:cNvCxnSpPr/>
            <p:nvPr/>
          </p:nvCxnSpPr>
          <p:spPr bwMode="auto">
            <a:xfrm>
              <a:off x="4739532" y="2535112"/>
              <a:ext cx="21706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68 Conector recto">
              <a:extLst>
                <a:ext uri="{FF2B5EF4-FFF2-40B4-BE49-F238E27FC236}">
                  <a16:creationId xmlns:a16="http://schemas.microsoft.com/office/drawing/2014/main" id="{BFDD98AF-2CEE-43F0-9D2C-153438802B31}"/>
                </a:ext>
              </a:extLst>
            </p:cNvPr>
            <p:cNvCxnSpPr/>
            <p:nvPr/>
          </p:nvCxnSpPr>
          <p:spPr bwMode="auto">
            <a:xfrm flipV="1">
              <a:off x="4963883" y="2541070"/>
              <a:ext cx="0" cy="753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69 Conector recto">
              <a:extLst>
                <a:ext uri="{FF2B5EF4-FFF2-40B4-BE49-F238E27FC236}">
                  <a16:creationId xmlns:a16="http://schemas.microsoft.com/office/drawing/2014/main" id="{A98C61AE-2FAE-4514-9604-40A00E8CA19A}"/>
                </a:ext>
              </a:extLst>
            </p:cNvPr>
            <p:cNvCxnSpPr/>
            <p:nvPr/>
          </p:nvCxnSpPr>
          <p:spPr bwMode="auto">
            <a:xfrm>
              <a:off x="4970689" y="2618575"/>
              <a:ext cx="19152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AutoShape 45">
              <a:extLst>
                <a:ext uri="{FF2B5EF4-FFF2-40B4-BE49-F238E27FC236}">
                  <a16:creationId xmlns:a16="http://schemas.microsoft.com/office/drawing/2014/main" id="{2FB05FCE-425C-4163-AF93-0596824D78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01725" y="2144327"/>
              <a:ext cx="510506" cy="5827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100" b="0" u="none" dirty="0"/>
                <a:t>TH</a:t>
              </a:r>
            </a:p>
          </p:txBody>
        </p:sp>
        <p:cxnSp>
          <p:nvCxnSpPr>
            <p:cNvPr id="195" name="71 Conector recto">
              <a:extLst>
                <a:ext uri="{FF2B5EF4-FFF2-40B4-BE49-F238E27FC236}">
                  <a16:creationId xmlns:a16="http://schemas.microsoft.com/office/drawing/2014/main" id="{5DD493AE-3B58-4272-9FE7-BBD0EDB26FC8}"/>
                </a:ext>
              </a:extLst>
            </p:cNvPr>
            <p:cNvCxnSpPr/>
            <p:nvPr/>
          </p:nvCxnSpPr>
          <p:spPr bwMode="auto">
            <a:xfrm flipV="1">
              <a:off x="4970750" y="2260892"/>
              <a:ext cx="0" cy="753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6" name="72 Rectángulo">
              <a:extLst>
                <a:ext uri="{FF2B5EF4-FFF2-40B4-BE49-F238E27FC236}">
                  <a16:creationId xmlns:a16="http://schemas.microsoft.com/office/drawing/2014/main" id="{16411D99-0C88-437F-B9F5-13644CB21753}"/>
                </a:ext>
              </a:extLst>
            </p:cNvPr>
            <p:cNvSpPr/>
            <p:nvPr/>
          </p:nvSpPr>
          <p:spPr bwMode="auto">
            <a:xfrm>
              <a:off x="5832004" y="2129766"/>
              <a:ext cx="598227" cy="138838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20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197" name="73 Conector recto">
              <a:extLst>
                <a:ext uri="{FF2B5EF4-FFF2-40B4-BE49-F238E27FC236}">
                  <a16:creationId xmlns:a16="http://schemas.microsoft.com/office/drawing/2014/main" id="{F4571F78-79EB-4A15-BB23-ABC4A633746B}"/>
                </a:ext>
              </a:extLst>
            </p:cNvPr>
            <p:cNvCxnSpPr/>
            <p:nvPr/>
          </p:nvCxnSpPr>
          <p:spPr bwMode="auto">
            <a:xfrm>
              <a:off x="4970689" y="2263898"/>
              <a:ext cx="19152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74 Conector recto">
              <a:extLst>
                <a:ext uri="{FF2B5EF4-FFF2-40B4-BE49-F238E27FC236}">
                  <a16:creationId xmlns:a16="http://schemas.microsoft.com/office/drawing/2014/main" id="{1EC670F5-89AC-4BD0-997D-C1F145207CF4}"/>
                </a:ext>
              </a:extLst>
            </p:cNvPr>
            <p:cNvCxnSpPr/>
            <p:nvPr/>
          </p:nvCxnSpPr>
          <p:spPr bwMode="auto">
            <a:xfrm>
              <a:off x="5514625" y="2338397"/>
              <a:ext cx="30797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75 Conector recto">
              <a:extLst>
                <a:ext uri="{FF2B5EF4-FFF2-40B4-BE49-F238E27FC236}">
                  <a16:creationId xmlns:a16="http://schemas.microsoft.com/office/drawing/2014/main" id="{3C17D11F-5A76-4423-A1CA-EE79333CC99D}"/>
                </a:ext>
              </a:extLst>
            </p:cNvPr>
            <p:cNvCxnSpPr/>
            <p:nvPr/>
          </p:nvCxnSpPr>
          <p:spPr bwMode="auto">
            <a:xfrm>
              <a:off x="5509098" y="2535171"/>
              <a:ext cx="30797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0" name="ZoneTexte 632">
              <a:extLst>
                <a:ext uri="{FF2B5EF4-FFF2-40B4-BE49-F238E27FC236}">
                  <a16:creationId xmlns:a16="http://schemas.microsoft.com/office/drawing/2014/main" id="{CF35A8B6-DE13-4B2B-BB3A-B463480FC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885939" y="1784257"/>
              <a:ext cx="876690" cy="43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100" i="1" u="none" dirty="0" err="1">
                  <a:solidFill>
                    <a:schemeClr val="tx1"/>
                  </a:solidFill>
                </a:rPr>
                <a:t>Track</a:t>
              </a:r>
              <a:r>
                <a:rPr lang="fr-FR" sz="1100" i="1" u="none" dirty="0">
                  <a:solidFill>
                    <a:schemeClr val="tx1"/>
                  </a:solidFill>
                </a:rPr>
                <a:t>-</a:t>
              </a:r>
              <a:br>
                <a:rPr lang="fr-FR" sz="1100" i="1" u="none" dirty="0">
                  <a:solidFill>
                    <a:schemeClr val="tx1"/>
                  </a:solidFill>
                </a:rPr>
              </a:br>
              <a:r>
                <a:rPr lang="fr-FR" sz="1100" i="1" u="none" dirty="0">
                  <a:solidFill>
                    <a:schemeClr val="tx1"/>
                  </a:solidFill>
                </a:rPr>
                <a:t>and-</a:t>
              </a:r>
              <a:r>
                <a:rPr lang="fr-FR" sz="1100" i="1" u="none" dirty="0" err="1">
                  <a:solidFill>
                    <a:schemeClr val="tx1"/>
                  </a:solidFill>
                </a:rPr>
                <a:t>Hold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201" name="77 Conector recto">
              <a:extLst>
                <a:ext uri="{FF2B5EF4-FFF2-40B4-BE49-F238E27FC236}">
                  <a16:creationId xmlns:a16="http://schemas.microsoft.com/office/drawing/2014/main" id="{68830991-B7C1-4C94-B9AC-89D0D5E996F9}"/>
                </a:ext>
              </a:extLst>
            </p:cNvPr>
            <p:cNvCxnSpPr/>
            <p:nvPr/>
          </p:nvCxnSpPr>
          <p:spPr bwMode="auto">
            <a:xfrm>
              <a:off x="6436146" y="2624533"/>
              <a:ext cx="230416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78 Conector recto">
              <a:extLst>
                <a:ext uri="{FF2B5EF4-FFF2-40B4-BE49-F238E27FC236}">
                  <a16:creationId xmlns:a16="http://schemas.microsoft.com/office/drawing/2014/main" id="{96C3E289-9BA8-4FEE-BF14-E3E871FE0758}"/>
                </a:ext>
              </a:extLst>
            </p:cNvPr>
            <p:cNvCxnSpPr/>
            <p:nvPr/>
          </p:nvCxnSpPr>
          <p:spPr bwMode="auto">
            <a:xfrm>
              <a:off x="6430619" y="3029879"/>
              <a:ext cx="230416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79 Conector recto">
              <a:extLst>
                <a:ext uri="{FF2B5EF4-FFF2-40B4-BE49-F238E27FC236}">
                  <a16:creationId xmlns:a16="http://schemas.microsoft.com/office/drawing/2014/main" id="{E00B9AD6-D536-483E-B3A2-1699FE95E574}"/>
                </a:ext>
              </a:extLst>
            </p:cNvPr>
            <p:cNvCxnSpPr/>
            <p:nvPr/>
          </p:nvCxnSpPr>
          <p:spPr bwMode="auto">
            <a:xfrm>
              <a:off x="3206921" y="3005552"/>
              <a:ext cx="37108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80 Conector recto">
              <a:extLst>
                <a:ext uri="{FF2B5EF4-FFF2-40B4-BE49-F238E27FC236}">
                  <a16:creationId xmlns:a16="http://schemas.microsoft.com/office/drawing/2014/main" id="{D3650B8D-5903-4093-9703-AFE8CB87B05A}"/>
                </a:ext>
              </a:extLst>
            </p:cNvPr>
            <p:cNvCxnSpPr/>
            <p:nvPr/>
          </p:nvCxnSpPr>
          <p:spPr bwMode="auto">
            <a:xfrm>
              <a:off x="3201394" y="3410898"/>
              <a:ext cx="37108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81 Conector recto">
              <a:extLst>
                <a:ext uri="{FF2B5EF4-FFF2-40B4-BE49-F238E27FC236}">
                  <a16:creationId xmlns:a16="http://schemas.microsoft.com/office/drawing/2014/main" id="{A4707DFC-96B5-4479-B13D-08FBCF7D3733}"/>
                </a:ext>
              </a:extLst>
            </p:cNvPr>
            <p:cNvCxnSpPr/>
            <p:nvPr/>
          </p:nvCxnSpPr>
          <p:spPr bwMode="auto">
            <a:xfrm>
              <a:off x="4035779" y="3005552"/>
              <a:ext cx="37108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82 Conector recto">
              <a:extLst>
                <a:ext uri="{FF2B5EF4-FFF2-40B4-BE49-F238E27FC236}">
                  <a16:creationId xmlns:a16="http://schemas.microsoft.com/office/drawing/2014/main" id="{B61C3572-2F19-43D3-9FD0-A12F912EE72E}"/>
                </a:ext>
              </a:extLst>
            </p:cNvPr>
            <p:cNvCxnSpPr/>
            <p:nvPr/>
          </p:nvCxnSpPr>
          <p:spPr bwMode="auto">
            <a:xfrm>
              <a:off x="4030252" y="3410898"/>
              <a:ext cx="371087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83 Conector recto">
              <a:extLst>
                <a:ext uri="{FF2B5EF4-FFF2-40B4-BE49-F238E27FC236}">
                  <a16:creationId xmlns:a16="http://schemas.microsoft.com/office/drawing/2014/main" id="{7711F3AB-2715-4C67-A75D-2199B8BCC86E}"/>
                </a:ext>
              </a:extLst>
            </p:cNvPr>
            <p:cNvCxnSpPr/>
            <p:nvPr/>
          </p:nvCxnSpPr>
          <p:spPr bwMode="auto">
            <a:xfrm>
              <a:off x="4745059" y="3112788"/>
              <a:ext cx="21706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84 Conector recto">
              <a:extLst>
                <a:ext uri="{FF2B5EF4-FFF2-40B4-BE49-F238E27FC236}">
                  <a16:creationId xmlns:a16="http://schemas.microsoft.com/office/drawing/2014/main" id="{30BC911B-CB0D-4B18-A994-3DAC17563745}"/>
                </a:ext>
              </a:extLst>
            </p:cNvPr>
            <p:cNvCxnSpPr/>
            <p:nvPr/>
          </p:nvCxnSpPr>
          <p:spPr bwMode="auto">
            <a:xfrm>
              <a:off x="4739532" y="3309562"/>
              <a:ext cx="21706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85 Conector recto">
              <a:extLst>
                <a:ext uri="{FF2B5EF4-FFF2-40B4-BE49-F238E27FC236}">
                  <a16:creationId xmlns:a16="http://schemas.microsoft.com/office/drawing/2014/main" id="{EF3964CB-BE3D-4C9E-B437-4182A1989132}"/>
                </a:ext>
              </a:extLst>
            </p:cNvPr>
            <p:cNvCxnSpPr/>
            <p:nvPr/>
          </p:nvCxnSpPr>
          <p:spPr bwMode="auto">
            <a:xfrm flipV="1">
              <a:off x="4963883" y="3315520"/>
              <a:ext cx="0" cy="753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86 Conector recto">
              <a:extLst>
                <a:ext uri="{FF2B5EF4-FFF2-40B4-BE49-F238E27FC236}">
                  <a16:creationId xmlns:a16="http://schemas.microsoft.com/office/drawing/2014/main" id="{3C79CA70-DBCF-4E30-A4F3-3D1FA16CDFEF}"/>
                </a:ext>
              </a:extLst>
            </p:cNvPr>
            <p:cNvCxnSpPr/>
            <p:nvPr/>
          </p:nvCxnSpPr>
          <p:spPr bwMode="auto">
            <a:xfrm>
              <a:off x="4970689" y="3393025"/>
              <a:ext cx="19152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AutoShape 45">
              <a:extLst>
                <a:ext uri="{FF2B5EF4-FFF2-40B4-BE49-F238E27FC236}">
                  <a16:creationId xmlns:a16="http://schemas.microsoft.com/office/drawing/2014/main" id="{529CCBB1-B138-40E9-8B83-779530ED07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201725" y="2918776"/>
              <a:ext cx="510506" cy="5827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100" b="0" u="none" dirty="0"/>
                <a:t>TH</a:t>
              </a:r>
            </a:p>
          </p:txBody>
        </p:sp>
        <p:cxnSp>
          <p:nvCxnSpPr>
            <p:cNvPr id="212" name="88 Conector recto">
              <a:extLst>
                <a:ext uri="{FF2B5EF4-FFF2-40B4-BE49-F238E27FC236}">
                  <a16:creationId xmlns:a16="http://schemas.microsoft.com/office/drawing/2014/main" id="{4B1E19A0-7B57-47A2-94F3-7EF1ADDB4718}"/>
                </a:ext>
              </a:extLst>
            </p:cNvPr>
            <p:cNvCxnSpPr/>
            <p:nvPr/>
          </p:nvCxnSpPr>
          <p:spPr bwMode="auto">
            <a:xfrm flipV="1">
              <a:off x="4970750" y="3035341"/>
              <a:ext cx="0" cy="75364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89 Conector recto">
              <a:extLst>
                <a:ext uri="{FF2B5EF4-FFF2-40B4-BE49-F238E27FC236}">
                  <a16:creationId xmlns:a16="http://schemas.microsoft.com/office/drawing/2014/main" id="{55DEF4B5-34C8-4409-8229-264BAF18A7D9}"/>
                </a:ext>
              </a:extLst>
            </p:cNvPr>
            <p:cNvCxnSpPr/>
            <p:nvPr/>
          </p:nvCxnSpPr>
          <p:spPr bwMode="auto">
            <a:xfrm>
              <a:off x="4970689" y="3038347"/>
              <a:ext cx="19152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90 Conector recto">
              <a:extLst>
                <a:ext uri="{FF2B5EF4-FFF2-40B4-BE49-F238E27FC236}">
                  <a16:creationId xmlns:a16="http://schemas.microsoft.com/office/drawing/2014/main" id="{BF09737B-33FC-443F-983B-EBDC66BC0D8B}"/>
                </a:ext>
              </a:extLst>
            </p:cNvPr>
            <p:cNvCxnSpPr/>
            <p:nvPr/>
          </p:nvCxnSpPr>
          <p:spPr bwMode="auto">
            <a:xfrm>
              <a:off x="5514625" y="3112847"/>
              <a:ext cx="30797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91 Conector recto">
              <a:extLst>
                <a:ext uri="{FF2B5EF4-FFF2-40B4-BE49-F238E27FC236}">
                  <a16:creationId xmlns:a16="http://schemas.microsoft.com/office/drawing/2014/main" id="{6A5EED21-3E47-4B14-8F51-C3F0B52971B1}"/>
                </a:ext>
              </a:extLst>
            </p:cNvPr>
            <p:cNvCxnSpPr/>
            <p:nvPr/>
          </p:nvCxnSpPr>
          <p:spPr bwMode="auto">
            <a:xfrm>
              <a:off x="5509098" y="3309621"/>
              <a:ext cx="307973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6" name="ZoneTexte 632">
              <a:extLst>
                <a:ext uri="{FF2B5EF4-FFF2-40B4-BE49-F238E27FC236}">
                  <a16:creationId xmlns:a16="http://schemas.microsoft.com/office/drawing/2014/main" id="{52C726B3-F7BF-4DB0-A787-D6AEF2CCA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615136" y="1856172"/>
              <a:ext cx="580455" cy="26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fr-FR" sz="1100" i="1" u="none" dirty="0" err="1">
                  <a:solidFill>
                    <a:schemeClr val="tx1"/>
                  </a:solidFill>
                </a:rPr>
                <a:t>Filter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217" name="ZoneTexte 632">
              <a:extLst>
                <a:ext uri="{FF2B5EF4-FFF2-40B4-BE49-F238E27FC236}">
                  <a16:creationId xmlns:a16="http://schemas.microsoft.com/office/drawing/2014/main" id="{79373579-35A2-496A-858C-A70EC0D1D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582630" y="1707704"/>
              <a:ext cx="846714" cy="43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100" i="1" u="none" dirty="0" err="1">
                  <a:solidFill>
                    <a:schemeClr val="tx1"/>
                  </a:solidFill>
                </a:rPr>
                <a:t>Current</a:t>
              </a:r>
              <a:br>
                <a:rPr lang="fr-FR" sz="1100" i="1" u="none" dirty="0">
                  <a:solidFill>
                    <a:schemeClr val="tx1"/>
                  </a:solidFill>
                </a:rPr>
              </a:br>
              <a:r>
                <a:rPr lang="fr-FR" sz="1100" i="1" u="none" dirty="0">
                  <a:solidFill>
                    <a:schemeClr val="tx1"/>
                  </a:solidFill>
                </a:rPr>
                <a:t>amplifier</a:t>
              </a:r>
            </a:p>
          </p:txBody>
        </p:sp>
        <p:sp>
          <p:nvSpPr>
            <p:cNvPr id="218" name="ZoneTexte 632">
              <a:extLst>
                <a:ext uri="{FF2B5EF4-FFF2-40B4-BE49-F238E27FC236}">
                  <a16:creationId xmlns:a16="http://schemas.microsoft.com/office/drawing/2014/main" id="{D9EC5AD6-72D7-4E2D-BCD3-D5C40B078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31330" y="1856172"/>
              <a:ext cx="1019519" cy="269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fr-FR" sz="1100" i="1" u="none" dirty="0">
                  <a:solidFill>
                    <a:schemeClr val="tx1"/>
                  </a:solidFill>
                </a:rPr>
                <a:t>Multiplexer</a:t>
              </a:r>
            </a:p>
          </p:txBody>
        </p:sp>
        <p:sp>
          <p:nvSpPr>
            <p:cNvPr id="219" name="ZoneTexte 632">
              <a:extLst>
                <a:ext uri="{FF2B5EF4-FFF2-40B4-BE49-F238E27FC236}">
                  <a16:creationId xmlns:a16="http://schemas.microsoft.com/office/drawing/2014/main" id="{A53D14BB-D17C-4175-8E2F-D4FA0A463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542830" y="2094388"/>
              <a:ext cx="633355" cy="43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100" i="1" u="none" dirty="0">
                  <a:solidFill>
                    <a:schemeClr val="tx1"/>
                  </a:solidFill>
                </a:rPr>
                <a:t>ADC</a:t>
              </a:r>
              <a:br>
                <a:rPr lang="fr-FR" sz="1100" i="1" u="none" dirty="0">
                  <a:solidFill>
                    <a:schemeClr val="tx1"/>
                  </a:solidFill>
                </a:rPr>
              </a:br>
              <a:r>
                <a:rPr lang="fr-FR" sz="1100" i="1" u="none" dirty="0">
                  <a:solidFill>
                    <a:schemeClr val="tx1"/>
                  </a:solidFill>
                </a:rPr>
                <a:t>driver</a:t>
              </a:r>
            </a:p>
          </p:txBody>
        </p:sp>
        <p:sp>
          <p:nvSpPr>
            <p:cNvPr id="220" name="AutoShape 45">
              <a:extLst>
                <a:ext uri="{FF2B5EF4-FFF2-40B4-BE49-F238E27FC236}">
                  <a16:creationId xmlns:a16="http://schemas.microsoft.com/office/drawing/2014/main" id="{F74D66CD-7228-452F-956A-D1D2B6ABA6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3776" y="2529119"/>
              <a:ext cx="1363932" cy="58965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s-ES" sz="1200" b="0" u="none" dirty="0"/>
            </a:p>
          </p:txBody>
        </p:sp>
        <p:cxnSp>
          <p:nvCxnSpPr>
            <p:cNvPr id="221" name="97 Conector recto de flecha">
              <a:extLst>
                <a:ext uri="{FF2B5EF4-FFF2-40B4-BE49-F238E27FC236}">
                  <a16:creationId xmlns:a16="http://schemas.microsoft.com/office/drawing/2014/main" id="{2B911CEB-3CBE-49F1-A104-4F86769D6019}"/>
                </a:ext>
              </a:extLst>
            </p:cNvPr>
            <p:cNvCxnSpPr/>
            <p:nvPr/>
          </p:nvCxnSpPr>
          <p:spPr bwMode="auto">
            <a:xfrm flipV="1">
              <a:off x="6959609" y="2726984"/>
              <a:ext cx="594460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98 Conector recto de flecha">
              <a:extLst>
                <a:ext uri="{FF2B5EF4-FFF2-40B4-BE49-F238E27FC236}">
                  <a16:creationId xmlns:a16="http://schemas.microsoft.com/office/drawing/2014/main" id="{20C36D83-DEE6-4526-BB4A-DD3525F4A1E3}"/>
                </a:ext>
              </a:extLst>
            </p:cNvPr>
            <p:cNvCxnSpPr/>
            <p:nvPr/>
          </p:nvCxnSpPr>
          <p:spPr bwMode="auto">
            <a:xfrm flipV="1">
              <a:off x="6953596" y="2921803"/>
              <a:ext cx="617634" cy="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100 Conector recto">
              <a:extLst>
                <a:ext uri="{FF2B5EF4-FFF2-40B4-BE49-F238E27FC236}">
                  <a16:creationId xmlns:a16="http://schemas.microsoft.com/office/drawing/2014/main" id="{BAA60BBD-EA27-468D-ACFA-81D494EBC6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123727" y="3530350"/>
              <a:ext cx="4633" cy="173136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24" name="106 Conector recto">
              <a:extLst>
                <a:ext uri="{FF2B5EF4-FFF2-40B4-BE49-F238E27FC236}">
                  <a16:creationId xmlns:a16="http://schemas.microsoft.com/office/drawing/2014/main" id="{78141F09-BCDD-4536-95B6-BC29CA2AE90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798099" y="4891618"/>
              <a:ext cx="2090523" cy="149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25" name="101 Rectángulo redondeado">
              <a:extLst>
                <a:ext uri="{FF2B5EF4-FFF2-40B4-BE49-F238E27FC236}">
                  <a16:creationId xmlns:a16="http://schemas.microsoft.com/office/drawing/2014/main" id="{4A2546B2-8048-4D21-A17B-DA73F3B6B295}"/>
                </a:ext>
              </a:extLst>
            </p:cNvPr>
            <p:cNvSpPr/>
            <p:nvPr/>
          </p:nvSpPr>
          <p:spPr>
            <a:xfrm>
              <a:off x="2616223" y="4171538"/>
              <a:ext cx="4636376" cy="325458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2000"/>
            </a:p>
          </p:txBody>
        </p:sp>
        <p:grpSp>
          <p:nvGrpSpPr>
            <p:cNvPr id="226" name="102 Grupo">
              <a:extLst>
                <a:ext uri="{FF2B5EF4-FFF2-40B4-BE49-F238E27FC236}">
                  <a16:creationId xmlns:a16="http://schemas.microsoft.com/office/drawing/2014/main" id="{CE7A97E9-091A-4516-B25B-4DAF399896A6}"/>
                </a:ext>
              </a:extLst>
            </p:cNvPr>
            <p:cNvGrpSpPr/>
            <p:nvPr/>
          </p:nvGrpSpPr>
          <p:grpSpPr>
            <a:xfrm>
              <a:off x="2049542" y="2974054"/>
              <a:ext cx="156710" cy="150380"/>
              <a:chOff x="2219064" y="2954838"/>
              <a:chExt cx="156710" cy="150380"/>
            </a:xfrm>
          </p:grpSpPr>
          <p:cxnSp>
            <p:nvCxnSpPr>
              <p:cNvPr id="309" name="Straight Connector 422">
                <a:extLst>
                  <a:ext uri="{FF2B5EF4-FFF2-40B4-BE49-F238E27FC236}">
                    <a16:creationId xmlns:a16="http://schemas.microsoft.com/office/drawing/2014/main" id="{8CF29F1A-EF30-43A2-A081-AD828AAF8ED4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423">
                <a:extLst>
                  <a:ext uri="{FF2B5EF4-FFF2-40B4-BE49-F238E27FC236}">
                    <a16:creationId xmlns:a16="http://schemas.microsoft.com/office/drawing/2014/main" id="{38DD1996-A54C-43FD-9767-92A83A76E854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423">
                <a:extLst>
                  <a:ext uri="{FF2B5EF4-FFF2-40B4-BE49-F238E27FC236}">
                    <a16:creationId xmlns:a16="http://schemas.microsoft.com/office/drawing/2014/main" id="{6B28249B-9600-44C3-AD5A-7C4587D57CA0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423">
                <a:extLst>
                  <a:ext uri="{FF2B5EF4-FFF2-40B4-BE49-F238E27FC236}">
                    <a16:creationId xmlns:a16="http://schemas.microsoft.com/office/drawing/2014/main" id="{6DF6D18C-7EFB-442E-AF3D-02C495210A77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423">
                <a:extLst>
                  <a:ext uri="{FF2B5EF4-FFF2-40B4-BE49-F238E27FC236}">
                    <a16:creationId xmlns:a16="http://schemas.microsoft.com/office/drawing/2014/main" id="{A7B497D3-C6A1-4AE2-B719-5C8D7DF90398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423">
                <a:extLst>
                  <a:ext uri="{FF2B5EF4-FFF2-40B4-BE49-F238E27FC236}">
                    <a16:creationId xmlns:a16="http://schemas.microsoft.com/office/drawing/2014/main" id="{01029B1C-18AE-4FE0-B86D-F8E64593022B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7" name="109 Rectángulo">
              <a:extLst>
                <a:ext uri="{FF2B5EF4-FFF2-40B4-BE49-F238E27FC236}">
                  <a16:creationId xmlns:a16="http://schemas.microsoft.com/office/drawing/2014/main" id="{7E8E8B01-F2CD-4543-9EF8-E15AD78313C8}"/>
                </a:ext>
              </a:extLst>
            </p:cNvPr>
            <p:cNvSpPr/>
            <p:nvPr/>
          </p:nvSpPr>
          <p:spPr bwMode="auto">
            <a:xfrm>
              <a:off x="2702071" y="2129766"/>
              <a:ext cx="598227" cy="138838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110 Rectángulo">
              <a:extLst>
                <a:ext uri="{FF2B5EF4-FFF2-40B4-BE49-F238E27FC236}">
                  <a16:creationId xmlns:a16="http://schemas.microsoft.com/office/drawing/2014/main" id="{5EB4E805-FBB5-400F-8FB1-5E72743BD4F1}"/>
                </a:ext>
              </a:extLst>
            </p:cNvPr>
            <p:cNvSpPr/>
            <p:nvPr/>
          </p:nvSpPr>
          <p:spPr bwMode="auto">
            <a:xfrm>
              <a:off x="3585054" y="2182126"/>
              <a:ext cx="543842" cy="51144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229" name="AutoShape 45">
              <a:extLst>
                <a:ext uri="{FF2B5EF4-FFF2-40B4-BE49-F238E27FC236}">
                  <a16:creationId xmlns:a16="http://schemas.microsoft.com/office/drawing/2014/main" id="{7F151228-21A4-4BE1-8B26-54CE39C8D0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46377" y="2144327"/>
              <a:ext cx="510506" cy="5827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4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400" b="0" u="none" dirty="0"/>
            </a:p>
          </p:txBody>
        </p:sp>
        <p:sp>
          <p:nvSpPr>
            <p:cNvPr id="230" name="112 Rectángulo">
              <a:extLst>
                <a:ext uri="{FF2B5EF4-FFF2-40B4-BE49-F238E27FC236}">
                  <a16:creationId xmlns:a16="http://schemas.microsoft.com/office/drawing/2014/main" id="{A94EB598-A34D-45C5-9A25-8A85970B9EDD}"/>
                </a:ext>
              </a:extLst>
            </p:cNvPr>
            <p:cNvSpPr/>
            <p:nvPr/>
          </p:nvSpPr>
          <p:spPr bwMode="auto">
            <a:xfrm>
              <a:off x="3585054" y="2956576"/>
              <a:ext cx="543842" cy="51144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PZ</a:t>
              </a:r>
            </a:p>
          </p:txBody>
        </p:sp>
        <p:sp>
          <p:nvSpPr>
            <p:cNvPr id="231" name="AutoShape 45">
              <a:extLst>
                <a:ext uri="{FF2B5EF4-FFF2-40B4-BE49-F238E27FC236}">
                  <a16:creationId xmlns:a16="http://schemas.microsoft.com/office/drawing/2014/main" id="{402F7FC8-F226-4856-AE68-C1953BA936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46377" y="2918776"/>
              <a:ext cx="510506" cy="5827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400" b="0" u="none" dirty="0">
                  <a:latin typeface="Arial Unicode MS"/>
                  <a:ea typeface="Arial Unicode MS"/>
                  <a:cs typeface="Arial Unicode MS"/>
                </a:rPr>
                <a:t>ʃ</a:t>
              </a:r>
              <a:endParaRPr lang="es-ES" sz="1400" b="0" u="none" dirty="0"/>
            </a:p>
          </p:txBody>
        </p:sp>
        <p:sp>
          <p:nvSpPr>
            <p:cNvPr id="232" name="ZoneTexte 632">
              <a:extLst>
                <a:ext uri="{FF2B5EF4-FFF2-40B4-BE49-F238E27FC236}">
                  <a16:creationId xmlns:a16="http://schemas.microsoft.com/office/drawing/2014/main" id="{AD05E680-79CD-4163-BDC7-5C5F1D9C2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101770" y="1397383"/>
              <a:ext cx="1712691" cy="31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fr-FR" sz="1400" b="1" i="1" u="none" dirty="0">
                  <a:solidFill>
                    <a:schemeClr val="tx1"/>
                  </a:solidFill>
                </a:rPr>
                <a:t>ICECALv3 ASIC</a:t>
              </a:r>
            </a:p>
          </p:txBody>
        </p:sp>
        <p:sp>
          <p:nvSpPr>
            <p:cNvPr id="233" name="AutoShape 45">
              <a:extLst>
                <a:ext uri="{FF2B5EF4-FFF2-40B4-BE49-F238E27FC236}">
                  <a16:creationId xmlns:a16="http://schemas.microsoft.com/office/drawing/2014/main" id="{AAC5F49B-6DC0-46F2-AE42-55D7907438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702671" y="2533933"/>
              <a:ext cx="510506" cy="5827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100" u="none" dirty="0" err="1"/>
                <a:t>Drv</a:t>
              </a:r>
              <a:endParaRPr lang="es-ES" sz="1100" b="0" u="none" dirty="0"/>
            </a:p>
          </p:txBody>
        </p:sp>
        <p:cxnSp>
          <p:nvCxnSpPr>
            <p:cNvPr id="234" name="116 Conector angular">
              <a:extLst>
                <a:ext uri="{FF2B5EF4-FFF2-40B4-BE49-F238E27FC236}">
                  <a16:creationId xmlns:a16="http://schemas.microsoft.com/office/drawing/2014/main" id="{98BC7AEC-CAA7-4737-AF44-2473EA84C335}"/>
                </a:ext>
              </a:extLst>
            </p:cNvPr>
            <p:cNvCxnSpPr>
              <a:stCxn id="177" idx="2"/>
              <a:endCxn id="270" idx="3"/>
            </p:cNvCxnSpPr>
            <p:nvPr/>
          </p:nvCxnSpPr>
          <p:spPr>
            <a:xfrm rot="5400000">
              <a:off x="6997621" y="3895528"/>
              <a:ext cx="1970790" cy="1275407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100 Conector recto">
              <a:extLst>
                <a:ext uri="{FF2B5EF4-FFF2-40B4-BE49-F238E27FC236}">
                  <a16:creationId xmlns:a16="http://schemas.microsoft.com/office/drawing/2014/main" id="{96E197A4-1235-485B-B8BD-02386994A1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86042" y="3703486"/>
              <a:ext cx="838683" cy="0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36" name="118 Rectángulo">
              <a:extLst>
                <a:ext uri="{FF2B5EF4-FFF2-40B4-BE49-F238E27FC236}">
                  <a16:creationId xmlns:a16="http://schemas.microsoft.com/office/drawing/2014/main" id="{373EB922-9630-448B-A486-2E5A14124CF2}"/>
                </a:ext>
              </a:extLst>
            </p:cNvPr>
            <p:cNvSpPr/>
            <p:nvPr/>
          </p:nvSpPr>
          <p:spPr>
            <a:xfrm>
              <a:off x="6739365" y="3561270"/>
              <a:ext cx="390044" cy="2843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None/>
              </a:pPr>
              <a:r>
                <a:rPr lang="es-ES" sz="1200" b="1" i="1" u="none" kern="0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x4</a:t>
              </a:r>
            </a:p>
          </p:txBody>
        </p:sp>
        <p:grpSp>
          <p:nvGrpSpPr>
            <p:cNvPr id="237" name="119 Grupo">
              <a:extLst>
                <a:ext uri="{FF2B5EF4-FFF2-40B4-BE49-F238E27FC236}">
                  <a16:creationId xmlns:a16="http://schemas.microsoft.com/office/drawing/2014/main" id="{B8E3B3B6-E633-41ED-8B84-7B3A6EC88D6F}"/>
                </a:ext>
              </a:extLst>
            </p:cNvPr>
            <p:cNvGrpSpPr/>
            <p:nvPr/>
          </p:nvGrpSpPr>
          <p:grpSpPr>
            <a:xfrm>
              <a:off x="7463890" y="2558867"/>
              <a:ext cx="647404" cy="571730"/>
              <a:chOff x="7280178" y="2294628"/>
              <a:chExt cx="647404" cy="571730"/>
            </a:xfrm>
          </p:grpSpPr>
          <p:sp>
            <p:nvSpPr>
              <p:cNvPr id="305" name="120 Pentágono">
                <a:extLst>
                  <a:ext uri="{FF2B5EF4-FFF2-40B4-BE49-F238E27FC236}">
                    <a16:creationId xmlns:a16="http://schemas.microsoft.com/office/drawing/2014/main" id="{6E630091-BC02-46AF-8A9F-615249A5A1DA}"/>
                  </a:ext>
                </a:extLst>
              </p:cNvPr>
              <p:cNvSpPr/>
              <p:nvPr/>
            </p:nvSpPr>
            <p:spPr bwMode="auto">
              <a:xfrm flipH="1">
                <a:off x="7362079" y="2373605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8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306" name="121 Pentágono">
                <a:extLst>
                  <a:ext uri="{FF2B5EF4-FFF2-40B4-BE49-F238E27FC236}">
                    <a16:creationId xmlns:a16="http://schemas.microsoft.com/office/drawing/2014/main" id="{A5FABFDD-5C3E-4514-9E89-A61C4FFDF4D8}"/>
                  </a:ext>
                </a:extLst>
              </p:cNvPr>
              <p:cNvSpPr/>
              <p:nvPr/>
            </p:nvSpPr>
            <p:spPr bwMode="auto">
              <a:xfrm flipH="1">
                <a:off x="7334938" y="2348880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8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307" name="122 Pentágono">
                <a:extLst>
                  <a:ext uri="{FF2B5EF4-FFF2-40B4-BE49-F238E27FC236}">
                    <a16:creationId xmlns:a16="http://schemas.microsoft.com/office/drawing/2014/main" id="{3DAD3FC8-5B2B-4449-A0B0-0E5178351396}"/>
                  </a:ext>
                </a:extLst>
              </p:cNvPr>
              <p:cNvSpPr/>
              <p:nvPr/>
            </p:nvSpPr>
            <p:spPr bwMode="auto">
              <a:xfrm flipH="1">
                <a:off x="7307320" y="2322246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8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  <p:sp>
            <p:nvSpPr>
              <p:cNvPr id="308" name="123 Pentágono">
                <a:extLst>
                  <a:ext uri="{FF2B5EF4-FFF2-40B4-BE49-F238E27FC236}">
                    <a16:creationId xmlns:a16="http://schemas.microsoft.com/office/drawing/2014/main" id="{646029FC-FD07-43DF-A29C-6A5FA8BBBE65}"/>
                  </a:ext>
                </a:extLst>
              </p:cNvPr>
              <p:cNvSpPr/>
              <p:nvPr/>
            </p:nvSpPr>
            <p:spPr bwMode="auto">
              <a:xfrm flipH="1">
                <a:off x="7280178" y="2294628"/>
                <a:ext cx="565503" cy="492753"/>
              </a:xfrm>
              <a:prstGeom prst="homePlate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s-ES" sz="80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12b ADC</a:t>
                </a:r>
              </a:p>
            </p:txBody>
          </p:sp>
        </p:grpSp>
        <p:sp>
          <p:nvSpPr>
            <p:cNvPr id="238" name="124 Rectángulo">
              <a:extLst>
                <a:ext uri="{FF2B5EF4-FFF2-40B4-BE49-F238E27FC236}">
                  <a16:creationId xmlns:a16="http://schemas.microsoft.com/office/drawing/2014/main" id="{C2BA8A93-4F0A-46EF-99C7-8AB69CE5A1DC}"/>
                </a:ext>
              </a:extLst>
            </p:cNvPr>
            <p:cNvSpPr/>
            <p:nvPr/>
          </p:nvSpPr>
          <p:spPr bwMode="auto">
            <a:xfrm>
              <a:off x="2744319" y="3631478"/>
              <a:ext cx="875865" cy="2359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sp>
          <p:nvSpPr>
            <p:cNvPr id="239" name="125 Rectángulo">
              <a:extLst>
                <a:ext uri="{FF2B5EF4-FFF2-40B4-BE49-F238E27FC236}">
                  <a16:creationId xmlns:a16="http://schemas.microsoft.com/office/drawing/2014/main" id="{2817B4A8-EE9F-4A7D-8CC1-590CDEB797AE}"/>
                </a:ext>
              </a:extLst>
            </p:cNvPr>
            <p:cNvSpPr/>
            <p:nvPr/>
          </p:nvSpPr>
          <p:spPr bwMode="auto">
            <a:xfrm>
              <a:off x="2744319" y="4223582"/>
              <a:ext cx="875865" cy="2359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240" name="106 Conector recto">
              <a:extLst>
                <a:ext uri="{FF2B5EF4-FFF2-40B4-BE49-F238E27FC236}">
                  <a16:creationId xmlns:a16="http://schemas.microsoft.com/office/drawing/2014/main" id="{20837F23-9E20-40F4-82A0-14F0EBCEC5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882190" y="3091418"/>
              <a:ext cx="0" cy="180765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41" name="106 Conector recto">
              <a:extLst>
                <a:ext uri="{FF2B5EF4-FFF2-40B4-BE49-F238E27FC236}">
                  <a16:creationId xmlns:a16="http://schemas.microsoft.com/office/drawing/2014/main" id="{C7270820-01E3-43EA-AEB5-79BC9BE382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3797" y="4967852"/>
              <a:ext cx="1105275" cy="149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2" name="100 Conector recto">
              <a:extLst>
                <a:ext uri="{FF2B5EF4-FFF2-40B4-BE49-F238E27FC236}">
                  <a16:creationId xmlns:a16="http://schemas.microsoft.com/office/drawing/2014/main" id="{CE72B7DD-62C2-4F54-A3F8-721C00C7E0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581" y="5287662"/>
              <a:ext cx="1094292" cy="0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43" name="ZoneTexte 406">
              <a:extLst>
                <a:ext uri="{FF2B5EF4-FFF2-40B4-BE49-F238E27FC236}">
                  <a16:creationId xmlns:a16="http://schemas.microsoft.com/office/drawing/2014/main" id="{A5CF8146-0A9A-4D19-85A0-4F3D4A5E03A9}"/>
                </a:ext>
              </a:extLst>
            </p:cNvPr>
            <p:cNvSpPr txBox="1"/>
            <p:nvPr/>
          </p:nvSpPr>
          <p:spPr>
            <a:xfrm flipH="1">
              <a:off x="-36707" y="5016646"/>
              <a:ext cx="1333434" cy="2862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CMOS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Clock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grpSp>
          <p:nvGrpSpPr>
            <p:cNvPr id="244" name="130 Grupo">
              <a:extLst>
                <a:ext uri="{FF2B5EF4-FFF2-40B4-BE49-F238E27FC236}">
                  <a16:creationId xmlns:a16="http://schemas.microsoft.com/office/drawing/2014/main" id="{7B8EE5BE-8D32-4A16-95B4-EF8EEAAB33D0}"/>
                </a:ext>
              </a:extLst>
            </p:cNvPr>
            <p:cNvGrpSpPr/>
            <p:nvPr/>
          </p:nvGrpSpPr>
          <p:grpSpPr>
            <a:xfrm>
              <a:off x="3057654" y="5117167"/>
              <a:ext cx="3156653" cy="1041905"/>
              <a:chOff x="2472485" y="1421654"/>
              <a:chExt cx="4820803" cy="2004031"/>
            </a:xfrm>
          </p:grpSpPr>
          <p:sp>
            <p:nvSpPr>
              <p:cNvPr id="301" name="131 Rectángulo redondeado">
                <a:extLst>
                  <a:ext uri="{FF2B5EF4-FFF2-40B4-BE49-F238E27FC236}">
                    <a16:creationId xmlns:a16="http://schemas.microsoft.com/office/drawing/2014/main" id="{446641D7-4444-451E-BDFF-378179887364}"/>
                  </a:ext>
                </a:extLst>
              </p:cNvPr>
              <p:cNvSpPr/>
              <p:nvPr/>
            </p:nvSpPr>
            <p:spPr bwMode="auto">
              <a:xfrm>
                <a:off x="2556111" y="150730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132 Rectángulo redondeado">
                <a:extLst>
                  <a:ext uri="{FF2B5EF4-FFF2-40B4-BE49-F238E27FC236}">
                    <a16:creationId xmlns:a16="http://schemas.microsoft.com/office/drawing/2014/main" id="{9ED7152F-220D-468A-8AFD-C2828BCDFDC7}"/>
                  </a:ext>
                </a:extLst>
              </p:cNvPr>
              <p:cNvSpPr/>
              <p:nvPr/>
            </p:nvSpPr>
            <p:spPr bwMode="auto">
              <a:xfrm>
                <a:off x="2529892" y="1479096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133 Rectángulo redondeado">
                <a:extLst>
                  <a:ext uri="{FF2B5EF4-FFF2-40B4-BE49-F238E27FC236}">
                    <a16:creationId xmlns:a16="http://schemas.microsoft.com/office/drawing/2014/main" id="{23553FFE-A20E-44D5-9915-D09FD4F32279}"/>
                  </a:ext>
                </a:extLst>
              </p:cNvPr>
              <p:cNvSpPr/>
              <p:nvPr/>
            </p:nvSpPr>
            <p:spPr bwMode="auto">
              <a:xfrm>
                <a:off x="2502274" y="145049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  <a:alpha val="5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134 Rectángulo redondeado">
                <a:extLst>
                  <a:ext uri="{FF2B5EF4-FFF2-40B4-BE49-F238E27FC236}">
                    <a16:creationId xmlns:a16="http://schemas.microsoft.com/office/drawing/2014/main" id="{D8354AFC-5F74-43D0-B195-449C34F85976}"/>
                  </a:ext>
                </a:extLst>
              </p:cNvPr>
              <p:cNvSpPr/>
              <p:nvPr/>
            </p:nvSpPr>
            <p:spPr bwMode="auto">
              <a:xfrm>
                <a:off x="2472485" y="1421654"/>
                <a:ext cx="4737177" cy="1918381"/>
              </a:xfrm>
              <a:prstGeom prst="roundRect">
                <a:avLst>
                  <a:gd name="adj" fmla="val 20423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245" name="100 Conector recto">
              <a:extLst>
                <a:ext uri="{FF2B5EF4-FFF2-40B4-BE49-F238E27FC236}">
                  <a16:creationId xmlns:a16="http://schemas.microsoft.com/office/drawing/2014/main" id="{4EB6B973-886A-4098-A685-5581EF4254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867" y="5596492"/>
              <a:ext cx="1094292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46" name="ZoneTexte 406">
              <a:extLst>
                <a:ext uri="{FF2B5EF4-FFF2-40B4-BE49-F238E27FC236}">
                  <a16:creationId xmlns:a16="http://schemas.microsoft.com/office/drawing/2014/main" id="{7838FA9C-B87C-4715-920B-305177613250}"/>
                </a:ext>
              </a:extLst>
            </p:cNvPr>
            <p:cNvSpPr txBox="1"/>
            <p:nvPr/>
          </p:nvSpPr>
          <p:spPr>
            <a:xfrm flipH="1">
              <a:off x="-74694" y="5289472"/>
              <a:ext cx="1466777" cy="28437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Serial Reg. bus</a:t>
              </a:r>
            </a:p>
          </p:txBody>
        </p:sp>
        <p:grpSp>
          <p:nvGrpSpPr>
            <p:cNvPr id="247" name="137 Grupo">
              <a:extLst>
                <a:ext uri="{FF2B5EF4-FFF2-40B4-BE49-F238E27FC236}">
                  <a16:creationId xmlns:a16="http://schemas.microsoft.com/office/drawing/2014/main" id="{375B97F1-4E6D-4646-81D1-8AD4267E86E0}"/>
                </a:ext>
              </a:extLst>
            </p:cNvPr>
            <p:cNvGrpSpPr/>
            <p:nvPr/>
          </p:nvGrpSpPr>
          <p:grpSpPr>
            <a:xfrm>
              <a:off x="6310161" y="4669569"/>
              <a:ext cx="491909" cy="437651"/>
              <a:chOff x="5861484" y="4214638"/>
              <a:chExt cx="654731" cy="582514"/>
            </a:xfrm>
          </p:grpSpPr>
          <p:sp>
            <p:nvSpPr>
              <p:cNvPr id="297" name="AutoShape 45">
                <a:extLst>
                  <a:ext uri="{FF2B5EF4-FFF2-40B4-BE49-F238E27FC236}">
                    <a16:creationId xmlns:a16="http://schemas.microsoft.com/office/drawing/2014/main" id="{F97C79BC-BC62-4952-8804-C904D9CA8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969601" y="4250537"/>
                <a:ext cx="510506" cy="58272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100" b="0" u="none" dirty="0"/>
              </a:p>
            </p:txBody>
          </p:sp>
          <p:sp>
            <p:nvSpPr>
              <p:cNvPr id="298" name="AutoShape 45">
                <a:extLst>
                  <a:ext uri="{FF2B5EF4-FFF2-40B4-BE49-F238E27FC236}">
                    <a16:creationId xmlns:a16="http://schemas.microsoft.com/office/drawing/2014/main" id="{2DB3D342-4BD1-4177-B315-5D1B55E23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947883" y="4226438"/>
                <a:ext cx="510506" cy="58272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100" b="0" u="none" dirty="0"/>
              </a:p>
            </p:txBody>
          </p:sp>
          <p:sp>
            <p:nvSpPr>
              <p:cNvPr id="299" name="AutoShape 45">
                <a:extLst>
                  <a:ext uri="{FF2B5EF4-FFF2-40B4-BE49-F238E27FC236}">
                    <a16:creationId xmlns:a16="http://schemas.microsoft.com/office/drawing/2014/main" id="{C0844874-D427-4AF3-8C58-F1E7F2827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920920" y="4201647"/>
                <a:ext cx="510506" cy="58272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100" b="0" u="none" dirty="0"/>
              </a:p>
            </p:txBody>
          </p:sp>
          <p:sp>
            <p:nvSpPr>
              <p:cNvPr id="300" name="AutoShape 45">
                <a:extLst>
                  <a:ext uri="{FF2B5EF4-FFF2-40B4-BE49-F238E27FC236}">
                    <a16:creationId xmlns:a16="http://schemas.microsoft.com/office/drawing/2014/main" id="{3DF75037-E7AA-4488-A818-9E4727A7C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897593" y="4178529"/>
                <a:ext cx="510506" cy="58272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100" b="0" u="none" dirty="0"/>
              </a:p>
            </p:txBody>
          </p:sp>
        </p:grpSp>
        <p:grpSp>
          <p:nvGrpSpPr>
            <p:cNvPr id="248" name="142 Grupo">
              <a:extLst>
                <a:ext uri="{FF2B5EF4-FFF2-40B4-BE49-F238E27FC236}">
                  <a16:creationId xmlns:a16="http://schemas.microsoft.com/office/drawing/2014/main" id="{385B0AE0-CC36-4468-82AF-FF9C1455DA73}"/>
                </a:ext>
              </a:extLst>
            </p:cNvPr>
            <p:cNvGrpSpPr/>
            <p:nvPr/>
          </p:nvGrpSpPr>
          <p:grpSpPr>
            <a:xfrm rot="16200000">
              <a:off x="5668737" y="5242267"/>
              <a:ext cx="279585" cy="442385"/>
              <a:chOff x="5985493" y="3768803"/>
              <a:chExt cx="599316" cy="1388389"/>
            </a:xfrm>
          </p:grpSpPr>
          <p:sp>
            <p:nvSpPr>
              <p:cNvPr id="295" name="143 Rectángulo">
                <a:extLst>
                  <a:ext uri="{FF2B5EF4-FFF2-40B4-BE49-F238E27FC236}">
                    <a16:creationId xmlns:a16="http://schemas.microsoft.com/office/drawing/2014/main" id="{5B4A0AD0-44EE-4549-A7D5-F39820EBB035}"/>
                  </a:ext>
                </a:extLst>
              </p:cNvPr>
              <p:cNvSpPr/>
              <p:nvPr/>
            </p:nvSpPr>
            <p:spPr bwMode="auto">
              <a:xfrm>
                <a:off x="5986582" y="3768803"/>
                <a:ext cx="598227" cy="138838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AutoShape 45">
                <a:extLst>
                  <a:ext uri="{FF2B5EF4-FFF2-40B4-BE49-F238E27FC236}">
                    <a16:creationId xmlns:a16="http://schemas.microsoft.com/office/drawing/2014/main" id="{3E445869-B432-4012-9546-0FA2408FF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598354" y="4168156"/>
                <a:ext cx="1363932" cy="58965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</p:grpSp>
        <p:grpSp>
          <p:nvGrpSpPr>
            <p:cNvPr id="249" name="145 Grupo">
              <a:extLst>
                <a:ext uri="{FF2B5EF4-FFF2-40B4-BE49-F238E27FC236}">
                  <a16:creationId xmlns:a16="http://schemas.microsoft.com/office/drawing/2014/main" id="{BF378C39-DECE-4ECB-8F36-A704C188A4D8}"/>
                </a:ext>
              </a:extLst>
            </p:cNvPr>
            <p:cNvGrpSpPr/>
            <p:nvPr/>
          </p:nvGrpSpPr>
          <p:grpSpPr>
            <a:xfrm rot="16200000">
              <a:off x="5154344" y="5242267"/>
              <a:ext cx="279585" cy="442385"/>
              <a:chOff x="5985493" y="3768803"/>
              <a:chExt cx="599316" cy="1388389"/>
            </a:xfrm>
          </p:grpSpPr>
          <p:sp>
            <p:nvSpPr>
              <p:cNvPr id="293" name="146 Rectángulo">
                <a:extLst>
                  <a:ext uri="{FF2B5EF4-FFF2-40B4-BE49-F238E27FC236}">
                    <a16:creationId xmlns:a16="http://schemas.microsoft.com/office/drawing/2014/main" id="{18AC7BA5-DFE7-43D9-A9BC-ED910AB4C002}"/>
                  </a:ext>
                </a:extLst>
              </p:cNvPr>
              <p:cNvSpPr/>
              <p:nvPr/>
            </p:nvSpPr>
            <p:spPr bwMode="auto">
              <a:xfrm>
                <a:off x="5986582" y="3768803"/>
                <a:ext cx="598227" cy="138838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AutoShape 45">
                <a:extLst>
                  <a:ext uri="{FF2B5EF4-FFF2-40B4-BE49-F238E27FC236}">
                    <a16:creationId xmlns:a16="http://schemas.microsoft.com/office/drawing/2014/main" id="{C7815109-DC61-4EE9-A16E-AEDB142D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598354" y="4168156"/>
                <a:ext cx="1363932" cy="58965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</p:grpSp>
        <p:grpSp>
          <p:nvGrpSpPr>
            <p:cNvPr id="250" name="148 Grupo">
              <a:extLst>
                <a:ext uri="{FF2B5EF4-FFF2-40B4-BE49-F238E27FC236}">
                  <a16:creationId xmlns:a16="http://schemas.microsoft.com/office/drawing/2014/main" id="{1C54EAFF-B23B-4CB7-B757-AD0C21613331}"/>
                </a:ext>
              </a:extLst>
            </p:cNvPr>
            <p:cNvGrpSpPr/>
            <p:nvPr/>
          </p:nvGrpSpPr>
          <p:grpSpPr>
            <a:xfrm rot="16200000">
              <a:off x="4650288" y="5242267"/>
              <a:ext cx="279585" cy="442385"/>
              <a:chOff x="5985493" y="3768803"/>
              <a:chExt cx="599316" cy="1388389"/>
            </a:xfrm>
          </p:grpSpPr>
          <p:sp>
            <p:nvSpPr>
              <p:cNvPr id="291" name="149 Rectángulo">
                <a:extLst>
                  <a:ext uri="{FF2B5EF4-FFF2-40B4-BE49-F238E27FC236}">
                    <a16:creationId xmlns:a16="http://schemas.microsoft.com/office/drawing/2014/main" id="{B00BE135-D970-46CA-AE25-BA52DB5531FB}"/>
                  </a:ext>
                </a:extLst>
              </p:cNvPr>
              <p:cNvSpPr/>
              <p:nvPr/>
            </p:nvSpPr>
            <p:spPr bwMode="auto">
              <a:xfrm>
                <a:off x="5986582" y="3768803"/>
                <a:ext cx="598227" cy="138838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AutoShape 45">
                <a:extLst>
                  <a:ext uri="{FF2B5EF4-FFF2-40B4-BE49-F238E27FC236}">
                    <a16:creationId xmlns:a16="http://schemas.microsoft.com/office/drawing/2014/main" id="{40F4B562-EEBF-4E17-A939-7BD5A89FA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598354" y="4168156"/>
                <a:ext cx="1363932" cy="589653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</p:grpSp>
        <p:grpSp>
          <p:nvGrpSpPr>
            <p:cNvPr id="251" name="151 Grupo">
              <a:extLst>
                <a:ext uri="{FF2B5EF4-FFF2-40B4-BE49-F238E27FC236}">
                  <a16:creationId xmlns:a16="http://schemas.microsoft.com/office/drawing/2014/main" id="{75B7C6AD-7DA6-4DCD-89AB-905FC6B262F3}"/>
                </a:ext>
              </a:extLst>
            </p:cNvPr>
            <p:cNvGrpSpPr/>
            <p:nvPr/>
          </p:nvGrpSpPr>
          <p:grpSpPr>
            <a:xfrm>
              <a:off x="3172921" y="5145878"/>
              <a:ext cx="1208037" cy="645840"/>
              <a:chOff x="2877664" y="4943400"/>
              <a:chExt cx="1208037" cy="645840"/>
            </a:xfrm>
          </p:grpSpPr>
          <p:sp>
            <p:nvSpPr>
              <p:cNvPr id="282" name="152 Rectángulo">
                <a:extLst>
                  <a:ext uri="{FF2B5EF4-FFF2-40B4-BE49-F238E27FC236}">
                    <a16:creationId xmlns:a16="http://schemas.microsoft.com/office/drawing/2014/main" id="{68B6DB8C-043D-4A17-9D52-F0EC1A162661}"/>
                  </a:ext>
                </a:extLst>
              </p:cNvPr>
              <p:cNvSpPr/>
              <p:nvPr/>
            </p:nvSpPr>
            <p:spPr bwMode="auto">
              <a:xfrm>
                <a:off x="2877664" y="5035301"/>
                <a:ext cx="1208037" cy="44238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s-ES" sz="2000" b="0" i="0" u="sng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AutoShape 45">
                <a:extLst>
                  <a:ext uri="{FF2B5EF4-FFF2-40B4-BE49-F238E27FC236}">
                    <a16:creationId xmlns:a16="http://schemas.microsoft.com/office/drawing/2014/main" id="{7749D51E-009C-42A4-A108-02511CFF4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940943" y="5118950"/>
                <a:ext cx="296832" cy="2750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  <p:sp>
            <p:nvSpPr>
              <p:cNvPr id="284" name="AutoShape 45">
                <a:extLst>
                  <a:ext uri="{FF2B5EF4-FFF2-40B4-BE49-F238E27FC236}">
                    <a16:creationId xmlns:a16="http://schemas.microsoft.com/office/drawing/2014/main" id="{FAE2950F-B54D-4737-B705-F162C72AC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25905" y="5118187"/>
                <a:ext cx="296832" cy="2750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  <p:sp>
            <p:nvSpPr>
              <p:cNvPr id="285" name="AutoShape 45">
                <a:extLst>
                  <a:ext uri="{FF2B5EF4-FFF2-40B4-BE49-F238E27FC236}">
                    <a16:creationId xmlns:a16="http://schemas.microsoft.com/office/drawing/2014/main" id="{32036E05-8AE2-4D83-90E8-6BDB88CBD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97913" y="5118187"/>
                <a:ext cx="296832" cy="2750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  <p:sp>
            <p:nvSpPr>
              <p:cNvPr id="286" name="AutoShape 45">
                <a:extLst>
                  <a:ext uri="{FF2B5EF4-FFF2-40B4-BE49-F238E27FC236}">
                    <a16:creationId xmlns:a16="http://schemas.microsoft.com/office/drawing/2014/main" id="{7A79A003-7571-4BFD-ACB9-21A9BFB1D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553011" y="5118187"/>
                <a:ext cx="296832" cy="2750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  <p:sp>
            <p:nvSpPr>
              <p:cNvPr id="287" name="AutoShape 45">
                <a:extLst>
                  <a:ext uri="{FF2B5EF4-FFF2-40B4-BE49-F238E27FC236}">
                    <a16:creationId xmlns:a16="http://schemas.microsoft.com/office/drawing/2014/main" id="{05C80BC5-94FE-48FC-8C99-3F04F34B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637973" y="5118187"/>
                <a:ext cx="296832" cy="2750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  <p:sp>
            <p:nvSpPr>
              <p:cNvPr id="288" name="AutoShape 45">
                <a:extLst>
                  <a:ext uri="{FF2B5EF4-FFF2-40B4-BE49-F238E27FC236}">
                    <a16:creationId xmlns:a16="http://schemas.microsoft.com/office/drawing/2014/main" id="{7A07F113-E892-441B-8B29-DEF932DC9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33031" y="5118187"/>
                <a:ext cx="296832" cy="2750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defPPr>
                  <a:defRPr lang="en-GB"/>
                </a:defPPr>
                <a:lvl1pPr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b="1" kern="1200">
                    <a:solidFill>
                      <a:schemeClr val="accent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endParaRPr lang="es-ES" sz="1200" b="0" u="none" dirty="0"/>
              </a:p>
            </p:txBody>
          </p:sp>
          <p:cxnSp>
            <p:nvCxnSpPr>
              <p:cNvPr id="289" name="159 Conector recto de flecha">
                <a:extLst>
                  <a:ext uri="{FF2B5EF4-FFF2-40B4-BE49-F238E27FC236}">
                    <a16:creationId xmlns:a16="http://schemas.microsoft.com/office/drawing/2014/main" id="{A4AE7474-B795-47C2-9F60-977B175BDA50}"/>
                  </a:ext>
                </a:extLst>
              </p:cNvPr>
              <p:cNvCxnSpPr/>
              <p:nvPr/>
            </p:nvCxnSpPr>
            <p:spPr bwMode="auto">
              <a:xfrm flipV="1">
                <a:off x="3412224" y="5257802"/>
                <a:ext cx="122195" cy="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0" name="160 Conector recto">
                <a:extLst>
                  <a:ext uri="{FF2B5EF4-FFF2-40B4-BE49-F238E27FC236}">
                    <a16:creationId xmlns:a16="http://schemas.microsoft.com/office/drawing/2014/main" id="{53476CF9-7137-40EA-A07B-C8A0A1AE9390}"/>
                  </a:ext>
                </a:extLst>
              </p:cNvPr>
              <p:cNvCxnSpPr/>
              <p:nvPr/>
            </p:nvCxnSpPr>
            <p:spPr bwMode="auto">
              <a:xfrm flipV="1">
                <a:off x="2991285" y="4943400"/>
                <a:ext cx="1000922" cy="64584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52" name="161 Rectángulo">
              <a:extLst>
                <a:ext uri="{FF2B5EF4-FFF2-40B4-BE49-F238E27FC236}">
                  <a16:creationId xmlns:a16="http://schemas.microsoft.com/office/drawing/2014/main" id="{20991440-AD5B-43C4-9228-A89C6B41EA6A}"/>
                </a:ext>
              </a:extLst>
            </p:cNvPr>
            <p:cNvSpPr/>
            <p:nvPr/>
          </p:nvSpPr>
          <p:spPr bwMode="auto">
            <a:xfrm>
              <a:off x="3170306" y="4610201"/>
              <a:ext cx="1208037" cy="4423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050" b="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Phase</a:t>
              </a:r>
              <a:r>
                <a:rPr kumimoji="0" lang="es-ES" sz="1050" b="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detector </a:t>
              </a:r>
              <a:r>
                <a:rPr kumimoji="0" lang="es-ES" sz="1050" b="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charge</a:t>
              </a:r>
              <a:r>
                <a:rPr kumimoji="0" lang="es-ES" sz="1050" b="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s-ES" sz="1050" b="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pump</a:t>
              </a:r>
              <a:endParaRPr kumimoji="0" lang="es-ES" sz="105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3" name="106 Conector recto">
              <a:extLst>
                <a:ext uri="{FF2B5EF4-FFF2-40B4-BE49-F238E27FC236}">
                  <a16:creationId xmlns:a16="http://schemas.microsoft.com/office/drawing/2014/main" id="{2B8E09FF-30DE-4690-B51C-A3A25F0CA076}"/>
                </a:ext>
              </a:extLst>
            </p:cNvPr>
            <p:cNvCxnSpPr>
              <a:cxnSpLocks noChangeShapeType="1"/>
              <a:stCxn id="296" idx="0"/>
            </p:cNvCxnSpPr>
            <p:nvPr/>
          </p:nvCxnSpPr>
          <p:spPr bwMode="auto">
            <a:xfrm flipV="1">
              <a:off x="5808525" y="4891618"/>
              <a:ext cx="3535" cy="43655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4" name="100 Conector recto">
              <a:extLst>
                <a:ext uri="{FF2B5EF4-FFF2-40B4-BE49-F238E27FC236}">
                  <a16:creationId xmlns:a16="http://schemas.microsoft.com/office/drawing/2014/main" id="{5D62633C-944E-41EC-9F91-D33690A053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289902" y="3421971"/>
              <a:ext cx="0" cy="1899556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55" name="100 Conector recto">
              <a:extLst>
                <a:ext uri="{FF2B5EF4-FFF2-40B4-BE49-F238E27FC236}">
                  <a16:creationId xmlns:a16="http://schemas.microsoft.com/office/drawing/2014/main" id="{9ABA6659-3C2E-4E2B-9BC1-21BF18C593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90609" y="3302087"/>
              <a:ext cx="0" cy="2022109"/>
            </a:xfrm>
            <a:prstGeom prst="line">
              <a:avLst/>
            </a:prstGeom>
            <a:noFill/>
            <a:ln w="19050" algn="ctr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56" name="165 Conector recto">
              <a:extLst>
                <a:ext uri="{FF2B5EF4-FFF2-40B4-BE49-F238E27FC236}">
                  <a16:creationId xmlns:a16="http://schemas.microsoft.com/office/drawing/2014/main" id="{C05E3DFB-2794-4DAB-9E34-008479C3AFA8}"/>
                </a:ext>
              </a:extLst>
            </p:cNvPr>
            <p:cNvCxnSpPr/>
            <p:nvPr/>
          </p:nvCxnSpPr>
          <p:spPr bwMode="auto">
            <a:xfrm flipH="1">
              <a:off x="3722609" y="5852100"/>
              <a:ext cx="2138618" cy="551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166 Conector recto">
              <a:extLst>
                <a:ext uri="{FF2B5EF4-FFF2-40B4-BE49-F238E27FC236}">
                  <a16:creationId xmlns:a16="http://schemas.microsoft.com/office/drawing/2014/main" id="{F0F53BE2-4A69-4AE1-B55E-B29B962B6B09}"/>
                </a:ext>
              </a:extLst>
            </p:cNvPr>
            <p:cNvCxnSpPr/>
            <p:nvPr/>
          </p:nvCxnSpPr>
          <p:spPr bwMode="auto">
            <a:xfrm rot="16200000" flipH="1">
              <a:off x="3638752" y="5787497"/>
              <a:ext cx="205402" cy="45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8" name="167 Conector recto">
              <a:extLst>
                <a:ext uri="{FF2B5EF4-FFF2-40B4-BE49-F238E27FC236}">
                  <a16:creationId xmlns:a16="http://schemas.microsoft.com/office/drawing/2014/main" id="{CC3C1FE8-DF8E-4274-8C2A-827B6BCAD70A}"/>
                </a:ext>
              </a:extLst>
            </p:cNvPr>
            <p:cNvCxnSpPr/>
            <p:nvPr/>
          </p:nvCxnSpPr>
          <p:spPr bwMode="auto">
            <a:xfrm rot="16200000" flipH="1">
              <a:off x="4665329" y="5724687"/>
              <a:ext cx="245692" cy="667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9" name="168 Conector recto">
              <a:extLst>
                <a:ext uri="{FF2B5EF4-FFF2-40B4-BE49-F238E27FC236}">
                  <a16:creationId xmlns:a16="http://schemas.microsoft.com/office/drawing/2014/main" id="{15B2635E-4CD7-4083-89B2-F245350E6E93}"/>
                </a:ext>
              </a:extLst>
            </p:cNvPr>
            <p:cNvCxnSpPr/>
            <p:nvPr/>
          </p:nvCxnSpPr>
          <p:spPr bwMode="auto">
            <a:xfrm rot="16200000" flipH="1">
              <a:off x="5167390" y="5719922"/>
              <a:ext cx="245692" cy="667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169 Conector recto">
              <a:extLst>
                <a:ext uri="{FF2B5EF4-FFF2-40B4-BE49-F238E27FC236}">
                  <a16:creationId xmlns:a16="http://schemas.microsoft.com/office/drawing/2014/main" id="{7C71E8DF-F254-4395-A82C-1EDDD44BBF18}"/>
                </a:ext>
              </a:extLst>
            </p:cNvPr>
            <p:cNvCxnSpPr/>
            <p:nvPr/>
          </p:nvCxnSpPr>
          <p:spPr bwMode="auto">
            <a:xfrm rot="16200000" flipH="1">
              <a:off x="5702019" y="5724685"/>
              <a:ext cx="245692" cy="667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1" name="170 Rectángulo">
              <a:extLst>
                <a:ext uri="{FF2B5EF4-FFF2-40B4-BE49-F238E27FC236}">
                  <a16:creationId xmlns:a16="http://schemas.microsoft.com/office/drawing/2014/main" id="{6EFD615B-95BD-4828-97CB-5BCCB975DEAC}"/>
                </a:ext>
              </a:extLst>
            </p:cNvPr>
            <p:cNvSpPr/>
            <p:nvPr/>
          </p:nvSpPr>
          <p:spPr>
            <a:xfrm>
              <a:off x="5803262" y="5683706"/>
              <a:ext cx="390044" cy="2843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None/>
              </a:pPr>
              <a:r>
                <a:rPr lang="es-ES" sz="1200" b="1" i="1" u="none" kern="0" dirty="0">
                  <a:solidFill>
                    <a:srgbClr val="0070C0"/>
                  </a:solidFill>
                  <a:latin typeface="+mn-lt"/>
                  <a:ea typeface="+mn-ea"/>
                  <a:cs typeface="+mn-cs"/>
                </a:rPr>
                <a:t>x4</a:t>
              </a:r>
            </a:p>
          </p:txBody>
        </p:sp>
        <p:cxnSp>
          <p:nvCxnSpPr>
            <p:cNvPr id="262" name="171 Conector recto">
              <a:extLst>
                <a:ext uri="{FF2B5EF4-FFF2-40B4-BE49-F238E27FC236}">
                  <a16:creationId xmlns:a16="http://schemas.microsoft.com/office/drawing/2014/main" id="{1BA4060C-973F-4A00-9E68-FA00334E57AA}"/>
                </a:ext>
              </a:extLst>
            </p:cNvPr>
            <p:cNvCxnSpPr/>
            <p:nvPr/>
          </p:nvCxnSpPr>
          <p:spPr bwMode="auto">
            <a:xfrm rot="16200000" flipH="1" flipV="1">
              <a:off x="3661769" y="5139792"/>
              <a:ext cx="160474" cy="5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3" name="AutoShape 45">
              <a:extLst>
                <a:ext uri="{FF2B5EF4-FFF2-40B4-BE49-F238E27FC236}">
                  <a16:creationId xmlns:a16="http://schemas.microsoft.com/office/drawing/2014/main" id="{9D61DDCC-0843-473C-BBCB-69C0042EBA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48027" y="5277291"/>
              <a:ext cx="316984" cy="36182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endParaRPr lang="es-ES" sz="1100" b="0" u="none" dirty="0"/>
            </a:p>
          </p:txBody>
        </p:sp>
        <p:cxnSp>
          <p:nvCxnSpPr>
            <p:cNvPr id="264" name="173 Conector recto">
              <a:extLst>
                <a:ext uri="{FF2B5EF4-FFF2-40B4-BE49-F238E27FC236}">
                  <a16:creationId xmlns:a16="http://schemas.microsoft.com/office/drawing/2014/main" id="{6E4E44DF-C9D0-4E3B-8C6C-9791370034C2}"/>
                </a:ext>
              </a:extLst>
            </p:cNvPr>
            <p:cNvCxnSpPr/>
            <p:nvPr/>
          </p:nvCxnSpPr>
          <p:spPr bwMode="auto">
            <a:xfrm rot="10800000" flipH="1" flipV="1">
              <a:off x="2980588" y="5457652"/>
              <a:ext cx="183689" cy="5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5" name="106 Conector recto">
              <a:extLst>
                <a:ext uri="{FF2B5EF4-FFF2-40B4-BE49-F238E27FC236}">
                  <a16:creationId xmlns:a16="http://schemas.microsoft.com/office/drawing/2014/main" id="{64664333-8349-4B74-A10D-5BE1295351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V="1">
              <a:off x="2115417" y="4947464"/>
              <a:ext cx="0" cy="102037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66" name="ZoneTexte 406">
              <a:extLst>
                <a:ext uri="{FF2B5EF4-FFF2-40B4-BE49-F238E27FC236}">
                  <a16:creationId xmlns:a16="http://schemas.microsoft.com/office/drawing/2014/main" id="{96353F20-0B27-4487-BCD1-6D18EC1AA541}"/>
                </a:ext>
              </a:extLst>
            </p:cNvPr>
            <p:cNvSpPr txBox="1"/>
            <p:nvPr/>
          </p:nvSpPr>
          <p:spPr>
            <a:xfrm flipH="1">
              <a:off x="1617494" y="5006719"/>
              <a:ext cx="684263" cy="46719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 err="1">
                  <a:solidFill>
                    <a:schemeClr val="tx1"/>
                  </a:solidFill>
                </a:rPr>
                <a:t>Ref</a:t>
              </a:r>
              <a:r>
                <a:rPr lang="fr-FR" sz="1200" i="1" u="none" dirty="0">
                  <a:solidFill>
                    <a:schemeClr val="tx1"/>
                  </a:solidFill>
                </a:rPr>
                <a:t>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clock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267" name="100 Conector recto">
              <a:extLst>
                <a:ext uri="{FF2B5EF4-FFF2-40B4-BE49-F238E27FC236}">
                  <a16:creationId xmlns:a16="http://schemas.microsoft.com/office/drawing/2014/main" id="{5794BF9D-3DD2-42D4-9C1F-A50EE1AE41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993054" y="4044504"/>
              <a:ext cx="345223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68" name="177 Rectángulo">
              <a:extLst>
                <a:ext uri="{FF2B5EF4-FFF2-40B4-BE49-F238E27FC236}">
                  <a16:creationId xmlns:a16="http://schemas.microsoft.com/office/drawing/2014/main" id="{A65B4E16-A9BF-431F-B147-48CD007B0686}"/>
                </a:ext>
              </a:extLst>
            </p:cNvPr>
            <p:cNvSpPr/>
            <p:nvPr/>
          </p:nvSpPr>
          <p:spPr bwMode="auto">
            <a:xfrm>
              <a:off x="3129662" y="5827722"/>
              <a:ext cx="494403" cy="23598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269" name="100 Conector recto">
              <a:extLst>
                <a:ext uri="{FF2B5EF4-FFF2-40B4-BE49-F238E27FC236}">
                  <a16:creationId xmlns:a16="http://schemas.microsoft.com/office/drawing/2014/main" id="{D6401338-5E9A-4FE2-BF78-E22957C000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12685" y="5958594"/>
              <a:ext cx="316977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70" name="179 Rectángulo">
              <a:extLst>
                <a:ext uri="{FF2B5EF4-FFF2-40B4-BE49-F238E27FC236}">
                  <a16:creationId xmlns:a16="http://schemas.microsoft.com/office/drawing/2014/main" id="{88BF5598-8A78-4C8D-9ADD-2E2CB8E9124F}"/>
                </a:ext>
              </a:extLst>
            </p:cNvPr>
            <p:cNvSpPr/>
            <p:nvPr/>
          </p:nvSpPr>
          <p:spPr bwMode="auto">
            <a:xfrm>
              <a:off x="6346935" y="5317542"/>
              <a:ext cx="998377" cy="4021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s-ES" sz="120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SPI </a:t>
              </a:r>
              <a:r>
                <a:rPr kumimoji="0" lang="es-ES" sz="120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slave</a:t>
              </a:r>
              <a:endParaRPr kumimoji="0" lang="es-ES" sz="12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1" name="100 Conector recto">
              <a:extLst>
                <a:ext uri="{FF2B5EF4-FFF2-40B4-BE49-F238E27FC236}">
                  <a16:creationId xmlns:a16="http://schemas.microsoft.com/office/drawing/2014/main" id="{C29B8161-C80E-40C6-ACB4-96DCBCFFBD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62072" y="5205077"/>
              <a:ext cx="194869" cy="0"/>
            </a:xfrm>
            <a:prstGeom prst="line">
              <a:avLst/>
            </a:prstGeom>
            <a:noFill/>
            <a:ln w="76200" algn="ctr">
              <a:solidFill>
                <a:srgbClr val="009900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272" name="ZoneTexte 406">
              <a:extLst>
                <a:ext uri="{FF2B5EF4-FFF2-40B4-BE49-F238E27FC236}">
                  <a16:creationId xmlns:a16="http://schemas.microsoft.com/office/drawing/2014/main" id="{D2F789EA-E8D1-4E19-B31D-BAB785A2917A}"/>
                </a:ext>
              </a:extLst>
            </p:cNvPr>
            <p:cNvSpPr txBox="1"/>
            <p:nvPr/>
          </p:nvSpPr>
          <p:spPr>
            <a:xfrm flipH="1">
              <a:off x="7608270" y="5539690"/>
              <a:ext cx="1102012" cy="604308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100" i="1" u="none" dirty="0">
                  <a:solidFill>
                    <a:schemeClr val="tx1"/>
                  </a:solidFill>
                </a:rPr>
                <a:t>MISO, MOSI, !SS, SCLK</a:t>
              </a:r>
            </a:p>
          </p:txBody>
        </p:sp>
        <p:sp>
          <p:nvSpPr>
            <p:cNvPr id="273" name="ZoneTexte 406">
              <a:extLst>
                <a:ext uri="{FF2B5EF4-FFF2-40B4-BE49-F238E27FC236}">
                  <a16:creationId xmlns:a16="http://schemas.microsoft.com/office/drawing/2014/main" id="{8994BAF5-575C-439B-8D3C-360B3540282C}"/>
                </a:ext>
              </a:extLst>
            </p:cNvPr>
            <p:cNvSpPr txBox="1"/>
            <p:nvPr/>
          </p:nvSpPr>
          <p:spPr>
            <a:xfrm flipH="1">
              <a:off x="7356242" y="4872630"/>
              <a:ext cx="1102012" cy="28437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dirty="0">
                  <a:solidFill>
                    <a:schemeClr val="tx1"/>
                  </a:solidFill>
                </a:rPr>
                <a:t>ADC</a:t>
              </a:r>
              <a:r>
                <a:rPr lang="fr-FR" sz="1200" i="1" u="none" dirty="0">
                  <a:solidFill>
                    <a:schemeClr val="tx1"/>
                  </a:solidFill>
                </a:rPr>
                <a:t>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clock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274" name="ZoneTexte 406">
              <a:extLst>
                <a:ext uri="{FF2B5EF4-FFF2-40B4-BE49-F238E27FC236}">
                  <a16:creationId xmlns:a16="http://schemas.microsoft.com/office/drawing/2014/main" id="{51B2BDAF-3F2B-4361-9DC7-EFB4A791468B}"/>
                </a:ext>
              </a:extLst>
            </p:cNvPr>
            <p:cNvSpPr txBox="1"/>
            <p:nvPr/>
          </p:nvSpPr>
          <p:spPr>
            <a:xfrm flipH="1">
              <a:off x="4533818" y="4198465"/>
              <a:ext cx="1001829" cy="286222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 err="1">
                  <a:solidFill>
                    <a:schemeClr val="tx1"/>
                  </a:solidFill>
                </a:rPr>
                <a:t>Bias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275" name="184 Conector recto">
              <a:extLst>
                <a:ext uri="{FF2B5EF4-FFF2-40B4-BE49-F238E27FC236}">
                  <a16:creationId xmlns:a16="http://schemas.microsoft.com/office/drawing/2014/main" id="{F4BED0D8-FC7A-4DA8-913C-B6C504ED619D}"/>
                </a:ext>
              </a:extLst>
            </p:cNvPr>
            <p:cNvCxnSpPr/>
            <p:nvPr/>
          </p:nvCxnSpPr>
          <p:spPr bwMode="auto">
            <a:xfrm flipV="1">
              <a:off x="4454745" y="5772899"/>
              <a:ext cx="109929" cy="16979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6" name="185 Rectángulo">
              <a:extLst>
                <a:ext uri="{FF2B5EF4-FFF2-40B4-BE49-F238E27FC236}">
                  <a16:creationId xmlns:a16="http://schemas.microsoft.com/office/drawing/2014/main" id="{814FB30A-D7D8-4F9D-93F3-E456763C16BE}"/>
                </a:ext>
              </a:extLst>
            </p:cNvPr>
            <p:cNvSpPr/>
            <p:nvPr/>
          </p:nvSpPr>
          <p:spPr>
            <a:xfrm>
              <a:off x="4279870" y="5621223"/>
              <a:ext cx="358303" cy="25391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None/>
              </a:pPr>
              <a:r>
                <a:rPr lang="es-ES" sz="1000" b="1" i="1" u="none" kern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25</a:t>
              </a:r>
            </a:p>
          </p:txBody>
        </p:sp>
        <p:cxnSp>
          <p:nvCxnSpPr>
            <p:cNvPr id="277" name="186 Conector recto">
              <a:extLst>
                <a:ext uri="{FF2B5EF4-FFF2-40B4-BE49-F238E27FC236}">
                  <a16:creationId xmlns:a16="http://schemas.microsoft.com/office/drawing/2014/main" id="{C636581D-3B2D-4DBD-BA10-87772BFA4262}"/>
                </a:ext>
              </a:extLst>
            </p:cNvPr>
            <p:cNvCxnSpPr/>
            <p:nvPr/>
          </p:nvCxnSpPr>
          <p:spPr bwMode="auto">
            <a:xfrm rot="10800000" flipH="1" flipV="1">
              <a:off x="3016861" y="4831393"/>
              <a:ext cx="153567" cy="5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8" name="187 Conector recto">
              <a:extLst>
                <a:ext uri="{FF2B5EF4-FFF2-40B4-BE49-F238E27FC236}">
                  <a16:creationId xmlns:a16="http://schemas.microsoft.com/office/drawing/2014/main" id="{647304BE-7732-4ED9-9446-DE238A9068FD}"/>
                </a:ext>
              </a:extLst>
            </p:cNvPr>
            <p:cNvCxnSpPr/>
            <p:nvPr/>
          </p:nvCxnSpPr>
          <p:spPr bwMode="auto">
            <a:xfrm rot="10800000" flipV="1">
              <a:off x="4377114" y="4831944"/>
              <a:ext cx="125462" cy="5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9" name="188 Conector recto">
              <a:extLst>
                <a:ext uri="{FF2B5EF4-FFF2-40B4-BE49-F238E27FC236}">
                  <a16:creationId xmlns:a16="http://schemas.microsoft.com/office/drawing/2014/main" id="{022B81FF-DB50-4858-BF7E-FF2DC333C9E1}"/>
                </a:ext>
              </a:extLst>
            </p:cNvPr>
            <p:cNvCxnSpPr/>
            <p:nvPr/>
          </p:nvCxnSpPr>
          <p:spPr bwMode="auto">
            <a:xfrm flipV="1">
              <a:off x="3019241" y="4823647"/>
              <a:ext cx="0" cy="6275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189 Conector recto">
              <a:extLst>
                <a:ext uri="{FF2B5EF4-FFF2-40B4-BE49-F238E27FC236}">
                  <a16:creationId xmlns:a16="http://schemas.microsoft.com/office/drawing/2014/main" id="{7F9D7D46-E815-45C5-B824-FF4F780D7F7C}"/>
                </a:ext>
              </a:extLst>
            </p:cNvPr>
            <p:cNvCxnSpPr/>
            <p:nvPr/>
          </p:nvCxnSpPr>
          <p:spPr bwMode="auto">
            <a:xfrm flipV="1">
              <a:off x="4493052" y="4826753"/>
              <a:ext cx="0" cy="62751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1" name="190 Conector recto">
              <a:extLst>
                <a:ext uri="{FF2B5EF4-FFF2-40B4-BE49-F238E27FC236}">
                  <a16:creationId xmlns:a16="http://schemas.microsoft.com/office/drawing/2014/main" id="{70FC3158-C84A-430C-B85B-022819ECDD74}"/>
                </a:ext>
              </a:extLst>
            </p:cNvPr>
            <p:cNvCxnSpPr/>
            <p:nvPr/>
          </p:nvCxnSpPr>
          <p:spPr bwMode="auto">
            <a:xfrm rot="10800000" flipV="1">
              <a:off x="4314413" y="5457606"/>
              <a:ext cx="185526" cy="55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1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signal and gain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819CB7-3919-4951-8B59-9C36077B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3" y="3200435"/>
            <a:ext cx="11475660" cy="3478916"/>
          </a:xfrm>
        </p:spPr>
        <p:txBody>
          <a:bodyPr/>
          <a:lstStyle/>
          <a:p>
            <a:r>
              <a:rPr lang="en-US" sz="1800" dirty="0"/>
              <a:t>Amplifier + Shaper circuit included on the PMT base or FEB under consideration, to compensate cable attenuation, improve SNR, reduce spill-over effort and split the signal between the energy and time paths.</a:t>
            </a:r>
          </a:p>
          <a:p>
            <a:r>
              <a:rPr lang="en-US" sz="1800" dirty="0"/>
              <a:t>Placement in PMT base only if demonstrated that parts can withstand radiation levels</a:t>
            </a:r>
          </a:p>
          <a:p>
            <a:pPr lvl="1"/>
            <a:r>
              <a:rPr lang="en-US" sz="1500" dirty="0"/>
              <a:t>Radiation tests to be performed on components proposed</a:t>
            </a:r>
          </a:p>
          <a:p>
            <a:pPr lvl="1"/>
            <a:r>
              <a:rPr lang="en-US" sz="1500" dirty="0"/>
              <a:t>2 stages: transimpedance amplifier + buffer before cable</a:t>
            </a:r>
          </a:p>
          <a:p>
            <a:pPr lvl="1"/>
            <a:r>
              <a:rPr lang="en-US" sz="1500" dirty="0"/>
              <a:t>SE</a:t>
            </a:r>
          </a:p>
          <a:p>
            <a:pPr lvl="1"/>
            <a:r>
              <a:rPr lang="en-US" sz="1500" dirty="0"/>
              <a:t>SE to differential buffer at FEB?</a:t>
            </a:r>
          </a:p>
          <a:p>
            <a:r>
              <a:rPr lang="en-US" sz="1800" dirty="0">
                <a:solidFill>
                  <a:srgbClr val="FF0000"/>
                </a:solidFill>
              </a:rPr>
              <a:t>Gain must be defined</a:t>
            </a:r>
            <a:r>
              <a:rPr lang="en-US" sz="1800" dirty="0"/>
              <a:t> as 3 different paths are needed:</a:t>
            </a:r>
          </a:p>
          <a:p>
            <a:pPr lvl="1"/>
            <a:r>
              <a:rPr lang="en-US" sz="1500" dirty="0"/>
              <a:t>Time measurement</a:t>
            </a:r>
          </a:p>
          <a:p>
            <a:pPr lvl="1"/>
            <a:r>
              <a:rPr lang="en-US" sz="1500" dirty="0"/>
              <a:t>LG and HG for energy measurement</a:t>
            </a:r>
          </a:p>
          <a:p>
            <a:pPr lvl="1"/>
            <a:endParaRPr lang="en-US" sz="1500" dirty="0"/>
          </a:p>
        </p:txBody>
      </p:sp>
      <p:grpSp>
        <p:nvGrpSpPr>
          <p:cNvPr id="263" name="Grupo 262">
            <a:extLst>
              <a:ext uri="{FF2B5EF4-FFF2-40B4-BE49-F238E27FC236}">
                <a16:creationId xmlns:a16="http://schemas.microsoft.com/office/drawing/2014/main" id="{F21195B2-9AC9-E1D5-104F-E198C5CD1567}"/>
              </a:ext>
            </a:extLst>
          </p:cNvPr>
          <p:cNvGrpSpPr/>
          <p:nvPr/>
        </p:nvGrpSpPr>
        <p:grpSpPr>
          <a:xfrm>
            <a:off x="2279576" y="1196752"/>
            <a:ext cx="7778960" cy="1969599"/>
            <a:chOff x="1499584" y="4320940"/>
            <a:chExt cx="8556856" cy="2166559"/>
          </a:xfrm>
        </p:grpSpPr>
        <p:sp>
          <p:nvSpPr>
            <p:cNvPr id="264" name="Rectangle à coins arrondis 231">
              <a:extLst>
                <a:ext uri="{FF2B5EF4-FFF2-40B4-BE49-F238E27FC236}">
                  <a16:creationId xmlns:a16="http://schemas.microsoft.com/office/drawing/2014/main" id="{1074FB5D-880D-4AA9-69AB-33817037DAD9}"/>
                </a:ext>
              </a:extLst>
            </p:cNvPr>
            <p:cNvSpPr/>
            <p:nvPr/>
          </p:nvSpPr>
          <p:spPr bwMode="auto">
            <a:xfrm flipH="1">
              <a:off x="3847397" y="4320940"/>
              <a:ext cx="6209043" cy="2078211"/>
            </a:xfrm>
            <a:prstGeom prst="roundRect">
              <a:avLst>
                <a:gd name="adj" fmla="val 9410"/>
              </a:avLst>
            </a:prstGeom>
            <a:solidFill>
              <a:srgbClr val="339933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ffectLst/>
          </p:spPr>
          <p:txBody>
            <a:bodyPr wrap="none" lIns="92064" tIns="46032" rIns="92064" bIns="46032" anchor="ctr"/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0" hangingPunct="0">
                <a:buNone/>
                <a:defRPr/>
              </a:pPr>
              <a:endParaRPr lang="fr-FR">
                <a:latin typeface="Arial" charset="0"/>
              </a:endParaRPr>
            </a:p>
          </p:txBody>
        </p:sp>
        <p:sp>
          <p:nvSpPr>
            <p:cNvPr id="265" name="10 Rectángulo">
              <a:extLst>
                <a:ext uri="{FF2B5EF4-FFF2-40B4-BE49-F238E27FC236}">
                  <a16:creationId xmlns:a16="http://schemas.microsoft.com/office/drawing/2014/main" id="{CCB631AE-426E-4430-0425-66A2ABC6D254}"/>
                </a:ext>
              </a:extLst>
            </p:cNvPr>
            <p:cNvSpPr/>
            <p:nvPr/>
          </p:nvSpPr>
          <p:spPr bwMode="auto">
            <a:xfrm>
              <a:off x="1524684" y="4647556"/>
              <a:ext cx="1353592" cy="147005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6" name="11 Cubo">
              <a:extLst>
                <a:ext uri="{FF2B5EF4-FFF2-40B4-BE49-F238E27FC236}">
                  <a16:creationId xmlns:a16="http://schemas.microsoft.com/office/drawing/2014/main" id="{45F2840A-FB67-1222-1D6B-7EF8637FB522}"/>
                </a:ext>
              </a:extLst>
            </p:cNvPr>
            <p:cNvSpPr/>
            <p:nvPr/>
          </p:nvSpPr>
          <p:spPr bwMode="auto">
            <a:xfrm>
              <a:off x="1659991" y="5266036"/>
              <a:ext cx="578296" cy="332374"/>
            </a:xfrm>
            <a:prstGeom prst="cub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12 Cilindro">
              <a:extLst>
                <a:ext uri="{FF2B5EF4-FFF2-40B4-BE49-F238E27FC236}">
                  <a16:creationId xmlns:a16="http://schemas.microsoft.com/office/drawing/2014/main" id="{9524A2F0-4588-B959-2702-5F27FBEC5B31}"/>
                </a:ext>
              </a:extLst>
            </p:cNvPr>
            <p:cNvSpPr/>
            <p:nvPr/>
          </p:nvSpPr>
          <p:spPr bwMode="auto">
            <a:xfrm rot="5400000" flipH="1">
              <a:off x="2203650" y="5321486"/>
              <a:ext cx="195665" cy="202863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68" name="13 Conector recto">
              <a:extLst>
                <a:ext uri="{FF2B5EF4-FFF2-40B4-BE49-F238E27FC236}">
                  <a16:creationId xmlns:a16="http://schemas.microsoft.com/office/drawing/2014/main" id="{93EABC97-FED2-76DA-E202-EEBAC5A680EC}"/>
                </a:ext>
              </a:extLst>
            </p:cNvPr>
            <p:cNvCxnSpPr>
              <a:stCxn id="267" idx="1"/>
            </p:cNvCxnSpPr>
            <p:nvPr/>
          </p:nvCxnSpPr>
          <p:spPr bwMode="auto">
            <a:xfrm>
              <a:off x="2402914" y="5422917"/>
              <a:ext cx="759206" cy="2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9" name="ZoneTexte 406">
              <a:extLst>
                <a:ext uri="{FF2B5EF4-FFF2-40B4-BE49-F238E27FC236}">
                  <a16:creationId xmlns:a16="http://schemas.microsoft.com/office/drawing/2014/main" id="{19B45B99-DAD1-E3E6-41DE-4525844CD99F}"/>
                </a:ext>
              </a:extLst>
            </p:cNvPr>
            <p:cNvSpPr txBox="1"/>
            <p:nvPr/>
          </p:nvSpPr>
          <p:spPr>
            <a:xfrm flipH="1">
              <a:off x="1499584" y="4743499"/>
              <a:ext cx="1057704" cy="528133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400" i="1" u="none" dirty="0">
                  <a:solidFill>
                    <a:schemeClr val="tx1"/>
                  </a:solidFill>
                </a:rPr>
                <a:t>Detector </a:t>
              </a:r>
              <a:r>
                <a:rPr lang="fr-FR" sz="1400" i="1" u="none" dirty="0" err="1">
                  <a:solidFill>
                    <a:schemeClr val="tx1"/>
                  </a:solidFill>
                </a:rPr>
                <a:t>cells</a:t>
              </a:r>
              <a:endParaRPr lang="fr-FR" sz="14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270" name="ZoneTexte 406">
              <a:extLst>
                <a:ext uri="{FF2B5EF4-FFF2-40B4-BE49-F238E27FC236}">
                  <a16:creationId xmlns:a16="http://schemas.microsoft.com/office/drawing/2014/main" id="{A83BD66F-6E13-8828-A48B-044A02427CC5}"/>
                </a:ext>
              </a:extLst>
            </p:cNvPr>
            <p:cNvSpPr txBox="1"/>
            <p:nvPr/>
          </p:nvSpPr>
          <p:spPr>
            <a:xfrm flipH="1">
              <a:off x="1991755" y="5733610"/>
              <a:ext cx="622057" cy="528133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400" i="1" u="none" dirty="0">
                  <a:solidFill>
                    <a:schemeClr val="tx1"/>
                  </a:solidFill>
                </a:rPr>
                <a:t>PMT</a:t>
              </a:r>
            </a:p>
          </p:txBody>
        </p:sp>
        <p:sp>
          <p:nvSpPr>
            <p:cNvPr id="271" name="ZoneTexte 406">
              <a:extLst>
                <a:ext uri="{FF2B5EF4-FFF2-40B4-BE49-F238E27FC236}">
                  <a16:creationId xmlns:a16="http://schemas.microsoft.com/office/drawing/2014/main" id="{5F97279A-3587-E7F3-17E6-E0D3F6EA4B2A}"/>
                </a:ext>
              </a:extLst>
            </p:cNvPr>
            <p:cNvSpPr txBox="1"/>
            <p:nvPr/>
          </p:nvSpPr>
          <p:spPr>
            <a:xfrm flipH="1">
              <a:off x="2743672" y="5478743"/>
              <a:ext cx="1102012" cy="467194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200" i="1" u="none" dirty="0">
                  <a:solidFill>
                    <a:schemeClr val="tx1"/>
                  </a:solidFill>
                </a:rPr>
                <a:t>12-20m </a:t>
              </a:r>
              <a:r>
                <a:rPr lang="fr-FR" sz="1200" i="1" u="none" dirty="0" err="1">
                  <a:solidFill>
                    <a:schemeClr val="tx1"/>
                  </a:solidFill>
                </a:rPr>
                <a:t>cable</a:t>
              </a:r>
              <a:endParaRPr lang="fr-FR" sz="12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272" name="42 Cilindro">
              <a:extLst>
                <a:ext uri="{FF2B5EF4-FFF2-40B4-BE49-F238E27FC236}">
                  <a16:creationId xmlns:a16="http://schemas.microsoft.com/office/drawing/2014/main" id="{84D85E61-37B9-F6A7-902C-2810E15BB46D}"/>
                </a:ext>
              </a:extLst>
            </p:cNvPr>
            <p:cNvSpPr/>
            <p:nvPr/>
          </p:nvSpPr>
          <p:spPr bwMode="auto">
            <a:xfrm rot="16200000" flipH="1">
              <a:off x="3258741" y="5014247"/>
              <a:ext cx="144015" cy="830884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73" name="43 Grupo">
              <a:extLst>
                <a:ext uri="{FF2B5EF4-FFF2-40B4-BE49-F238E27FC236}">
                  <a16:creationId xmlns:a16="http://schemas.microsoft.com/office/drawing/2014/main" id="{E1A09F53-C9A9-1FFC-D577-0A46AFAAAF17}"/>
                </a:ext>
              </a:extLst>
            </p:cNvPr>
            <p:cNvGrpSpPr/>
            <p:nvPr/>
          </p:nvGrpSpPr>
          <p:grpSpPr>
            <a:xfrm>
              <a:off x="3645248" y="5503797"/>
              <a:ext cx="156710" cy="150380"/>
              <a:chOff x="2219064" y="2954838"/>
              <a:chExt cx="156710" cy="150380"/>
            </a:xfrm>
          </p:grpSpPr>
          <p:cxnSp>
            <p:nvCxnSpPr>
              <p:cNvPr id="199" name="Straight Connector 422">
                <a:extLst>
                  <a:ext uri="{FF2B5EF4-FFF2-40B4-BE49-F238E27FC236}">
                    <a16:creationId xmlns:a16="http://schemas.microsoft.com/office/drawing/2014/main" id="{AE34AD66-9EF6-A7B9-455A-60FC43DDADEC}"/>
                  </a:ext>
                </a:extLst>
              </p:cNvPr>
              <p:cNvCxnSpPr/>
              <p:nvPr/>
            </p:nvCxnSpPr>
            <p:spPr bwMode="auto">
              <a:xfrm>
                <a:off x="2291679" y="2954838"/>
                <a:ext cx="0" cy="9557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423">
                <a:extLst>
                  <a:ext uri="{FF2B5EF4-FFF2-40B4-BE49-F238E27FC236}">
                    <a16:creationId xmlns:a16="http://schemas.microsoft.com/office/drawing/2014/main" id="{DC9A1158-E127-4D13-0F92-975FABD37676}"/>
                  </a:ext>
                </a:extLst>
              </p:cNvPr>
              <p:cNvCxnSpPr/>
              <p:nvPr/>
            </p:nvCxnSpPr>
            <p:spPr bwMode="auto">
              <a:xfrm>
                <a:off x="2219064" y="3049041"/>
                <a:ext cx="147211" cy="3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423">
                <a:extLst>
                  <a:ext uri="{FF2B5EF4-FFF2-40B4-BE49-F238E27FC236}">
                    <a16:creationId xmlns:a16="http://schemas.microsoft.com/office/drawing/2014/main" id="{36E6D127-D2C0-4B61-309F-2E54834F79DB}"/>
                  </a:ext>
                </a:extLst>
              </p:cNvPr>
              <p:cNvCxnSpPr/>
              <p:nvPr/>
            </p:nvCxnSpPr>
            <p:spPr bwMode="auto">
              <a:xfrm flipH="1" flipV="1">
                <a:off x="2234121" y="3049623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423">
                <a:extLst>
                  <a:ext uri="{FF2B5EF4-FFF2-40B4-BE49-F238E27FC236}">
                    <a16:creationId xmlns:a16="http://schemas.microsoft.com/office/drawing/2014/main" id="{A7070DBF-A976-7749-9DD6-2E1553344B2A}"/>
                  </a:ext>
                </a:extLst>
              </p:cNvPr>
              <p:cNvCxnSpPr/>
              <p:nvPr/>
            </p:nvCxnSpPr>
            <p:spPr bwMode="auto">
              <a:xfrm flipH="1" flipV="1">
                <a:off x="2267744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423">
                <a:extLst>
                  <a:ext uri="{FF2B5EF4-FFF2-40B4-BE49-F238E27FC236}">
                    <a16:creationId xmlns:a16="http://schemas.microsoft.com/office/drawing/2014/main" id="{C52C00D2-2E08-8F19-D844-8FFE09BB6540}"/>
                  </a:ext>
                </a:extLst>
              </p:cNvPr>
              <p:cNvCxnSpPr/>
              <p:nvPr/>
            </p:nvCxnSpPr>
            <p:spPr bwMode="auto">
              <a:xfrm flipH="1" flipV="1">
                <a:off x="2303748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423">
                <a:extLst>
                  <a:ext uri="{FF2B5EF4-FFF2-40B4-BE49-F238E27FC236}">
                    <a16:creationId xmlns:a16="http://schemas.microsoft.com/office/drawing/2014/main" id="{7C570371-DED3-4452-CAB5-820194ACCF8D}"/>
                  </a:ext>
                </a:extLst>
              </p:cNvPr>
              <p:cNvCxnSpPr/>
              <p:nvPr/>
            </p:nvCxnSpPr>
            <p:spPr bwMode="auto">
              <a:xfrm flipH="1" flipV="1">
                <a:off x="2337371" y="3049369"/>
                <a:ext cx="38403" cy="55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4" name="ZoneTexte 406">
              <a:extLst>
                <a:ext uri="{FF2B5EF4-FFF2-40B4-BE49-F238E27FC236}">
                  <a16:creationId xmlns:a16="http://schemas.microsoft.com/office/drawing/2014/main" id="{6717517A-C04A-06D9-7802-8FD711A494DA}"/>
                </a:ext>
              </a:extLst>
            </p:cNvPr>
            <p:cNvSpPr txBox="1"/>
            <p:nvPr/>
          </p:nvSpPr>
          <p:spPr>
            <a:xfrm flipH="1">
              <a:off x="3016396" y="5154215"/>
              <a:ext cx="514096" cy="269139"/>
            </a:xfrm>
            <a:prstGeom prst="rect">
              <a:avLst/>
            </a:prstGeom>
            <a:noFill/>
          </p:spPr>
          <p:txBody>
            <a:bodyPr wrap="squar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  <a:defRPr/>
              </a:pPr>
              <a:r>
                <a:rPr lang="fr-FR" sz="1100" i="1" u="none" dirty="0">
                  <a:solidFill>
                    <a:schemeClr val="tx1"/>
                  </a:solidFill>
                </a:rPr>
                <a:t>50</a:t>
              </a:r>
              <a:r>
                <a:rPr lang="el-GR" sz="1100" i="1" u="none" dirty="0">
                  <a:solidFill>
                    <a:schemeClr val="tx1"/>
                  </a:solidFill>
                </a:rPr>
                <a:t>Ω</a:t>
              </a:r>
              <a:endParaRPr lang="fr-FR" sz="11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275" name="ZoneTexte 632">
              <a:extLst>
                <a:ext uri="{FF2B5EF4-FFF2-40B4-BE49-F238E27FC236}">
                  <a16:creationId xmlns:a16="http://schemas.microsoft.com/office/drawing/2014/main" id="{05E8A92A-E6B4-4855-3F2D-DFB6351AB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45082" y="6111715"/>
              <a:ext cx="2206220" cy="375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800" i="1" u="none" dirty="0">
                  <a:solidFill>
                    <a:schemeClr val="tx1"/>
                  </a:solidFill>
                </a:rPr>
                <a:t>Front End </a:t>
              </a:r>
              <a:r>
                <a:rPr lang="fr-FR" sz="1800" i="1" u="none" dirty="0" err="1">
                  <a:solidFill>
                    <a:schemeClr val="tx1"/>
                  </a:solidFill>
                </a:rPr>
                <a:t>Board</a:t>
              </a:r>
              <a:endParaRPr lang="fr-FR" sz="1800" i="1" u="none" dirty="0">
                <a:solidFill>
                  <a:schemeClr val="tx1"/>
                </a:solidFill>
              </a:endParaRPr>
            </a:p>
          </p:txBody>
        </p:sp>
        <p:cxnSp>
          <p:nvCxnSpPr>
            <p:cNvPr id="276" name="60 Conector recto">
              <a:extLst>
                <a:ext uri="{FF2B5EF4-FFF2-40B4-BE49-F238E27FC236}">
                  <a16:creationId xmlns:a16="http://schemas.microsoft.com/office/drawing/2014/main" id="{8A881D44-FBAA-E015-1D11-B9DB4801F040}"/>
                </a:ext>
              </a:extLst>
            </p:cNvPr>
            <p:cNvCxnSpPr/>
            <p:nvPr/>
          </p:nvCxnSpPr>
          <p:spPr bwMode="auto">
            <a:xfrm>
              <a:off x="3734536" y="5441885"/>
              <a:ext cx="546445" cy="1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7" name="61 CuadroTexto">
              <a:extLst>
                <a:ext uri="{FF2B5EF4-FFF2-40B4-BE49-F238E27FC236}">
                  <a16:creationId xmlns:a16="http://schemas.microsoft.com/office/drawing/2014/main" id="{53175448-0CBF-082E-19FB-68709E142C3A}"/>
                </a:ext>
              </a:extLst>
            </p:cNvPr>
            <p:cNvSpPr txBox="1"/>
            <p:nvPr/>
          </p:nvSpPr>
          <p:spPr>
            <a:xfrm>
              <a:off x="3852247" y="5199577"/>
              <a:ext cx="190701" cy="28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None/>
              </a:pPr>
              <a:r>
                <a:rPr lang="es-ES" sz="1200" i="1" u="none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279" name="7 Rectángulo redondeado">
              <a:extLst>
                <a:ext uri="{FF2B5EF4-FFF2-40B4-BE49-F238E27FC236}">
                  <a16:creationId xmlns:a16="http://schemas.microsoft.com/office/drawing/2014/main" id="{48D5EFDE-7C69-2432-DB94-512D24202BF2}"/>
                </a:ext>
              </a:extLst>
            </p:cNvPr>
            <p:cNvSpPr/>
            <p:nvPr/>
          </p:nvSpPr>
          <p:spPr bwMode="auto">
            <a:xfrm>
              <a:off x="4979226" y="4593277"/>
              <a:ext cx="785221" cy="54299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ca-ES" sz="105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Energy</a:t>
              </a:r>
              <a:br>
                <a:rPr kumimoji="0" lang="ca-ES" sz="105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ca-ES" sz="105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ASIC</a:t>
              </a:r>
              <a:endParaRPr kumimoji="0" lang="es-ES" sz="105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0" name="7 Rectángulo redondeado">
              <a:extLst>
                <a:ext uri="{FF2B5EF4-FFF2-40B4-BE49-F238E27FC236}">
                  <a16:creationId xmlns:a16="http://schemas.microsoft.com/office/drawing/2014/main" id="{9A1EFE18-3FD9-DE9C-E430-E2D6605D2E23}"/>
                </a:ext>
              </a:extLst>
            </p:cNvPr>
            <p:cNvSpPr/>
            <p:nvPr/>
          </p:nvSpPr>
          <p:spPr bwMode="auto">
            <a:xfrm>
              <a:off x="4979226" y="5730132"/>
              <a:ext cx="785221" cy="54299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ca-ES" sz="1200" i="1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Time</a:t>
              </a:r>
              <a:br>
                <a:rPr kumimoji="0" lang="ca-ES" sz="120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ca-ES" sz="1200" i="1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ASIC</a:t>
              </a:r>
              <a:endParaRPr kumimoji="0" lang="es-ES" sz="12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81" name="Grupo 280">
              <a:extLst>
                <a:ext uri="{FF2B5EF4-FFF2-40B4-BE49-F238E27FC236}">
                  <a16:creationId xmlns:a16="http://schemas.microsoft.com/office/drawing/2014/main" id="{212F6914-9596-DCF8-EA39-32013C82A6D0}"/>
                </a:ext>
              </a:extLst>
            </p:cNvPr>
            <p:cNvGrpSpPr/>
            <p:nvPr/>
          </p:nvGrpSpPr>
          <p:grpSpPr>
            <a:xfrm>
              <a:off x="4252070" y="5266037"/>
              <a:ext cx="333164" cy="376628"/>
              <a:chOff x="5735751" y="2531189"/>
              <a:chExt cx="333164" cy="376628"/>
            </a:xfrm>
          </p:grpSpPr>
          <p:sp>
            <p:nvSpPr>
              <p:cNvPr id="197" name="Rectángulo 196">
                <a:extLst>
                  <a:ext uri="{FF2B5EF4-FFF2-40B4-BE49-F238E27FC236}">
                    <a16:creationId xmlns:a16="http://schemas.microsoft.com/office/drawing/2014/main" id="{F000A6D3-E627-1F80-FA68-389172A0946F}"/>
                  </a:ext>
                </a:extLst>
              </p:cNvPr>
              <p:cNvSpPr/>
              <p:nvPr/>
            </p:nvSpPr>
            <p:spPr bwMode="auto">
              <a:xfrm>
                <a:off x="5735751" y="2531189"/>
                <a:ext cx="333164" cy="37662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8" name="Triángulo isósceles 197">
                <a:extLst>
                  <a:ext uri="{FF2B5EF4-FFF2-40B4-BE49-F238E27FC236}">
                    <a16:creationId xmlns:a16="http://schemas.microsoft.com/office/drawing/2014/main" id="{AB491FC9-EB66-F321-81C6-E67350CF5978}"/>
                  </a:ext>
                </a:extLst>
              </p:cNvPr>
              <p:cNvSpPr/>
              <p:nvPr/>
            </p:nvSpPr>
            <p:spPr bwMode="auto">
              <a:xfrm rot="5400000">
                <a:off x="5807958" y="2628194"/>
                <a:ext cx="216675" cy="180555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82" name="Grupo 281">
              <a:extLst>
                <a:ext uri="{FF2B5EF4-FFF2-40B4-BE49-F238E27FC236}">
                  <a16:creationId xmlns:a16="http://schemas.microsoft.com/office/drawing/2014/main" id="{AD3EF999-436A-078C-6869-FF01ED73E3DB}"/>
                </a:ext>
              </a:extLst>
            </p:cNvPr>
            <p:cNvGrpSpPr/>
            <p:nvPr/>
          </p:nvGrpSpPr>
          <p:grpSpPr>
            <a:xfrm>
              <a:off x="2497960" y="5265746"/>
              <a:ext cx="333164" cy="376628"/>
              <a:chOff x="5735751" y="2531189"/>
              <a:chExt cx="333164" cy="376628"/>
            </a:xfrm>
          </p:grpSpPr>
          <p:sp>
            <p:nvSpPr>
              <p:cNvPr id="195" name="Rectángulo 194">
                <a:extLst>
                  <a:ext uri="{FF2B5EF4-FFF2-40B4-BE49-F238E27FC236}">
                    <a16:creationId xmlns:a16="http://schemas.microsoft.com/office/drawing/2014/main" id="{EE3DDC48-6EA8-3257-3D72-8ACE307A9DFD}"/>
                  </a:ext>
                </a:extLst>
              </p:cNvPr>
              <p:cNvSpPr/>
              <p:nvPr/>
            </p:nvSpPr>
            <p:spPr bwMode="auto">
              <a:xfrm>
                <a:off x="5735751" y="2531189"/>
                <a:ext cx="333164" cy="376628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6" name="Triángulo isósceles 195">
                <a:extLst>
                  <a:ext uri="{FF2B5EF4-FFF2-40B4-BE49-F238E27FC236}">
                    <a16:creationId xmlns:a16="http://schemas.microsoft.com/office/drawing/2014/main" id="{697A13E0-F1E3-5F10-F6B2-B68411C573D0}"/>
                  </a:ext>
                </a:extLst>
              </p:cNvPr>
              <p:cNvSpPr/>
              <p:nvPr/>
            </p:nvSpPr>
            <p:spPr bwMode="auto">
              <a:xfrm rot="5400000">
                <a:off x="5807958" y="2628194"/>
                <a:ext cx="216675" cy="180555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s-ES" b="0" i="0" u="none" strike="noStrike" cap="none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85" name="Conector: angular 284">
              <a:extLst>
                <a:ext uri="{FF2B5EF4-FFF2-40B4-BE49-F238E27FC236}">
                  <a16:creationId xmlns:a16="http://schemas.microsoft.com/office/drawing/2014/main" id="{5BB7F77E-F8DB-0E5A-B058-F7A8F9AF1953}"/>
                </a:ext>
              </a:extLst>
            </p:cNvPr>
            <p:cNvCxnSpPr>
              <a:cxnSpLocks/>
              <a:stCxn id="197" idx="3"/>
            </p:cNvCxnSpPr>
            <p:nvPr/>
          </p:nvCxnSpPr>
          <p:spPr bwMode="auto">
            <a:xfrm>
              <a:off x="4585234" y="5453028"/>
              <a:ext cx="914400" cy="9144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6" name="Conector: angular 285">
              <a:extLst>
                <a:ext uri="{FF2B5EF4-FFF2-40B4-BE49-F238E27FC236}">
                  <a16:creationId xmlns:a16="http://schemas.microsoft.com/office/drawing/2014/main" id="{F07C20F7-DF84-4745-FC3A-F898020AB2B7}"/>
                </a:ext>
              </a:extLst>
            </p:cNvPr>
            <p:cNvCxnSpPr/>
            <p:nvPr/>
          </p:nvCxnSpPr>
          <p:spPr bwMode="auto">
            <a:xfrm>
              <a:off x="4612319" y="5453028"/>
              <a:ext cx="914400" cy="914400"/>
            </a:xfrm>
            <a:prstGeom prst="bentConnector3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Conector: angular 286">
              <a:extLst>
                <a:ext uri="{FF2B5EF4-FFF2-40B4-BE49-F238E27FC236}">
                  <a16:creationId xmlns:a16="http://schemas.microsoft.com/office/drawing/2014/main" id="{7AA97726-872A-CCC3-5A3F-5FF2D5837FC6}"/>
                </a:ext>
              </a:extLst>
            </p:cNvPr>
            <p:cNvCxnSpPr>
              <a:cxnSpLocks/>
              <a:stCxn id="197" idx="3"/>
              <a:endCxn id="279" idx="1"/>
            </p:cNvCxnSpPr>
            <p:nvPr/>
          </p:nvCxnSpPr>
          <p:spPr bwMode="auto">
            <a:xfrm flipV="1">
              <a:off x="4585234" y="4864773"/>
              <a:ext cx="393992" cy="589578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ector: angular 115">
              <a:extLst>
                <a:ext uri="{FF2B5EF4-FFF2-40B4-BE49-F238E27FC236}">
                  <a16:creationId xmlns:a16="http://schemas.microsoft.com/office/drawing/2014/main" id="{6464CA93-0C73-399E-71BB-E5F8AA6A462B}"/>
                </a:ext>
              </a:extLst>
            </p:cNvPr>
            <p:cNvCxnSpPr>
              <a:cxnSpLocks/>
              <a:stCxn id="197" idx="3"/>
              <a:endCxn id="280" idx="1"/>
            </p:cNvCxnSpPr>
            <p:nvPr/>
          </p:nvCxnSpPr>
          <p:spPr bwMode="auto">
            <a:xfrm>
              <a:off x="4585234" y="5454351"/>
              <a:ext cx="393992" cy="547277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Flecha: pentágono 118">
              <a:extLst>
                <a:ext uri="{FF2B5EF4-FFF2-40B4-BE49-F238E27FC236}">
                  <a16:creationId xmlns:a16="http://schemas.microsoft.com/office/drawing/2014/main" id="{00962777-EAA1-10F1-982F-33DD944A4700}"/>
                </a:ext>
              </a:extLst>
            </p:cNvPr>
            <p:cNvSpPr/>
            <p:nvPr/>
          </p:nvSpPr>
          <p:spPr bwMode="auto">
            <a:xfrm flipH="1">
              <a:off x="5989180" y="5748292"/>
              <a:ext cx="672059" cy="49801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11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ADC</a:t>
              </a:r>
              <a:endParaRPr kumimoji="0" lang="es-ES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0" name="60 Conector recto">
              <a:extLst>
                <a:ext uri="{FF2B5EF4-FFF2-40B4-BE49-F238E27FC236}">
                  <a16:creationId xmlns:a16="http://schemas.microsoft.com/office/drawing/2014/main" id="{838DE9CB-E3CA-AB8A-C9E9-4815994D3871}"/>
                </a:ext>
              </a:extLst>
            </p:cNvPr>
            <p:cNvCxnSpPr>
              <a:cxnSpLocks/>
              <a:stCxn id="280" idx="3"/>
              <a:endCxn id="119" idx="3"/>
            </p:cNvCxnSpPr>
            <p:nvPr/>
          </p:nvCxnSpPr>
          <p:spPr bwMode="auto">
            <a:xfrm flipV="1">
              <a:off x="5764447" y="5997298"/>
              <a:ext cx="224733" cy="433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1" name="Rectángulo: esquinas redondeadas 120">
              <a:extLst>
                <a:ext uri="{FF2B5EF4-FFF2-40B4-BE49-F238E27FC236}">
                  <a16:creationId xmlns:a16="http://schemas.microsoft.com/office/drawing/2014/main" id="{E92D7C67-C7DA-6D70-CABB-72839652E1B8}"/>
                </a:ext>
              </a:extLst>
            </p:cNvPr>
            <p:cNvSpPr/>
            <p:nvPr/>
          </p:nvSpPr>
          <p:spPr bwMode="auto">
            <a:xfrm>
              <a:off x="7141308" y="4985322"/>
              <a:ext cx="1155841" cy="838360"/>
            </a:xfrm>
            <a:prstGeom prst="roundRect">
              <a:avLst/>
            </a:prstGeom>
            <a:solidFill>
              <a:srgbClr val="FFCC99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16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FPGA</a:t>
              </a:r>
              <a:endParaRPr kumimoji="0" lang="es-E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" name="Rectángulo: esquinas redondeadas 121">
              <a:extLst>
                <a:ext uri="{FF2B5EF4-FFF2-40B4-BE49-F238E27FC236}">
                  <a16:creationId xmlns:a16="http://schemas.microsoft.com/office/drawing/2014/main" id="{1BD7175A-293C-137C-F757-50DA18D3BDA4}"/>
                </a:ext>
              </a:extLst>
            </p:cNvPr>
            <p:cNvSpPr/>
            <p:nvPr/>
          </p:nvSpPr>
          <p:spPr bwMode="auto">
            <a:xfrm>
              <a:off x="8721771" y="4984459"/>
              <a:ext cx="1155841" cy="838360"/>
            </a:xfrm>
            <a:prstGeom prst="roundRect">
              <a:avLst/>
            </a:prstGeom>
            <a:solidFill>
              <a:srgbClr val="FFCC99"/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16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GBT</a:t>
              </a:r>
              <a:endParaRPr kumimoji="0" lang="es-E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ZoneTexte 632">
              <a:extLst>
                <a:ext uri="{FF2B5EF4-FFF2-40B4-BE49-F238E27FC236}">
                  <a16:creationId xmlns:a16="http://schemas.microsoft.com/office/drawing/2014/main" id="{DEB34BD2-C3B5-B64C-56AA-37795D369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929175" y="4320941"/>
              <a:ext cx="1662841" cy="31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400" i="1" u="none" dirty="0" err="1">
                  <a:solidFill>
                    <a:schemeClr val="tx1"/>
                  </a:solidFill>
                </a:rPr>
                <a:t>Front-End</a:t>
              </a:r>
              <a:r>
                <a:rPr lang="fr-FR" sz="1400" i="1" u="none" dirty="0">
                  <a:solidFill>
                    <a:schemeClr val="tx1"/>
                  </a:solidFill>
                </a:rPr>
                <a:t> ASIC</a:t>
              </a:r>
            </a:p>
          </p:txBody>
        </p:sp>
        <p:sp>
          <p:nvSpPr>
            <p:cNvPr id="124" name="ZoneTexte 632">
              <a:extLst>
                <a:ext uri="{FF2B5EF4-FFF2-40B4-BE49-F238E27FC236}">
                  <a16:creationId xmlns:a16="http://schemas.microsoft.com/office/drawing/2014/main" id="{09363556-29D1-5670-5116-E118673CE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844958" y="4717672"/>
              <a:ext cx="1767159" cy="31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400" i="1" u="none" dirty="0">
                  <a:solidFill>
                    <a:schemeClr val="tx1"/>
                  </a:solidFill>
                </a:rPr>
                <a:t>Digital </a:t>
              </a:r>
              <a:r>
                <a:rPr lang="fr-FR" sz="1400" i="1" u="none" dirty="0" err="1">
                  <a:solidFill>
                    <a:schemeClr val="tx1"/>
                  </a:solidFill>
                </a:rPr>
                <a:t>Back-End</a:t>
              </a:r>
              <a:endParaRPr lang="fr-FR" sz="1400" i="1" u="none" dirty="0">
                <a:solidFill>
                  <a:schemeClr val="tx1"/>
                </a:solidFill>
              </a:endParaRPr>
            </a:p>
          </p:txBody>
        </p:sp>
        <p:sp>
          <p:nvSpPr>
            <p:cNvPr id="125" name="ZoneTexte 632">
              <a:extLst>
                <a:ext uri="{FF2B5EF4-FFF2-40B4-BE49-F238E27FC236}">
                  <a16:creationId xmlns:a16="http://schemas.microsoft.com/office/drawing/2014/main" id="{C5FFABA7-2C81-4191-8E36-295018BB1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8609884" y="4734135"/>
              <a:ext cx="1328096" cy="31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5" rIns="91429" bIns="45715">
              <a:spAutoFit/>
            </a:bodyPr>
            <a:lstStyle>
              <a:defPPr>
                <a:defRPr lang="en-GB"/>
              </a:defPPr>
              <a:lvl1pPr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accent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fr-FR" sz="1400" i="1" u="none" dirty="0">
                  <a:solidFill>
                    <a:schemeClr val="tx1"/>
                  </a:solidFill>
                </a:rPr>
                <a:t>Optical Link</a:t>
              </a:r>
            </a:p>
          </p:txBody>
        </p:sp>
        <p:cxnSp>
          <p:nvCxnSpPr>
            <p:cNvPr id="126" name="Conector: angular 125">
              <a:extLst>
                <a:ext uri="{FF2B5EF4-FFF2-40B4-BE49-F238E27FC236}">
                  <a16:creationId xmlns:a16="http://schemas.microsoft.com/office/drawing/2014/main" id="{A7FF26FE-6C8C-233A-CE25-4A1534891032}"/>
                </a:ext>
              </a:extLst>
            </p:cNvPr>
            <p:cNvCxnSpPr>
              <a:cxnSpLocks/>
              <a:stCxn id="119" idx="1"/>
              <a:endCxn id="121" idx="1"/>
            </p:cNvCxnSpPr>
            <p:nvPr/>
          </p:nvCxnSpPr>
          <p:spPr bwMode="auto">
            <a:xfrm flipV="1">
              <a:off x="6661239" y="5404502"/>
              <a:ext cx="480069" cy="592796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Flecha: pentágono 126">
              <a:extLst>
                <a:ext uri="{FF2B5EF4-FFF2-40B4-BE49-F238E27FC236}">
                  <a16:creationId xmlns:a16="http://schemas.microsoft.com/office/drawing/2014/main" id="{F13BB343-C278-81F8-5602-B510B80CD606}"/>
                </a:ext>
              </a:extLst>
            </p:cNvPr>
            <p:cNvSpPr/>
            <p:nvPr/>
          </p:nvSpPr>
          <p:spPr bwMode="auto">
            <a:xfrm flipH="1">
              <a:off x="5988462" y="4621004"/>
              <a:ext cx="672059" cy="498011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ca-ES" sz="11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ADC</a:t>
              </a:r>
              <a:endParaRPr kumimoji="0" lang="es-ES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2" name="60 Conector recto">
              <a:extLst>
                <a:ext uri="{FF2B5EF4-FFF2-40B4-BE49-F238E27FC236}">
                  <a16:creationId xmlns:a16="http://schemas.microsoft.com/office/drawing/2014/main" id="{6C853EA9-372A-7755-4205-8BBDDD94A097}"/>
                </a:ext>
              </a:extLst>
            </p:cNvPr>
            <p:cNvCxnSpPr>
              <a:cxnSpLocks/>
              <a:stCxn id="279" idx="3"/>
              <a:endCxn id="127" idx="3"/>
            </p:cNvCxnSpPr>
            <p:nvPr/>
          </p:nvCxnSpPr>
          <p:spPr bwMode="auto">
            <a:xfrm>
              <a:off x="5764447" y="4864773"/>
              <a:ext cx="224015" cy="5237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Conector: angular 192">
              <a:extLst>
                <a:ext uri="{FF2B5EF4-FFF2-40B4-BE49-F238E27FC236}">
                  <a16:creationId xmlns:a16="http://schemas.microsoft.com/office/drawing/2014/main" id="{2B5D2465-A616-7D5B-BBED-2E918C4BEFC1}"/>
                </a:ext>
              </a:extLst>
            </p:cNvPr>
            <p:cNvCxnSpPr>
              <a:cxnSpLocks/>
              <a:stCxn id="127" idx="1"/>
              <a:endCxn id="121" idx="1"/>
            </p:cNvCxnSpPr>
            <p:nvPr/>
          </p:nvCxnSpPr>
          <p:spPr bwMode="auto">
            <a:xfrm>
              <a:off x="6660521" y="4870010"/>
              <a:ext cx="480787" cy="534492"/>
            </a:xfrm>
            <a:prstGeom prst="bentConnector3">
              <a:avLst>
                <a:gd name="adj1" fmla="val 50000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60 Conector recto">
              <a:extLst>
                <a:ext uri="{FF2B5EF4-FFF2-40B4-BE49-F238E27FC236}">
                  <a16:creationId xmlns:a16="http://schemas.microsoft.com/office/drawing/2014/main" id="{A572DDAC-7017-F922-BA45-C6C4F77EBA28}"/>
                </a:ext>
              </a:extLst>
            </p:cNvPr>
            <p:cNvCxnSpPr>
              <a:cxnSpLocks/>
              <a:stCxn id="121" idx="3"/>
              <a:endCxn id="122" idx="1"/>
            </p:cNvCxnSpPr>
            <p:nvPr/>
          </p:nvCxnSpPr>
          <p:spPr bwMode="auto">
            <a:xfrm flipV="1">
              <a:off x="8297149" y="5403639"/>
              <a:ext cx="424622" cy="863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7970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 signal and gain (II)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4819CB7-3919-4951-8B59-9C36077B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3" y="3200435"/>
            <a:ext cx="11475660" cy="3478916"/>
          </a:xfrm>
        </p:spPr>
        <p:txBody>
          <a:bodyPr/>
          <a:lstStyle/>
          <a:p>
            <a:r>
              <a:rPr lang="en-US" sz="1800" dirty="0"/>
              <a:t>At FEB</a:t>
            </a:r>
          </a:p>
          <a:p>
            <a:pPr lvl="1"/>
            <a:r>
              <a:rPr lang="en-US" sz="1500" dirty="0"/>
              <a:t>50 Ohm termination</a:t>
            </a:r>
          </a:p>
          <a:p>
            <a:pPr lvl="1"/>
            <a:r>
              <a:rPr lang="en-US" sz="1500" dirty="0"/>
              <a:t>2 stages: inverter + SE/differential buffer</a:t>
            </a:r>
          </a:p>
          <a:p>
            <a:r>
              <a:rPr lang="en-US" sz="1800" dirty="0"/>
              <a:t>ICECAL65 SE vs differential input</a:t>
            </a:r>
          </a:p>
          <a:p>
            <a:pPr lvl="1"/>
            <a:r>
              <a:rPr lang="en-US" sz="1500" dirty="0"/>
              <a:t>SE inputs: half input pins but requires internal SE to differential block</a:t>
            </a:r>
          </a:p>
          <a:p>
            <a:pPr lvl="1"/>
            <a:r>
              <a:rPr lang="en-US" sz="1500" dirty="0"/>
              <a:t>Differential inputs: more robust against noise</a:t>
            </a:r>
          </a:p>
          <a:p>
            <a:r>
              <a:rPr lang="en-US" sz="1800" dirty="0"/>
              <a:t>HG + LG in chip?</a:t>
            </a:r>
          </a:p>
          <a:p>
            <a:pPr lvl="1"/>
            <a:r>
              <a:rPr lang="en-US" sz="1500" dirty="0"/>
              <a:t>BW↓</a:t>
            </a:r>
          </a:p>
          <a:p>
            <a:pPr lvl="1"/>
            <a:r>
              <a:rPr lang="en-US" sz="1500" dirty="0"/>
              <a:t>Need of linearity studies</a:t>
            </a:r>
          </a:p>
          <a:p>
            <a:pPr lvl="1"/>
            <a:endParaRPr lang="en-US" sz="1500" dirty="0"/>
          </a:p>
        </p:txBody>
      </p:sp>
      <p:sp>
        <p:nvSpPr>
          <p:cNvPr id="264" name="Rectangle à coins arrondis 231">
            <a:extLst>
              <a:ext uri="{FF2B5EF4-FFF2-40B4-BE49-F238E27FC236}">
                <a16:creationId xmlns:a16="http://schemas.microsoft.com/office/drawing/2014/main" id="{1074FB5D-880D-4AA9-69AB-33817037DAD9}"/>
              </a:ext>
            </a:extLst>
          </p:cNvPr>
          <p:cNvSpPr/>
          <p:nvPr/>
        </p:nvSpPr>
        <p:spPr bwMode="auto">
          <a:xfrm flipH="1">
            <a:off x="4413951" y="1196752"/>
            <a:ext cx="5644585" cy="1889283"/>
          </a:xfrm>
          <a:prstGeom prst="roundRect">
            <a:avLst>
              <a:gd name="adj" fmla="val 9410"/>
            </a:avLst>
          </a:prstGeom>
          <a:solidFill>
            <a:srgbClr val="339933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wrap="none" lIns="92064" tIns="46032" rIns="92064" bIns="46032" anchor="ctr"/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buNone/>
              <a:defRPr/>
            </a:pPr>
            <a:endParaRPr lang="fr-FR">
              <a:latin typeface="Arial" charset="0"/>
            </a:endParaRPr>
          </a:p>
        </p:txBody>
      </p:sp>
      <p:sp>
        <p:nvSpPr>
          <p:cNvPr id="265" name="10 Rectángulo">
            <a:extLst>
              <a:ext uri="{FF2B5EF4-FFF2-40B4-BE49-F238E27FC236}">
                <a16:creationId xmlns:a16="http://schemas.microsoft.com/office/drawing/2014/main" id="{CCB631AE-426E-4430-0425-66A2ABC6D254}"/>
              </a:ext>
            </a:extLst>
          </p:cNvPr>
          <p:cNvSpPr/>
          <p:nvPr/>
        </p:nvSpPr>
        <p:spPr bwMode="auto">
          <a:xfrm>
            <a:off x="2302394" y="1493676"/>
            <a:ext cx="1230538" cy="133641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66" name="11 Cubo">
            <a:extLst>
              <a:ext uri="{FF2B5EF4-FFF2-40B4-BE49-F238E27FC236}">
                <a16:creationId xmlns:a16="http://schemas.microsoft.com/office/drawing/2014/main" id="{45F2840A-FB67-1222-1D6B-7EF8637FB522}"/>
              </a:ext>
            </a:extLst>
          </p:cNvPr>
          <p:cNvSpPr/>
          <p:nvPr/>
        </p:nvSpPr>
        <p:spPr bwMode="auto">
          <a:xfrm>
            <a:off x="2425401" y="2055930"/>
            <a:ext cx="525724" cy="302158"/>
          </a:xfrm>
          <a:prstGeom prst="cub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67" name="12 Cilindro">
            <a:extLst>
              <a:ext uri="{FF2B5EF4-FFF2-40B4-BE49-F238E27FC236}">
                <a16:creationId xmlns:a16="http://schemas.microsoft.com/office/drawing/2014/main" id="{9524A2F0-4588-B959-2702-5F27FBEC5B31}"/>
              </a:ext>
            </a:extLst>
          </p:cNvPr>
          <p:cNvSpPr/>
          <p:nvPr/>
        </p:nvSpPr>
        <p:spPr bwMode="auto">
          <a:xfrm rot="5400000" flipH="1">
            <a:off x="2919636" y="2106339"/>
            <a:ext cx="177877" cy="184421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cxnSp>
        <p:nvCxnSpPr>
          <p:cNvPr id="268" name="13 Conector recto">
            <a:extLst>
              <a:ext uri="{FF2B5EF4-FFF2-40B4-BE49-F238E27FC236}">
                <a16:creationId xmlns:a16="http://schemas.microsoft.com/office/drawing/2014/main" id="{93EABC97-FED2-76DA-E202-EEBAC5A680EC}"/>
              </a:ext>
            </a:extLst>
          </p:cNvPr>
          <p:cNvCxnSpPr>
            <a:stCxn id="267" idx="1"/>
          </p:cNvCxnSpPr>
          <p:nvPr/>
        </p:nvCxnSpPr>
        <p:spPr bwMode="auto">
          <a:xfrm>
            <a:off x="3100785" y="2198549"/>
            <a:ext cx="690187" cy="2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9" name="ZoneTexte 406">
            <a:extLst>
              <a:ext uri="{FF2B5EF4-FFF2-40B4-BE49-F238E27FC236}">
                <a16:creationId xmlns:a16="http://schemas.microsoft.com/office/drawing/2014/main" id="{19B45B99-DAD1-E3E6-41DE-4525844CD99F}"/>
              </a:ext>
            </a:extLst>
          </p:cNvPr>
          <p:cNvSpPr txBox="1"/>
          <p:nvPr/>
        </p:nvSpPr>
        <p:spPr>
          <a:xfrm flipH="1">
            <a:off x="2279576" y="1580897"/>
            <a:ext cx="961549" cy="480121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400" i="1" u="none" dirty="0">
                <a:solidFill>
                  <a:schemeClr val="tx1"/>
                </a:solidFill>
              </a:rPr>
              <a:t>Detector </a:t>
            </a:r>
            <a:r>
              <a:rPr lang="fr-FR" sz="1400" i="1" u="none" dirty="0" err="1">
                <a:solidFill>
                  <a:schemeClr val="tx1"/>
                </a:solidFill>
              </a:rPr>
              <a:t>cells</a:t>
            </a:r>
            <a:endParaRPr lang="fr-FR" sz="1400" i="1" u="none" dirty="0">
              <a:solidFill>
                <a:schemeClr val="tx1"/>
              </a:solidFill>
            </a:endParaRPr>
          </a:p>
        </p:txBody>
      </p:sp>
      <p:sp>
        <p:nvSpPr>
          <p:cNvPr id="270" name="ZoneTexte 406">
            <a:extLst>
              <a:ext uri="{FF2B5EF4-FFF2-40B4-BE49-F238E27FC236}">
                <a16:creationId xmlns:a16="http://schemas.microsoft.com/office/drawing/2014/main" id="{A83BD66F-6E13-8828-A48B-044A02427CC5}"/>
              </a:ext>
            </a:extLst>
          </p:cNvPr>
          <p:cNvSpPr txBox="1"/>
          <p:nvPr/>
        </p:nvSpPr>
        <p:spPr>
          <a:xfrm flipH="1">
            <a:off x="2727004" y="2480997"/>
            <a:ext cx="565506" cy="480121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400" i="1" u="none" dirty="0">
                <a:solidFill>
                  <a:schemeClr val="tx1"/>
                </a:solidFill>
              </a:rPr>
              <a:t>PMT</a:t>
            </a:r>
          </a:p>
        </p:txBody>
      </p:sp>
      <p:sp>
        <p:nvSpPr>
          <p:cNvPr id="271" name="ZoneTexte 406">
            <a:extLst>
              <a:ext uri="{FF2B5EF4-FFF2-40B4-BE49-F238E27FC236}">
                <a16:creationId xmlns:a16="http://schemas.microsoft.com/office/drawing/2014/main" id="{5F97279A-3587-E7F3-17E6-E0D3F6EA4B2A}"/>
              </a:ext>
            </a:extLst>
          </p:cNvPr>
          <p:cNvSpPr txBox="1"/>
          <p:nvPr/>
        </p:nvSpPr>
        <p:spPr>
          <a:xfrm flipH="1">
            <a:off x="3410565" y="2249300"/>
            <a:ext cx="1001829" cy="4247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200" i="1" u="none" dirty="0">
                <a:solidFill>
                  <a:schemeClr val="tx1"/>
                </a:solidFill>
              </a:rPr>
              <a:t>12-20m </a:t>
            </a:r>
            <a:r>
              <a:rPr lang="fr-FR" sz="1200" i="1" u="none" dirty="0" err="1">
                <a:solidFill>
                  <a:schemeClr val="tx1"/>
                </a:solidFill>
              </a:rPr>
              <a:t>cable</a:t>
            </a:r>
            <a:endParaRPr lang="fr-FR" sz="1200" i="1" u="none" dirty="0">
              <a:solidFill>
                <a:schemeClr val="tx1"/>
              </a:solidFill>
            </a:endParaRPr>
          </a:p>
        </p:txBody>
      </p:sp>
      <p:sp>
        <p:nvSpPr>
          <p:cNvPr id="272" name="42 Cilindro">
            <a:extLst>
              <a:ext uri="{FF2B5EF4-FFF2-40B4-BE49-F238E27FC236}">
                <a16:creationId xmlns:a16="http://schemas.microsoft.com/office/drawing/2014/main" id="{84D85E61-37B9-F6A7-902C-2810E15BB46D}"/>
              </a:ext>
            </a:extLst>
          </p:cNvPr>
          <p:cNvSpPr/>
          <p:nvPr/>
        </p:nvSpPr>
        <p:spPr bwMode="auto">
          <a:xfrm rot="16200000" flipH="1">
            <a:off x="3878810" y="1827031"/>
            <a:ext cx="130923" cy="755349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grpSp>
        <p:nvGrpSpPr>
          <p:cNvPr id="273" name="43 Grupo">
            <a:extLst>
              <a:ext uri="{FF2B5EF4-FFF2-40B4-BE49-F238E27FC236}">
                <a16:creationId xmlns:a16="http://schemas.microsoft.com/office/drawing/2014/main" id="{E1A09F53-C9A9-1FFC-D577-0A46AFAAAF17}"/>
              </a:ext>
            </a:extLst>
          </p:cNvPr>
          <p:cNvGrpSpPr/>
          <p:nvPr/>
        </p:nvGrpSpPr>
        <p:grpSpPr>
          <a:xfrm>
            <a:off x="4230180" y="2272077"/>
            <a:ext cx="142464" cy="136709"/>
            <a:chOff x="2219064" y="2954838"/>
            <a:chExt cx="156710" cy="150380"/>
          </a:xfrm>
        </p:grpSpPr>
        <p:cxnSp>
          <p:nvCxnSpPr>
            <p:cNvPr id="199" name="Straight Connector 422">
              <a:extLst>
                <a:ext uri="{FF2B5EF4-FFF2-40B4-BE49-F238E27FC236}">
                  <a16:creationId xmlns:a16="http://schemas.microsoft.com/office/drawing/2014/main" id="{AE34AD66-9EF6-A7B9-455A-60FC43DDADEC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423">
              <a:extLst>
                <a:ext uri="{FF2B5EF4-FFF2-40B4-BE49-F238E27FC236}">
                  <a16:creationId xmlns:a16="http://schemas.microsoft.com/office/drawing/2014/main" id="{DC9A1158-E127-4D13-0F92-975FABD37676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423">
              <a:extLst>
                <a:ext uri="{FF2B5EF4-FFF2-40B4-BE49-F238E27FC236}">
                  <a16:creationId xmlns:a16="http://schemas.microsoft.com/office/drawing/2014/main" id="{36E6D127-D2C0-4B61-309F-2E54834F79DB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423">
              <a:extLst>
                <a:ext uri="{FF2B5EF4-FFF2-40B4-BE49-F238E27FC236}">
                  <a16:creationId xmlns:a16="http://schemas.microsoft.com/office/drawing/2014/main" id="{A7070DBF-A976-7749-9DD6-2E1553344B2A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423">
              <a:extLst>
                <a:ext uri="{FF2B5EF4-FFF2-40B4-BE49-F238E27FC236}">
                  <a16:creationId xmlns:a16="http://schemas.microsoft.com/office/drawing/2014/main" id="{C52C00D2-2E08-8F19-D844-8FFE09BB6540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423">
              <a:extLst>
                <a:ext uri="{FF2B5EF4-FFF2-40B4-BE49-F238E27FC236}">
                  <a16:creationId xmlns:a16="http://schemas.microsoft.com/office/drawing/2014/main" id="{7C570371-DED3-4452-CAB5-820194ACCF8D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ZoneTexte 406">
            <a:extLst>
              <a:ext uri="{FF2B5EF4-FFF2-40B4-BE49-F238E27FC236}">
                <a16:creationId xmlns:a16="http://schemas.microsoft.com/office/drawing/2014/main" id="{6717517A-C04A-06D9-7802-8FD711A494DA}"/>
              </a:ext>
            </a:extLst>
          </p:cNvPr>
          <p:cNvSpPr txBox="1"/>
          <p:nvPr/>
        </p:nvSpPr>
        <p:spPr>
          <a:xfrm flipH="1">
            <a:off x="3658496" y="1954275"/>
            <a:ext cx="467360" cy="2446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100" i="1" u="none" dirty="0">
                <a:solidFill>
                  <a:schemeClr val="tx1"/>
                </a:solidFill>
              </a:rPr>
              <a:t>50</a:t>
            </a:r>
            <a:r>
              <a:rPr lang="el-GR" sz="1100" i="1" u="none" dirty="0">
                <a:solidFill>
                  <a:schemeClr val="tx1"/>
                </a:solidFill>
              </a:rPr>
              <a:t>Ω</a:t>
            </a:r>
            <a:endParaRPr lang="fr-FR" sz="1100" i="1" u="none" dirty="0">
              <a:solidFill>
                <a:schemeClr val="tx1"/>
              </a:solidFill>
            </a:endParaRPr>
          </a:p>
        </p:txBody>
      </p:sp>
      <p:sp>
        <p:nvSpPr>
          <p:cNvPr id="275" name="ZoneTexte 632">
            <a:extLst>
              <a:ext uri="{FF2B5EF4-FFF2-40B4-BE49-F238E27FC236}">
                <a16:creationId xmlns:a16="http://schemas.microsoft.com/office/drawing/2014/main" id="{05E8A92A-E6B4-4855-3F2D-DFB6351ABF4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75483" y="2824729"/>
            <a:ext cx="200565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i="1" u="none" dirty="0">
                <a:solidFill>
                  <a:schemeClr val="tx1"/>
                </a:solidFill>
              </a:rPr>
              <a:t>Front End </a:t>
            </a:r>
            <a:r>
              <a:rPr lang="fr-FR" sz="1800" i="1" u="none" dirty="0" err="1">
                <a:solidFill>
                  <a:schemeClr val="tx1"/>
                </a:solidFill>
              </a:rPr>
              <a:t>Board</a:t>
            </a:r>
            <a:endParaRPr lang="fr-FR" sz="1800" i="1" u="none" dirty="0">
              <a:solidFill>
                <a:schemeClr val="tx1"/>
              </a:solidFill>
            </a:endParaRPr>
          </a:p>
        </p:txBody>
      </p:sp>
      <p:cxnSp>
        <p:nvCxnSpPr>
          <p:cNvPr id="276" name="60 Conector recto">
            <a:extLst>
              <a:ext uri="{FF2B5EF4-FFF2-40B4-BE49-F238E27FC236}">
                <a16:creationId xmlns:a16="http://schemas.microsoft.com/office/drawing/2014/main" id="{8A881D44-FBAA-E015-1D11-B9DB4801F040}"/>
              </a:ext>
            </a:extLst>
          </p:cNvPr>
          <p:cNvCxnSpPr/>
          <p:nvPr/>
        </p:nvCxnSpPr>
        <p:spPr bwMode="auto">
          <a:xfrm>
            <a:off x="4311351" y="2215793"/>
            <a:ext cx="496768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61 CuadroTexto">
            <a:extLst>
              <a:ext uri="{FF2B5EF4-FFF2-40B4-BE49-F238E27FC236}">
                <a16:creationId xmlns:a16="http://schemas.microsoft.com/office/drawing/2014/main" id="{53175448-0CBF-082E-19FB-68709E142C3A}"/>
              </a:ext>
            </a:extLst>
          </p:cNvPr>
          <p:cNvSpPr txBox="1"/>
          <p:nvPr/>
        </p:nvSpPr>
        <p:spPr>
          <a:xfrm>
            <a:off x="4418361" y="1995513"/>
            <a:ext cx="173365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200" i="1" u="none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9" name="7 Rectángulo redondeado">
            <a:extLst>
              <a:ext uri="{FF2B5EF4-FFF2-40B4-BE49-F238E27FC236}">
                <a16:creationId xmlns:a16="http://schemas.microsoft.com/office/drawing/2014/main" id="{48D5EFDE-7C69-2432-DB94-512D24202BF2}"/>
              </a:ext>
            </a:extLst>
          </p:cNvPr>
          <p:cNvSpPr/>
          <p:nvPr/>
        </p:nvSpPr>
        <p:spPr bwMode="auto">
          <a:xfrm>
            <a:off x="5442887" y="1444331"/>
            <a:ext cx="713837" cy="837084"/>
          </a:xfrm>
          <a:prstGeom prst="roundRect">
            <a:avLst>
              <a:gd name="adj" fmla="val 20423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ca-ES" sz="1050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</a:t>
            </a:r>
            <a:br>
              <a:rPr kumimoji="0" lang="ca-ES" sz="105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a-ES" sz="105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ASIC</a:t>
            </a:r>
            <a:endParaRPr kumimoji="0" lang="es-ES" sz="105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7 Rectángulo redondeado">
            <a:extLst>
              <a:ext uri="{FF2B5EF4-FFF2-40B4-BE49-F238E27FC236}">
                <a16:creationId xmlns:a16="http://schemas.microsoft.com/office/drawing/2014/main" id="{9A1EFE18-3FD9-DE9C-E430-E2D6605D2E23}"/>
              </a:ext>
            </a:extLst>
          </p:cNvPr>
          <p:cNvSpPr/>
          <p:nvPr/>
        </p:nvSpPr>
        <p:spPr bwMode="auto">
          <a:xfrm>
            <a:off x="5442887" y="2477836"/>
            <a:ext cx="713837" cy="493628"/>
          </a:xfrm>
          <a:prstGeom prst="roundRect">
            <a:avLst>
              <a:gd name="adj" fmla="val 20423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ca-ES" sz="1200" i="1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Time</a:t>
            </a:r>
            <a:br>
              <a:rPr kumimoji="0" lang="ca-ES" sz="12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a-ES" sz="120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ASIC</a:t>
            </a:r>
            <a:endParaRPr kumimoji="0" lang="es-ES" sz="120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1" name="Grupo 280">
            <a:extLst>
              <a:ext uri="{FF2B5EF4-FFF2-40B4-BE49-F238E27FC236}">
                <a16:creationId xmlns:a16="http://schemas.microsoft.com/office/drawing/2014/main" id="{212F6914-9596-DCF8-EA39-32013C82A6D0}"/>
              </a:ext>
            </a:extLst>
          </p:cNvPr>
          <p:cNvGrpSpPr/>
          <p:nvPr/>
        </p:nvGrpSpPr>
        <p:grpSpPr>
          <a:xfrm>
            <a:off x="4781836" y="2055931"/>
            <a:ext cx="302876" cy="342389"/>
            <a:chOff x="5735751" y="2531189"/>
            <a:chExt cx="333164" cy="376628"/>
          </a:xfrm>
        </p:grpSpPr>
        <p:sp>
          <p:nvSpPr>
            <p:cNvPr id="197" name="Rectángulo 196">
              <a:extLst>
                <a:ext uri="{FF2B5EF4-FFF2-40B4-BE49-F238E27FC236}">
                  <a16:creationId xmlns:a16="http://schemas.microsoft.com/office/drawing/2014/main" id="{F000A6D3-E627-1F80-FA68-389172A0946F}"/>
                </a:ext>
              </a:extLst>
            </p:cNvPr>
            <p:cNvSpPr/>
            <p:nvPr/>
          </p:nvSpPr>
          <p:spPr bwMode="auto">
            <a:xfrm>
              <a:off x="5735751" y="2531189"/>
              <a:ext cx="333164" cy="37662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8" name="Triángulo isósceles 197">
              <a:extLst>
                <a:ext uri="{FF2B5EF4-FFF2-40B4-BE49-F238E27FC236}">
                  <a16:creationId xmlns:a16="http://schemas.microsoft.com/office/drawing/2014/main" id="{AB491FC9-EB66-F321-81C6-E67350CF5978}"/>
                </a:ext>
              </a:extLst>
            </p:cNvPr>
            <p:cNvSpPr/>
            <p:nvPr/>
          </p:nvSpPr>
          <p:spPr bwMode="auto">
            <a:xfrm rot="5400000">
              <a:off x="5807958" y="2628194"/>
              <a:ext cx="216675" cy="18055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3" name="ZoneTexte 406">
            <a:extLst>
              <a:ext uri="{FF2B5EF4-FFF2-40B4-BE49-F238E27FC236}">
                <a16:creationId xmlns:a16="http://schemas.microsoft.com/office/drawing/2014/main" id="{FA49BA46-873E-3C69-A973-E4731D24B170}"/>
              </a:ext>
            </a:extLst>
          </p:cNvPr>
          <p:cNvSpPr txBox="1"/>
          <p:nvPr/>
        </p:nvSpPr>
        <p:spPr>
          <a:xfrm flipH="1">
            <a:off x="3565146" y="2806661"/>
            <a:ext cx="764605" cy="480121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400" i="1" u="none" dirty="0" err="1">
                <a:solidFill>
                  <a:schemeClr val="tx1"/>
                </a:solidFill>
              </a:rPr>
              <a:t>opamp</a:t>
            </a:r>
            <a:endParaRPr lang="fr-FR" sz="1400" i="1" u="none" dirty="0">
              <a:solidFill>
                <a:schemeClr val="tx1"/>
              </a:solidFill>
            </a:endParaRPr>
          </a:p>
        </p:txBody>
      </p:sp>
      <p:cxnSp>
        <p:nvCxnSpPr>
          <p:cNvPr id="284" name="106 Conector recto">
            <a:extLst>
              <a:ext uri="{FF2B5EF4-FFF2-40B4-BE49-F238E27FC236}">
                <a16:creationId xmlns:a16="http://schemas.microsoft.com/office/drawing/2014/main" id="{1D383ED4-AD4D-E458-9845-E802C1FD80CB}"/>
              </a:ext>
            </a:extLst>
          </p:cNvPr>
          <p:cNvCxnSpPr>
            <a:cxnSpLocks noChangeShapeType="1"/>
            <a:stCxn id="283" idx="1"/>
            <a:endCxn id="197" idx="2"/>
          </p:cNvCxnSpPr>
          <p:nvPr/>
        </p:nvCxnSpPr>
        <p:spPr bwMode="auto">
          <a:xfrm flipV="1">
            <a:off x="4329750" y="2398320"/>
            <a:ext cx="603524" cy="548029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85" name="Conector: angular 284">
            <a:extLst>
              <a:ext uri="{FF2B5EF4-FFF2-40B4-BE49-F238E27FC236}">
                <a16:creationId xmlns:a16="http://schemas.microsoft.com/office/drawing/2014/main" id="{5BB7F77E-F8DB-0E5A-B058-F7A8F9AF1953}"/>
              </a:ext>
            </a:extLst>
          </p:cNvPr>
          <p:cNvCxnSpPr>
            <a:stCxn id="197" idx="3"/>
          </p:cNvCxnSpPr>
          <p:nvPr/>
        </p:nvCxnSpPr>
        <p:spPr bwMode="auto">
          <a:xfrm>
            <a:off x="5084712" y="2225923"/>
            <a:ext cx="831273" cy="831273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Conector: angular 285">
            <a:extLst>
              <a:ext uri="{FF2B5EF4-FFF2-40B4-BE49-F238E27FC236}">
                <a16:creationId xmlns:a16="http://schemas.microsoft.com/office/drawing/2014/main" id="{F07C20F7-DF84-4745-FC3A-F898020AB2B7}"/>
              </a:ext>
            </a:extLst>
          </p:cNvPr>
          <p:cNvCxnSpPr/>
          <p:nvPr/>
        </p:nvCxnSpPr>
        <p:spPr bwMode="auto">
          <a:xfrm>
            <a:off x="5109335" y="2225923"/>
            <a:ext cx="831273" cy="831273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7" name="Conector: angular 286">
            <a:extLst>
              <a:ext uri="{FF2B5EF4-FFF2-40B4-BE49-F238E27FC236}">
                <a16:creationId xmlns:a16="http://schemas.microsoft.com/office/drawing/2014/main" id="{7AA97726-872A-CCC3-5A3F-5FF2D5837FC6}"/>
              </a:ext>
            </a:extLst>
          </p:cNvPr>
          <p:cNvCxnSpPr>
            <a:cxnSpLocks/>
            <a:stCxn id="197" idx="3"/>
            <a:endCxn id="279" idx="1"/>
          </p:cNvCxnSpPr>
          <p:nvPr/>
        </p:nvCxnSpPr>
        <p:spPr bwMode="auto">
          <a:xfrm flipV="1">
            <a:off x="5084712" y="1862873"/>
            <a:ext cx="358175" cy="364253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ector: angular 115">
            <a:extLst>
              <a:ext uri="{FF2B5EF4-FFF2-40B4-BE49-F238E27FC236}">
                <a16:creationId xmlns:a16="http://schemas.microsoft.com/office/drawing/2014/main" id="{6464CA93-0C73-399E-71BB-E5F8AA6A462B}"/>
              </a:ext>
            </a:extLst>
          </p:cNvPr>
          <p:cNvCxnSpPr>
            <a:cxnSpLocks/>
            <a:stCxn id="197" idx="3"/>
            <a:endCxn id="280" idx="1"/>
          </p:cNvCxnSpPr>
          <p:nvPr/>
        </p:nvCxnSpPr>
        <p:spPr bwMode="auto">
          <a:xfrm>
            <a:off x="5084712" y="2227126"/>
            <a:ext cx="358175" cy="497525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ctángulo: esquinas redondeadas 120">
            <a:extLst>
              <a:ext uri="{FF2B5EF4-FFF2-40B4-BE49-F238E27FC236}">
                <a16:creationId xmlns:a16="http://schemas.microsoft.com/office/drawing/2014/main" id="{E92D7C67-C7DA-6D70-CABB-72839652E1B8}"/>
              </a:ext>
            </a:extLst>
          </p:cNvPr>
          <p:cNvSpPr/>
          <p:nvPr/>
        </p:nvSpPr>
        <p:spPr bwMode="auto">
          <a:xfrm>
            <a:off x="7408416" y="1800736"/>
            <a:ext cx="1050765" cy="762145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a-E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FPGA</a:t>
            </a:r>
            <a:endParaRPr kumimoji="0" lang="es-E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" name="Rectángulo: esquinas redondeadas 121">
            <a:extLst>
              <a:ext uri="{FF2B5EF4-FFF2-40B4-BE49-F238E27FC236}">
                <a16:creationId xmlns:a16="http://schemas.microsoft.com/office/drawing/2014/main" id="{1BD7175A-293C-137C-F757-50DA18D3BDA4}"/>
              </a:ext>
            </a:extLst>
          </p:cNvPr>
          <p:cNvSpPr/>
          <p:nvPr/>
        </p:nvSpPr>
        <p:spPr bwMode="auto">
          <a:xfrm>
            <a:off x="8845201" y="1799951"/>
            <a:ext cx="1050765" cy="762145"/>
          </a:xfrm>
          <a:prstGeom prst="roundRect">
            <a:avLst/>
          </a:prstGeom>
          <a:solidFill>
            <a:srgbClr val="FFCC99"/>
          </a:solidFill>
          <a:ln w="190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a-E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GBT</a:t>
            </a:r>
            <a:endParaRPr kumimoji="0" lang="es-E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3" name="ZoneTexte 632">
            <a:extLst>
              <a:ext uri="{FF2B5EF4-FFF2-40B4-BE49-F238E27FC236}">
                <a16:creationId xmlns:a16="http://schemas.microsoft.com/office/drawing/2014/main" id="{DEB34BD2-C3B5-B64C-56AA-37795D369CD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97386" y="1196753"/>
            <a:ext cx="1511674" cy="2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400" i="1" u="none" dirty="0" err="1">
                <a:solidFill>
                  <a:schemeClr val="tx1"/>
                </a:solidFill>
              </a:rPr>
              <a:t>Front-End</a:t>
            </a:r>
            <a:r>
              <a:rPr lang="fr-FR" sz="1400" i="1" u="none" dirty="0">
                <a:solidFill>
                  <a:schemeClr val="tx1"/>
                </a:solidFill>
              </a:rPr>
              <a:t> ASIC</a:t>
            </a:r>
          </a:p>
        </p:txBody>
      </p:sp>
      <p:sp>
        <p:nvSpPr>
          <p:cNvPr id="124" name="ZoneTexte 632">
            <a:extLst>
              <a:ext uri="{FF2B5EF4-FFF2-40B4-BE49-F238E27FC236}">
                <a16:creationId xmlns:a16="http://schemas.microsoft.com/office/drawing/2014/main" id="{09363556-29D1-5670-5116-E118673CEE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39007" y="1557417"/>
            <a:ext cx="1606508" cy="2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400" i="1" u="none" dirty="0">
                <a:solidFill>
                  <a:schemeClr val="tx1"/>
                </a:solidFill>
              </a:rPr>
              <a:t>Digital </a:t>
            </a:r>
            <a:r>
              <a:rPr lang="fr-FR" sz="1400" i="1" u="none" dirty="0" err="1">
                <a:solidFill>
                  <a:schemeClr val="tx1"/>
                </a:solidFill>
              </a:rPr>
              <a:t>Back-End</a:t>
            </a:r>
            <a:endParaRPr lang="fr-FR" sz="1400" i="1" u="none" dirty="0">
              <a:solidFill>
                <a:schemeClr val="tx1"/>
              </a:solidFill>
            </a:endParaRPr>
          </a:p>
        </p:txBody>
      </p:sp>
      <p:sp>
        <p:nvSpPr>
          <p:cNvPr id="125" name="ZoneTexte 632">
            <a:extLst>
              <a:ext uri="{FF2B5EF4-FFF2-40B4-BE49-F238E27FC236}">
                <a16:creationId xmlns:a16="http://schemas.microsoft.com/office/drawing/2014/main" id="{C5FFABA7-2C81-4191-8E36-295018BB14C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743485" y="1572384"/>
            <a:ext cx="1207360" cy="2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400" i="1" u="none" dirty="0">
                <a:solidFill>
                  <a:schemeClr val="tx1"/>
                </a:solidFill>
              </a:rPr>
              <a:t>Optical Link</a:t>
            </a:r>
          </a:p>
        </p:txBody>
      </p:sp>
      <p:cxnSp>
        <p:nvCxnSpPr>
          <p:cNvPr id="126" name="Conector: angular 125">
            <a:extLst>
              <a:ext uri="{FF2B5EF4-FFF2-40B4-BE49-F238E27FC236}">
                <a16:creationId xmlns:a16="http://schemas.microsoft.com/office/drawing/2014/main" id="{A7FF26FE-6C8C-233A-CE25-4A1534891032}"/>
              </a:ext>
            </a:extLst>
          </p:cNvPr>
          <p:cNvCxnSpPr>
            <a:cxnSpLocks/>
            <a:stCxn id="280" idx="3"/>
            <a:endCxn id="121" idx="1"/>
          </p:cNvCxnSpPr>
          <p:nvPr/>
        </p:nvCxnSpPr>
        <p:spPr bwMode="auto">
          <a:xfrm flipV="1">
            <a:off x="6156724" y="2181809"/>
            <a:ext cx="1251692" cy="542841"/>
          </a:xfrm>
          <a:prstGeom prst="bentConnector3">
            <a:avLst>
              <a:gd name="adj1" fmla="val 81309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Flecha: pentágono 126">
            <a:extLst>
              <a:ext uri="{FF2B5EF4-FFF2-40B4-BE49-F238E27FC236}">
                <a16:creationId xmlns:a16="http://schemas.microsoft.com/office/drawing/2014/main" id="{F13BB343-C278-81F8-5602-B510B80CD606}"/>
              </a:ext>
            </a:extLst>
          </p:cNvPr>
          <p:cNvSpPr/>
          <p:nvPr/>
        </p:nvSpPr>
        <p:spPr bwMode="auto">
          <a:xfrm flipH="1">
            <a:off x="6360374" y="1628800"/>
            <a:ext cx="610963" cy="452737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ca-ES" sz="11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ADC</a:t>
            </a:r>
            <a:endParaRPr kumimoji="0" lang="es-ES" sz="11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92" name="60 Conector recto">
            <a:extLst>
              <a:ext uri="{FF2B5EF4-FFF2-40B4-BE49-F238E27FC236}">
                <a16:creationId xmlns:a16="http://schemas.microsoft.com/office/drawing/2014/main" id="{6C853EA9-372A-7755-4205-8BBDDD94A097}"/>
              </a:ext>
            </a:extLst>
          </p:cNvPr>
          <p:cNvCxnSpPr>
            <a:cxnSpLocks/>
            <a:stCxn id="279" idx="3"/>
            <a:endCxn id="127" idx="3"/>
          </p:cNvCxnSpPr>
          <p:nvPr/>
        </p:nvCxnSpPr>
        <p:spPr bwMode="auto">
          <a:xfrm flipV="1">
            <a:off x="6156724" y="1855169"/>
            <a:ext cx="203650" cy="770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Conector: angular 192">
            <a:extLst>
              <a:ext uri="{FF2B5EF4-FFF2-40B4-BE49-F238E27FC236}">
                <a16:creationId xmlns:a16="http://schemas.microsoft.com/office/drawing/2014/main" id="{2B5D2465-A616-7D5B-BBED-2E918C4BEFC1}"/>
              </a:ext>
            </a:extLst>
          </p:cNvPr>
          <p:cNvCxnSpPr>
            <a:cxnSpLocks/>
            <a:stCxn id="127" idx="1"/>
            <a:endCxn id="121" idx="1"/>
          </p:cNvCxnSpPr>
          <p:nvPr/>
        </p:nvCxnSpPr>
        <p:spPr bwMode="auto">
          <a:xfrm>
            <a:off x="6971337" y="1855169"/>
            <a:ext cx="437079" cy="326640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60 Conector recto">
            <a:extLst>
              <a:ext uri="{FF2B5EF4-FFF2-40B4-BE49-F238E27FC236}">
                <a16:creationId xmlns:a16="http://schemas.microsoft.com/office/drawing/2014/main" id="{A572DDAC-7017-F922-BA45-C6C4F77EBA28}"/>
              </a:ext>
            </a:extLst>
          </p:cNvPr>
          <p:cNvCxnSpPr>
            <a:cxnSpLocks/>
            <a:stCxn id="121" idx="3"/>
            <a:endCxn id="122" idx="1"/>
          </p:cNvCxnSpPr>
          <p:nvPr/>
        </p:nvCxnSpPr>
        <p:spPr bwMode="auto">
          <a:xfrm flipV="1">
            <a:off x="8459181" y="2181024"/>
            <a:ext cx="386020" cy="78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387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ASIC </a:t>
            </a:r>
            <a:r>
              <a:rPr lang="ca-ES" dirty="0" err="1"/>
              <a:t>specifications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C0A073-3A92-458E-94CC-4BAE3F3F2FAB}"/>
              </a:ext>
            </a:extLst>
          </p:cNvPr>
          <p:cNvSpPr txBox="1"/>
          <p:nvPr/>
        </p:nvSpPr>
        <p:spPr>
          <a:xfrm>
            <a:off x="6312024" y="1789797"/>
            <a:ext cx="5103324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  <a:latin typeface="+mn-lt"/>
              </a:rPr>
              <a:t>Energy range(E</a:t>
            </a:r>
            <a:r>
              <a:rPr lang="fr-FR" sz="2000" b="0" baseline="-25000" dirty="0">
                <a:solidFill>
                  <a:schemeClr val="tx1"/>
                </a:solidFill>
                <a:latin typeface="+mn-lt"/>
              </a:rPr>
              <a:t>T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): 0 </a:t>
            </a:r>
            <a:r>
              <a:rPr lang="es-ES" sz="2000" b="0" dirty="0">
                <a:solidFill>
                  <a:schemeClr val="tx1"/>
                </a:solidFill>
                <a:latin typeface="+mn-lt"/>
              </a:rPr>
              <a:t>– 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10 </a:t>
            </a:r>
            <a:r>
              <a:rPr lang="fr-FR" sz="2000" b="0" dirty="0" err="1">
                <a:solidFill>
                  <a:schemeClr val="tx1"/>
                </a:solidFill>
                <a:latin typeface="+mn-lt"/>
              </a:rPr>
              <a:t>GeV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/c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  <a:latin typeface="+mn-lt"/>
              </a:rPr>
              <a:t>Calibration: 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  <a:latin typeface="+mn-lt"/>
              </a:rPr>
              <a:t>High Gain 5 MeV/LSB</a:t>
            </a:r>
          </a:p>
          <a:p>
            <a:pPr marL="800100" lvl="1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  <a:latin typeface="+mn-lt"/>
              </a:rPr>
              <a:t>Low Gain 50 MeV/LSB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  <a:latin typeface="+mn-lt"/>
              </a:rPr>
              <a:t>Dynamic range: 11bit per gain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  <a:latin typeface="+mn-lt"/>
              </a:rPr>
              <a:t>Noise: &lt; 1 LSB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fr-FR" sz="2000" b="0" dirty="0" err="1">
                <a:solidFill>
                  <a:schemeClr val="tx1"/>
                </a:solidFill>
                <a:latin typeface="+mn-lt"/>
              </a:rPr>
              <a:t>Termination</a:t>
            </a:r>
            <a:r>
              <a:rPr lang="fr-FR" sz="2000" b="0" dirty="0">
                <a:solidFill>
                  <a:schemeClr val="tx1"/>
                </a:solidFill>
                <a:latin typeface="+mn-lt"/>
              </a:rPr>
              <a:t>: 50 ± 5 </a:t>
            </a:r>
            <a:r>
              <a:rPr lang="el-GR" sz="2000" b="0" dirty="0">
                <a:solidFill>
                  <a:schemeClr val="tx1"/>
                </a:solidFill>
                <a:latin typeface="+mn-lt"/>
              </a:rPr>
              <a:t>Ω</a:t>
            </a:r>
            <a:endParaRPr lang="fr-FR" sz="20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Shaping: 25 ns (99% of the charge)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Spillover residue level: ±1%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Linearity: &lt; 1%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Crosstalk: &lt; 0.5%</a:t>
            </a:r>
          </a:p>
          <a:p>
            <a:pPr marL="342900" indent="-342900">
              <a:spcBef>
                <a:spcPts val="450"/>
              </a:spcBef>
              <a:buFont typeface="Wingdings" panose="05000000000000000000" pitchFamily="2" charset="2"/>
              <a:buChar char="Ø"/>
            </a:pPr>
            <a:r>
              <a:rPr lang="en-US" sz="2000" b="0" dirty="0">
                <a:solidFill>
                  <a:schemeClr val="tx1"/>
                </a:solidFill>
                <a:latin typeface="+mn-lt"/>
              </a:rPr>
              <a:t>Sampling phase: per channel.</a:t>
            </a:r>
            <a:endParaRPr lang="fr-F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A708D7B-B730-43F0-A3CD-395DD8A1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94" y="1916832"/>
            <a:ext cx="4553002" cy="3685865"/>
          </a:xfrm>
        </p:spPr>
        <p:txBody>
          <a:bodyPr/>
          <a:lstStyle/>
          <a:p>
            <a:r>
              <a:rPr lang="en-US" sz="2000" dirty="0"/>
              <a:t>Initial approach: assume similar specifications as ICECAL.</a:t>
            </a:r>
          </a:p>
          <a:p>
            <a:endParaRPr lang="en-US" sz="2000" dirty="0"/>
          </a:p>
          <a:p>
            <a:r>
              <a:rPr lang="en-US" sz="2000" dirty="0"/>
              <a:t>Pedestal subtraction from previous event</a:t>
            </a:r>
          </a:p>
          <a:p>
            <a:endParaRPr lang="en-US" sz="2000" dirty="0"/>
          </a:p>
          <a:p>
            <a:r>
              <a:rPr lang="en-US" sz="2000" dirty="0"/>
              <a:t>Data transmission at 40MHz, continuous readout with no deadtime.</a:t>
            </a:r>
          </a:p>
        </p:txBody>
      </p:sp>
    </p:spTree>
    <p:extLst>
      <p:ext uri="{BB962C8B-B14F-4D97-AF65-F5344CB8AC3E}">
        <p14:creationId xmlns:p14="http://schemas.microsoft.com/office/powerpoint/2010/main" val="348224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OTA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A708D7B-B730-43F0-A3CD-395DD8A1F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24744"/>
            <a:ext cx="11809312" cy="5396476"/>
          </a:xfrm>
        </p:spPr>
        <p:txBody>
          <a:bodyPr/>
          <a:lstStyle/>
          <a:p>
            <a:r>
              <a:rPr lang="en-US" sz="2000" dirty="0"/>
              <a:t>Development of a Rail-to-rail fully differential OTA in TSMC 65 nm technology to be used</a:t>
            </a:r>
          </a:p>
          <a:p>
            <a:r>
              <a:rPr lang="en-US" sz="2000" dirty="0"/>
              <a:t>The main specifications that the OTA must achieved are the following ones:</a:t>
            </a:r>
          </a:p>
          <a:p>
            <a:endParaRPr lang="en-US" sz="2000" dirty="0"/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TSMC 65nm technology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Fully differential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Rail-to-Rail (0-1.2 V)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Low frequency gain &gt; 70 dB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GBW &gt; 500 MHz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PM &gt; 65º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SR &gt; 0.5 V/ns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VCM ~0.6V</a:t>
            </a:r>
          </a:p>
          <a:p>
            <a:pPr marL="192405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Power optimization</a:t>
            </a:r>
          </a:p>
        </p:txBody>
      </p:sp>
    </p:spTree>
    <p:extLst>
      <p:ext uri="{BB962C8B-B14F-4D97-AF65-F5344CB8AC3E}">
        <p14:creationId xmlns:p14="http://schemas.microsoft.com/office/powerpoint/2010/main" val="160224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10 Rectángulo">
            <a:extLst>
              <a:ext uri="{FF2B5EF4-FFF2-40B4-BE49-F238E27FC236}">
                <a16:creationId xmlns:a16="http://schemas.microsoft.com/office/drawing/2014/main" id="{77326A21-336E-AE4E-9399-B6A2EF6E1388}"/>
              </a:ext>
            </a:extLst>
          </p:cNvPr>
          <p:cNvSpPr/>
          <p:nvPr/>
        </p:nvSpPr>
        <p:spPr bwMode="auto">
          <a:xfrm>
            <a:off x="2817089" y="1104772"/>
            <a:ext cx="1118671" cy="2072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88" name="ZoneTexte 406">
            <a:extLst>
              <a:ext uri="{FF2B5EF4-FFF2-40B4-BE49-F238E27FC236}">
                <a16:creationId xmlns:a16="http://schemas.microsoft.com/office/drawing/2014/main" id="{68355C5C-BDF7-A948-7F94-C463DBF82966}"/>
              </a:ext>
            </a:extLst>
          </p:cNvPr>
          <p:cNvSpPr txBox="1"/>
          <p:nvPr/>
        </p:nvSpPr>
        <p:spPr>
          <a:xfrm flipH="1">
            <a:off x="2742500" y="1191993"/>
            <a:ext cx="874135" cy="436474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200" i="1" u="none" dirty="0">
                <a:solidFill>
                  <a:schemeClr val="tx1"/>
                </a:solidFill>
              </a:rPr>
              <a:t>Detector </a:t>
            </a:r>
            <a:r>
              <a:rPr lang="fr-FR" sz="1200" i="1" u="none" dirty="0" err="1">
                <a:solidFill>
                  <a:schemeClr val="tx1"/>
                </a:solidFill>
              </a:rPr>
              <a:t>cells</a:t>
            </a:r>
            <a:endParaRPr lang="fr-FR" sz="1200" i="1" u="none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processing chain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9" name="12 Rectángulo redondeado">
            <a:extLst>
              <a:ext uri="{FF2B5EF4-FFF2-40B4-BE49-F238E27FC236}">
                <a16:creationId xmlns:a16="http://schemas.microsoft.com/office/drawing/2014/main" id="{5FAF4FFD-6535-0404-EF5A-E9D9C81EF8BB}"/>
              </a:ext>
            </a:extLst>
          </p:cNvPr>
          <p:cNvSpPr/>
          <p:nvPr/>
        </p:nvSpPr>
        <p:spPr bwMode="auto">
          <a:xfrm>
            <a:off x="5941456" y="1091828"/>
            <a:ext cx="5208277" cy="2499300"/>
          </a:xfrm>
          <a:prstGeom prst="roundRect">
            <a:avLst>
              <a:gd name="adj" fmla="val 7465"/>
            </a:avLst>
          </a:prstGeom>
          <a:solidFill>
            <a:srgbClr val="CCFF99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14 Grupo">
            <a:extLst>
              <a:ext uri="{FF2B5EF4-FFF2-40B4-BE49-F238E27FC236}">
                <a16:creationId xmlns:a16="http://schemas.microsoft.com/office/drawing/2014/main" id="{E2027784-DE9B-01AF-89C7-1D777A803002}"/>
              </a:ext>
            </a:extLst>
          </p:cNvPr>
          <p:cNvGrpSpPr/>
          <p:nvPr/>
        </p:nvGrpSpPr>
        <p:grpSpPr>
          <a:xfrm>
            <a:off x="6885932" y="1165926"/>
            <a:ext cx="3313357" cy="1650248"/>
            <a:chOff x="2472485" y="1421654"/>
            <a:chExt cx="4820803" cy="2004031"/>
          </a:xfrm>
        </p:grpSpPr>
        <p:sp>
          <p:nvSpPr>
            <p:cNvPr id="259" name="142 Rectángulo redondeado">
              <a:extLst>
                <a:ext uri="{FF2B5EF4-FFF2-40B4-BE49-F238E27FC236}">
                  <a16:creationId xmlns:a16="http://schemas.microsoft.com/office/drawing/2014/main" id="{486F857A-989D-76FC-ECEE-EC6B2B821A12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143 Rectángulo redondeado">
              <a:extLst>
                <a:ext uri="{FF2B5EF4-FFF2-40B4-BE49-F238E27FC236}">
                  <a16:creationId xmlns:a16="http://schemas.microsoft.com/office/drawing/2014/main" id="{17476F4C-6607-DB48-0C60-DF1EF53B59BB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144 Rectángulo redondeado">
              <a:extLst>
                <a:ext uri="{FF2B5EF4-FFF2-40B4-BE49-F238E27FC236}">
                  <a16:creationId xmlns:a16="http://schemas.microsoft.com/office/drawing/2014/main" id="{CA5FD0B8-7506-C96D-D638-E7A012653C32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2" name="145 Rectángulo redondeado">
              <a:extLst>
                <a:ext uri="{FF2B5EF4-FFF2-40B4-BE49-F238E27FC236}">
                  <a16:creationId xmlns:a16="http://schemas.microsoft.com/office/drawing/2014/main" id="{1FC3DE6A-01B4-61CD-C0DB-8A2847AC572C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15 Conector recto">
            <a:extLst>
              <a:ext uri="{FF2B5EF4-FFF2-40B4-BE49-F238E27FC236}">
                <a16:creationId xmlns:a16="http://schemas.microsoft.com/office/drawing/2014/main" id="{94618C5D-88EA-A76F-809E-A11C63B00DD8}"/>
              </a:ext>
            </a:extLst>
          </p:cNvPr>
          <p:cNvCxnSpPr/>
          <p:nvPr/>
        </p:nvCxnSpPr>
        <p:spPr bwMode="auto">
          <a:xfrm flipV="1">
            <a:off x="10676567" y="1936947"/>
            <a:ext cx="140078" cy="16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" name="18 Conector recto">
            <a:extLst>
              <a:ext uri="{FF2B5EF4-FFF2-40B4-BE49-F238E27FC236}">
                <a16:creationId xmlns:a16="http://schemas.microsoft.com/office/drawing/2014/main" id="{9FF7F1A8-2027-AE3A-31B4-D46B4EC6D4A0}"/>
              </a:ext>
            </a:extLst>
          </p:cNvPr>
          <p:cNvCxnSpPr/>
          <p:nvPr/>
        </p:nvCxnSpPr>
        <p:spPr bwMode="auto">
          <a:xfrm flipV="1">
            <a:off x="10725045" y="1914575"/>
            <a:ext cx="31843" cy="491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632">
            <a:extLst>
              <a:ext uri="{FF2B5EF4-FFF2-40B4-BE49-F238E27FC236}">
                <a16:creationId xmlns:a16="http://schemas.microsoft.com/office/drawing/2014/main" id="{3A583A34-3425-2B88-726E-A4E3CCEF6B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81912" y="1289528"/>
            <a:ext cx="723253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Integrator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15" name="22 Conector recto">
            <a:extLst>
              <a:ext uri="{FF2B5EF4-FFF2-40B4-BE49-F238E27FC236}">
                <a16:creationId xmlns:a16="http://schemas.microsoft.com/office/drawing/2014/main" id="{D88296CE-CD26-1960-A200-85A8CEB35AA3}"/>
              </a:ext>
            </a:extLst>
          </p:cNvPr>
          <p:cNvCxnSpPr>
            <a:cxnSpLocks/>
            <a:stCxn id="266" idx="3"/>
          </p:cNvCxnSpPr>
          <p:nvPr/>
        </p:nvCxnSpPr>
        <p:spPr bwMode="auto">
          <a:xfrm>
            <a:off x="6672064" y="1799995"/>
            <a:ext cx="32958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23 CuadroTexto">
            <a:extLst>
              <a:ext uri="{FF2B5EF4-FFF2-40B4-BE49-F238E27FC236}">
                <a16:creationId xmlns:a16="http://schemas.microsoft.com/office/drawing/2014/main" id="{AC8CB812-D300-F67C-2001-A9BFB079E0E4}"/>
              </a:ext>
            </a:extLst>
          </p:cNvPr>
          <p:cNvSpPr txBox="1"/>
          <p:nvPr/>
        </p:nvSpPr>
        <p:spPr>
          <a:xfrm>
            <a:off x="6148984" y="1640113"/>
            <a:ext cx="13025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800" i="1" u="none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7" name="24 Conector recto">
            <a:extLst>
              <a:ext uri="{FF2B5EF4-FFF2-40B4-BE49-F238E27FC236}">
                <a16:creationId xmlns:a16="http://schemas.microsoft.com/office/drawing/2014/main" id="{F311E923-23D3-551C-06BC-A0AD94FC2C23}"/>
              </a:ext>
            </a:extLst>
          </p:cNvPr>
          <p:cNvCxnSpPr/>
          <p:nvPr/>
        </p:nvCxnSpPr>
        <p:spPr bwMode="auto">
          <a:xfrm>
            <a:off x="7346470" y="1536161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25 Conector recto">
            <a:extLst>
              <a:ext uri="{FF2B5EF4-FFF2-40B4-BE49-F238E27FC236}">
                <a16:creationId xmlns:a16="http://schemas.microsoft.com/office/drawing/2014/main" id="{4E637220-F16C-4DF9-CCAE-A43D44650B31}"/>
              </a:ext>
            </a:extLst>
          </p:cNvPr>
          <p:cNvCxnSpPr/>
          <p:nvPr/>
        </p:nvCxnSpPr>
        <p:spPr bwMode="auto">
          <a:xfrm>
            <a:off x="7342852" y="1813017"/>
            <a:ext cx="26527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26 Conector recto">
            <a:extLst>
              <a:ext uri="{FF2B5EF4-FFF2-40B4-BE49-F238E27FC236}">
                <a16:creationId xmlns:a16="http://schemas.microsoft.com/office/drawing/2014/main" id="{05A33A13-19B7-F344-787E-657D1BAE4BB4}"/>
              </a:ext>
            </a:extLst>
          </p:cNvPr>
          <p:cNvCxnSpPr/>
          <p:nvPr/>
        </p:nvCxnSpPr>
        <p:spPr bwMode="auto">
          <a:xfrm>
            <a:off x="7902687" y="1536161"/>
            <a:ext cx="26113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27 Conector recto">
            <a:extLst>
              <a:ext uri="{FF2B5EF4-FFF2-40B4-BE49-F238E27FC236}">
                <a16:creationId xmlns:a16="http://schemas.microsoft.com/office/drawing/2014/main" id="{462765E5-E54B-E085-4120-2AE639EBCA26}"/>
              </a:ext>
            </a:extLst>
          </p:cNvPr>
          <p:cNvCxnSpPr/>
          <p:nvPr/>
        </p:nvCxnSpPr>
        <p:spPr bwMode="auto">
          <a:xfrm>
            <a:off x="7908816" y="181301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8 Conector recto">
            <a:extLst>
              <a:ext uri="{FF2B5EF4-FFF2-40B4-BE49-F238E27FC236}">
                <a16:creationId xmlns:a16="http://schemas.microsoft.com/office/drawing/2014/main" id="{2D9C7AC8-5915-B983-03A2-8D3160015100}"/>
              </a:ext>
            </a:extLst>
          </p:cNvPr>
          <p:cNvCxnSpPr/>
          <p:nvPr/>
        </p:nvCxnSpPr>
        <p:spPr bwMode="auto">
          <a:xfrm>
            <a:off x="8397039" y="1609405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9 Conector recto">
            <a:extLst>
              <a:ext uri="{FF2B5EF4-FFF2-40B4-BE49-F238E27FC236}">
                <a16:creationId xmlns:a16="http://schemas.microsoft.com/office/drawing/2014/main" id="{BAAD2718-5DB6-DD71-5F0F-243CF29F2EF8}"/>
              </a:ext>
            </a:extLst>
          </p:cNvPr>
          <p:cNvCxnSpPr/>
          <p:nvPr/>
        </p:nvCxnSpPr>
        <p:spPr bwMode="auto">
          <a:xfrm>
            <a:off x="8393264" y="174380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30 Conector recto">
            <a:extLst>
              <a:ext uri="{FF2B5EF4-FFF2-40B4-BE49-F238E27FC236}">
                <a16:creationId xmlns:a16="http://schemas.microsoft.com/office/drawing/2014/main" id="{D0DC34E2-2C37-3E51-DC18-914DF8A8AF4E}"/>
              </a:ext>
            </a:extLst>
          </p:cNvPr>
          <p:cNvCxnSpPr/>
          <p:nvPr/>
        </p:nvCxnSpPr>
        <p:spPr bwMode="auto">
          <a:xfrm flipV="1">
            <a:off x="8546498" y="174787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31 Conector recto">
            <a:extLst>
              <a:ext uri="{FF2B5EF4-FFF2-40B4-BE49-F238E27FC236}">
                <a16:creationId xmlns:a16="http://schemas.microsoft.com/office/drawing/2014/main" id="{1DF33B38-61C5-074C-2064-13A230B9665F}"/>
              </a:ext>
            </a:extLst>
          </p:cNvPr>
          <p:cNvCxnSpPr/>
          <p:nvPr/>
        </p:nvCxnSpPr>
        <p:spPr bwMode="auto">
          <a:xfrm>
            <a:off x="8551147" y="180081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AutoShape 45">
            <a:extLst>
              <a:ext uri="{FF2B5EF4-FFF2-40B4-BE49-F238E27FC236}">
                <a16:creationId xmlns:a16="http://schemas.microsoft.com/office/drawing/2014/main" id="{CC6C3C08-FCF6-19B5-5012-CAFBCF464C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1476892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>
                <a:solidFill>
                  <a:schemeClr val="bg1"/>
                </a:solidFill>
              </a:rPr>
              <a:t>TH</a:t>
            </a:r>
          </a:p>
        </p:txBody>
      </p:sp>
      <p:cxnSp>
        <p:nvCxnSpPr>
          <p:cNvPr id="26" name="33 Conector recto">
            <a:extLst>
              <a:ext uri="{FF2B5EF4-FFF2-40B4-BE49-F238E27FC236}">
                <a16:creationId xmlns:a16="http://schemas.microsoft.com/office/drawing/2014/main" id="{479C63FF-C3BE-F21E-D343-293A7EC9BE84}"/>
              </a:ext>
            </a:extLst>
          </p:cNvPr>
          <p:cNvCxnSpPr/>
          <p:nvPr/>
        </p:nvCxnSpPr>
        <p:spPr bwMode="auto">
          <a:xfrm flipV="1">
            <a:off x="8551189" y="1556508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34 Rectángulo">
            <a:extLst>
              <a:ext uri="{FF2B5EF4-FFF2-40B4-BE49-F238E27FC236}">
                <a16:creationId xmlns:a16="http://schemas.microsoft.com/office/drawing/2014/main" id="{2A6DB260-D6E5-8175-C5D8-44507ADD2346}"/>
              </a:ext>
            </a:extLst>
          </p:cNvPr>
          <p:cNvSpPr/>
          <p:nvPr/>
        </p:nvSpPr>
        <p:spPr bwMode="auto">
          <a:xfrm>
            <a:off x="9139437" y="1466947"/>
            <a:ext cx="408597" cy="9482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8" name="35 Conector recto">
            <a:extLst>
              <a:ext uri="{FF2B5EF4-FFF2-40B4-BE49-F238E27FC236}">
                <a16:creationId xmlns:a16="http://schemas.microsoft.com/office/drawing/2014/main" id="{42351296-13F5-30AF-55F8-FACFAC934079}"/>
              </a:ext>
            </a:extLst>
          </p:cNvPr>
          <p:cNvCxnSpPr/>
          <p:nvPr/>
        </p:nvCxnSpPr>
        <p:spPr bwMode="auto">
          <a:xfrm>
            <a:off x="8551147" y="1558561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36 Conector recto">
            <a:extLst>
              <a:ext uri="{FF2B5EF4-FFF2-40B4-BE49-F238E27FC236}">
                <a16:creationId xmlns:a16="http://schemas.microsoft.com/office/drawing/2014/main" id="{F04590BE-2A22-FA16-4CEE-B43879DC6DF6}"/>
              </a:ext>
            </a:extLst>
          </p:cNvPr>
          <p:cNvCxnSpPr/>
          <p:nvPr/>
        </p:nvCxnSpPr>
        <p:spPr bwMode="auto">
          <a:xfrm>
            <a:off x="8922663" y="1609445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37 Conector recto">
            <a:extLst>
              <a:ext uri="{FF2B5EF4-FFF2-40B4-BE49-F238E27FC236}">
                <a16:creationId xmlns:a16="http://schemas.microsoft.com/office/drawing/2014/main" id="{B9D4760F-369B-5991-7126-612A15A582CF}"/>
              </a:ext>
            </a:extLst>
          </p:cNvPr>
          <p:cNvCxnSpPr/>
          <p:nvPr/>
        </p:nvCxnSpPr>
        <p:spPr bwMode="auto">
          <a:xfrm>
            <a:off x="8918888" y="174384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632">
            <a:extLst>
              <a:ext uri="{FF2B5EF4-FFF2-40B4-BE49-F238E27FC236}">
                <a16:creationId xmlns:a16="http://schemas.microsoft.com/office/drawing/2014/main" id="{B605BDC4-CCCE-3350-D3E3-EC57B94FE6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71698" y="1216671"/>
            <a:ext cx="684781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Track</a:t>
            </a:r>
            <a:r>
              <a:rPr lang="fr-FR" sz="900" i="1" u="none" dirty="0">
                <a:solidFill>
                  <a:schemeClr val="tx1"/>
                </a:solidFill>
              </a:rPr>
              <a:t>-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and-</a:t>
            </a:r>
            <a:r>
              <a:rPr lang="fr-FR" sz="900" i="1" u="none" dirty="0" err="1">
                <a:solidFill>
                  <a:schemeClr val="tx1"/>
                </a:solidFill>
              </a:rPr>
              <a:t>Hold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96" name="39 Conector recto">
            <a:extLst>
              <a:ext uri="{FF2B5EF4-FFF2-40B4-BE49-F238E27FC236}">
                <a16:creationId xmlns:a16="http://schemas.microsoft.com/office/drawing/2014/main" id="{FD52D08E-0945-FD43-4CB2-DAA2B64007E8}"/>
              </a:ext>
            </a:extLst>
          </p:cNvPr>
          <p:cNvCxnSpPr/>
          <p:nvPr/>
        </p:nvCxnSpPr>
        <p:spPr bwMode="auto">
          <a:xfrm>
            <a:off x="9552074" y="1804879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40 Conector recto">
            <a:extLst>
              <a:ext uri="{FF2B5EF4-FFF2-40B4-BE49-F238E27FC236}">
                <a16:creationId xmlns:a16="http://schemas.microsoft.com/office/drawing/2014/main" id="{04769E59-428A-4643-95C2-86F4F16C0426}"/>
              </a:ext>
            </a:extLst>
          </p:cNvPr>
          <p:cNvCxnSpPr/>
          <p:nvPr/>
        </p:nvCxnSpPr>
        <p:spPr bwMode="auto">
          <a:xfrm>
            <a:off x="9548299" y="2081736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41 Conector recto">
            <a:extLst>
              <a:ext uri="{FF2B5EF4-FFF2-40B4-BE49-F238E27FC236}">
                <a16:creationId xmlns:a16="http://schemas.microsoft.com/office/drawing/2014/main" id="{0EEDEB0A-D152-2024-352B-A8855015AC63}"/>
              </a:ext>
            </a:extLst>
          </p:cNvPr>
          <p:cNvCxnSpPr/>
          <p:nvPr/>
        </p:nvCxnSpPr>
        <p:spPr bwMode="auto">
          <a:xfrm>
            <a:off x="7346470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42 Conector recto">
            <a:extLst>
              <a:ext uri="{FF2B5EF4-FFF2-40B4-BE49-F238E27FC236}">
                <a16:creationId xmlns:a16="http://schemas.microsoft.com/office/drawing/2014/main" id="{B3C6417E-4E8F-CAAD-C190-6A9C1B7F8AA4}"/>
              </a:ext>
            </a:extLst>
          </p:cNvPr>
          <p:cNvCxnSpPr/>
          <p:nvPr/>
        </p:nvCxnSpPr>
        <p:spPr bwMode="auto">
          <a:xfrm>
            <a:off x="7342695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43 Conector recto">
            <a:extLst>
              <a:ext uri="{FF2B5EF4-FFF2-40B4-BE49-F238E27FC236}">
                <a16:creationId xmlns:a16="http://schemas.microsoft.com/office/drawing/2014/main" id="{A4960B41-ECF6-2EFC-EBBE-4D3627404DE5}"/>
              </a:ext>
            </a:extLst>
          </p:cNvPr>
          <p:cNvCxnSpPr/>
          <p:nvPr/>
        </p:nvCxnSpPr>
        <p:spPr bwMode="auto">
          <a:xfrm>
            <a:off x="7912591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44 Conector recto">
            <a:extLst>
              <a:ext uri="{FF2B5EF4-FFF2-40B4-BE49-F238E27FC236}">
                <a16:creationId xmlns:a16="http://schemas.microsoft.com/office/drawing/2014/main" id="{7E0FF53F-DDA5-964D-4412-3A15C1D0A800}"/>
              </a:ext>
            </a:extLst>
          </p:cNvPr>
          <p:cNvCxnSpPr/>
          <p:nvPr/>
        </p:nvCxnSpPr>
        <p:spPr bwMode="auto">
          <a:xfrm>
            <a:off x="7908816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45 Conector recto">
            <a:extLst>
              <a:ext uri="{FF2B5EF4-FFF2-40B4-BE49-F238E27FC236}">
                <a16:creationId xmlns:a16="http://schemas.microsoft.com/office/drawing/2014/main" id="{4159B60D-0185-ADA0-09BC-0EE63A4F3E9A}"/>
              </a:ext>
            </a:extLst>
          </p:cNvPr>
          <p:cNvCxnSpPr/>
          <p:nvPr/>
        </p:nvCxnSpPr>
        <p:spPr bwMode="auto">
          <a:xfrm>
            <a:off x="8397039" y="2138364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46 Conector recto">
            <a:extLst>
              <a:ext uri="{FF2B5EF4-FFF2-40B4-BE49-F238E27FC236}">
                <a16:creationId xmlns:a16="http://schemas.microsoft.com/office/drawing/2014/main" id="{BF82379D-E383-E302-E41B-FFF63E654A78}"/>
              </a:ext>
            </a:extLst>
          </p:cNvPr>
          <p:cNvCxnSpPr/>
          <p:nvPr/>
        </p:nvCxnSpPr>
        <p:spPr bwMode="auto">
          <a:xfrm>
            <a:off x="8393264" y="227276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47 Conector recto">
            <a:extLst>
              <a:ext uri="{FF2B5EF4-FFF2-40B4-BE49-F238E27FC236}">
                <a16:creationId xmlns:a16="http://schemas.microsoft.com/office/drawing/2014/main" id="{D243D483-4E90-94FF-2B17-9E8D14A29CEB}"/>
              </a:ext>
            </a:extLst>
          </p:cNvPr>
          <p:cNvCxnSpPr/>
          <p:nvPr/>
        </p:nvCxnSpPr>
        <p:spPr bwMode="auto">
          <a:xfrm flipV="1">
            <a:off x="8546498" y="227683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48 Conector recto">
            <a:extLst>
              <a:ext uri="{FF2B5EF4-FFF2-40B4-BE49-F238E27FC236}">
                <a16:creationId xmlns:a16="http://schemas.microsoft.com/office/drawing/2014/main" id="{EDE6AA9C-23CF-F7D7-4163-8ACA3C3F06BE}"/>
              </a:ext>
            </a:extLst>
          </p:cNvPr>
          <p:cNvCxnSpPr/>
          <p:nvPr/>
        </p:nvCxnSpPr>
        <p:spPr bwMode="auto">
          <a:xfrm>
            <a:off x="8551147" y="2329769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AutoShape 45">
            <a:extLst>
              <a:ext uri="{FF2B5EF4-FFF2-40B4-BE49-F238E27FC236}">
                <a16:creationId xmlns:a16="http://schemas.microsoft.com/office/drawing/2014/main" id="{6B61A4E5-242B-52C0-D00B-95B531570D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2005851"/>
            <a:ext cx="348682" cy="398008"/>
          </a:xfrm>
          <a:prstGeom prst="triangle">
            <a:avLst>
              <a:gd name="adj" fmla="val 50000"/>
            </a:avLst>
          </a:prstGeom>
          <a:solidFill>
            <a:srgbClr val="CC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/>
              <a:t>TH</a:t>
            </a:r>
          </a:p>
        </p:txBody>
      </p:sp>
      <p:cxnSp>
        <p:nvCxnSpPr>
          <p:cNvPr id="107" name="50 Conector recto">
            <a:extLst>
              <a:ext uri="{FF2B5EF4-FFF2-40B4-BE49-F238E27FC236}">
                <a16:creationId xmlns:a16="http://schemas.microsoft.com/office/drawing/2014/main" id="{EA895682-04D1-6C8F-970F-779ADFD3E59E}"/>
              </a:ext>
            </a:extLst>
          </p:cNvPr>
          <p:cNvCxnSpPr/>
          <p:nvPr/>
        </p:nvCxnSpPr>
        <p:spPr bwMode="auto">
          <a:xfrm flipV="1">
            <a:off x="8551189" y="2085467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51 Conector recto">
            <a:extLst>
              <a:ext uri="{FF2B5EF4-FFF2-40B4-BE49-F238E27FC236}">
                <a16:creationId xmlns:a16="http://schemas.microsoft.com/office/drawing/2014/main" id="{7A5B6DF7-06D9-0484-08A1-C84A8A711FCD}"/>
              </a:ext>
            </a:extLst>
          </p:cNvPr>
          <p:cNvCxnSpPr/>
          <p:nvPr/>
        </p:nvCxnSpPr>
        <p:spPr bwMode="auto">
          <a:xfrm>
            <a:off x="8551147" y="208752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52 Conector recto">
            <a:extLst>
              <a:ext uri="{FF2B5EF4-FFF2-40B4-BE49-F238E27FC236}">
                <a16:creationId xmlns:a16="http://schemas.microsoft.com/office/drawing/2014/main" id="{1E4FAE38-3A9B-CA54-399E-FBF69844585B}"/>
              </a:ext>
            </a:extLst>
          </p:cNvPr>
          <p:cNvCxnSpPr/>
          <p:nvPr/>
        </p:nvCxnSpPr>
        <p:spPr bwMode="auto">
          <a:xfrm>
            <a:off x="8922663" y="213840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53 Conector recto">
            <a:extLst>
              <a:ext uri="{FF2B5EF4-FFF2-40B4-BE49-F238E27FC236}">
                <a16:creationId xmlns:a16="http://schemas.microsoft.com/office/drawing/2014/main" id="{014F0F13-8C02-7493-83CA-20399E832BC9}"/>
              </a:ext>
            </a:extLst>
          </p:cNvPr>
          <p:cNvCxnSpPr/>
          <p:nvPr/>
        </p:nvCxnSpPr>
        <p:spPr bwMode="auto">
          <a:xfrm>
            <a:off x="8918888" y="2272803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ZoneTexte 632">
            <a:extLst>
              <a:ext uri="{FF2B5EF4-FFF2-40B4-BE49-F238E27FC236}">
                <a16:creationId xmlns:a16="http://schemas.microsoft.com/office/drawing/2014/main" id="{5721DEA7-4720-6432-B260-8093CEA9CE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01436" y="1280078"/>
            <a:ext cx="466772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Filter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2" name="ZoneTexte 632">
            <a:extLst>
              <a:ext uri="{FF2B5EF4-FFF2-40B4-BE49-F238E27FC236}">
                <a16:creationId xmlns:a16="http://schemas.microsoft.com/office/drawing/2014/main" id="{684B9BFB-62DB-AA5B-7990-7FD0DB88E5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86075" y="1268760"/>
            <a:ext cx="646309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Pre-amp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3" name="ZoneTexte 632">
            <a:extLst>
              <a:ext uri="{FF2B5EF4-FFF2-40B4-BE49-F238E27FC236}">
                <a16:creationId xmlns:a16="http://schemas.microsoft.com/office/drawing/2014/main" id="{DCD801B8-2755-D1D9-4B36-4766C575BF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02374" y="1280078"/>
            <a:ext cx="793785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Multiplexer</a:t>
            </a:r>
          </a:p>
        </p:txBody>
      </p:sp>
      <p:sp>
        <p:nvSpPr>
          <p:cNvPr id="114" name="ZoneTexte 632">
            <a:extLst>
              <a:ext uri="{FF2B5EF4-FFF2-40B4-BE49-F238E27FC236}">
                <a16:creationId xmlns:a16="http://schemas.microsoft.com/office/drawing/2014/main" id="{97CE086E-AC09-04BF-343B-FC283534367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588613" y="1442783"/>
            <a:ext cx="50524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ADC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15" name="AutoShape 45">
            <a:extLst>
              <a:ext uri="{FF2B5EF4-FFF2-40B4-BE49-F238E27FC236}">
                <a16:creationId xmlns:a16="http://schemas.microsoft.com/office/drawing/2014/main" id="{732732F0-0A78-065F-B1F2-7CB1E65EB1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74272" y="1739710"/>
            <a:ext cx="931584" cy="40274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endParaRPr lang="es-ES" sz="900" b="0" u="none" dirty="0"/>
          </a:p>
        </p:txBody>
      </p:sp>
      <p:cxnSp>
        <p:nvCxnSpPr>
          <p:cNvPr id="201" name="59 Conector recto de flecha">
            <a:extLst>
              <a:ext uri="{FF2B5EF4-FFF2-40B4-BE49-F238E27FC236}">
                <a16:creationId xmlns:a16="http://schemas.microsoft.com/office/drawing/2014/main" id="{A31DE698-7DC5-56D5-5A4F-85A93B8BFE27}"/>
              </a:ext>
            </a:extLst>
          </p:cNvPr>
          <p:cNvCxnSpPr/>
          <p:nvPr/>
        </p:nvCxnSpPr>
        <p:spPr bwMode="auto">
          <a:xfrm flipV="1">
            <a:off x="9909606" y="1874855"/>
            <a:ext cx="406024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60 Conector recto de flecha">
            <a:extLst>
              <a:ext uri="{FF2B5EF4-FFF2-40B4-BE49-F238E27FC236}">
                <a16:creationId xmlns:a16="http://schemas.microsoft.com/office/drawing/2014/main" id="{42CEBE57-4E13-7F16-1A1C-37D0385770EE}"/>
              </a:ext>
            </a:extLst>
          </p:cNvPr>
          <p:cNvCxnSpPr/>
          <p:nvPr/>
        </p:nvCxnSpPr>
        <p:spPr bwMode="auto">
          <a:xfrm flipV="1">
            <a:off x="9905499" y="2007919"/>
            <a:ext cx="421852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100 Conector recto">
            <a:extLst>
              <a:ext uri="{FF2B5EF4-FFF2-40B4-BE49-F238E27FC236}">
                <a16:creationId xmlns:a16="http://schemas.microsoft.com/office/drawing/2014/main" id="{593D99D0-95C4-936E-1D3B-E7144320B1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338687" y="2423564"/>
            <a:ext cx="3164" cy="11825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04" name="106 Conector recto">
            <a:extLst>
              <a:ext uri="{FF2B5EF4-FFF2-40B4-BE49-F238E27FC236}">
                <a16:creationId xmlns:a16="http://schemas.microsoft.com/office/drawing/2014/main" id="{F8B68965-C6E0-570A-14D6-2D851024007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173343" y="2997236"/>
            <a:ext cx="1358555" cy="1032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06" name="65 Rectángulo">
            <a:extLst>
              <a:ext uri="{FF2B5EF4-FFF2-40B4-BE49-F238E27FC236}">
                <a16:creationId xmlns:a16="http://schemas.microsoft.com/office/drawing/2014/main" id="{44E424C8-1B48-0659-CACC-3CF333CFB235}"/>
              </a:ext>
            </a:extLst>
          </p:cNvPr>
          <p:cNvSpPr/>
          <p:nvPr/>
        </p:nvSpPr>
        <p:spPr bwMode="auto">
          <a:xfrm>
            <a:off x="7001651" y="1466947"/>
            <a:ext cx="408597" cy="948288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66 Rectángulo">
            <a:extLst>
              <a:ext uri="{FF2B5EF4-FFF2-40B4-BE49-F238E27FC236}">
                <a16:creationId xmlns:a16="http://schemas.microsoft.com/office/drawing/2014/main" id="{5FF06EB9-858A-2C9F-6838-B7F83418B606}"/>
              </a:ext>
            </a:extLst>
          </p:cNvPr>
          <p:cNvSpPr/>
          <p:nvPr/>
        </p:nvSpPr>
        <p:spPr bwMode="auto">
          <a:xfrm>
            <a:off x="7604740" y="1502709"/>
            <a:ext cx="371451" cy="349324"/>
          </a:xfrm>
          <a:prstGeom prst="rect">
            <a:avLst/>
          </a:prstGeom>
          <a:solidFill>
            <a:srgbClr val="33CC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08" name="AutoShape 45">
            <a:extLst>
              <a:ext uri="{FF2B5EF4-FFF2-40B4-BE49-F238E27FC236}">
                <a16:creationId xmlns:a16="http://schemas.microsoft.com/office/drawing/2014/main" id="{EA7A5DA7-D491-56DA-DEFC-D0109C7C98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1476892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09" name="68 Rectángulo">
            <a:extLst>
              <a:ext uri="{FF2B5EF4-FFF2-40B4-BE49-F238E27FC236}">
                <a16:creationId xmlns:a16="http://schemas.microsoft.com/office/drawing/2014/main" id="{BA85D89B-F2B0-7B07-990F-E9A6E5CE605F}"/>
              </a:ext>
            </a:extLst>
          </p:cNvPr>
          <p:cNvSpPr/>
          <p:nvPr/>
        </p:nvSpPr>
        <p:spPr bwMode="auto">
          <a:xfrm>
            <a:off x="7604740" y="2031669"/>
            <a:ext cx="371451" cy="34932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10" name="AutoShape 45">
            <a:extLst>
              <a:ext uri="{FF2B5EF4-FFF2-40B4-BE49-F238E27FC236}">
                <a16:creationId xmlns:a16="http://schemas.microsoft.com/office/drawing/2014/main" id="{7758E400-7141-BDAA-0D30-84B1B5DB4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2005851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11" name="AutoShape 45">
            <a:extLst>
              <a:ext uri="{FF2B5EF4-FFF2-40B4-BE49-F238E27FC236}">
                <a16:creationId xmlns:a16="http://schemas.microsoft.com/office/drawing/2014/main" id="{426E448B-511A-6760-5C3B-636C0143FE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734114" y="1742998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u="none" dirty="0" err="1"/>
              <a:t>Drv</a:t>
            </a:r>
            <a:endParaRPr lang="es-ES" sz="800" b="0" u="none" dirty="0"/>
          </a:p>
        </p:txBody>
      </p:sp>
      <p:cxnSp>
        <p:nvCxnSpPr>
          <p:cNvPr id="212" name="100 Conector recto">
            <a:extLst>
              <a:ext uri="{FF2B5EF4-FFF2-40B4-BE49-F238E27FC236}">
                <a16:creationId xmlns:a16="http://schemas.microsoft.com/office/drawing/2014/main" id="{EAD8E5EA-1EEB-D68B-D444-EADC333A8B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6537" y="2541818"/>
            <a:ext cx="572832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  <p:sp>
        <p:nvSpPr>
          <p:cNvPr id="213" name="73 Rectángulo">
            <a:extLst>
              <a:ext uri="{FF2B5EF4-FFF2-40B4-BE49-F238E27FC236}">
                <a16:creationId xmlns:a16="http://schemas.microsoft.com/office/drawing/2014/main" id="{D17FE584-D51B-F342-DA29-1CF1550F3DB6}"/>
              </a:ext>
            </a:extLst>
          </p:cNvPr>
          <p:cNvSpPr/>
          <p:nvPr/>
        </p:nvSpPr>
        <p:spPr>
          <a:xfrm>
            <a:off x="9840416" y="2168860"/>
            <a:ext cx="31290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900" b="1" i="1" u="non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x4</a:t>
            </a:r>
          </a:p>
        </p:txBody>
      </p:sp>
      <p:grpSp>
        <p:nvGrpSpPr>
          <p:cNvPr id="214" name="74 Grupo">
            <a:extLst>
              <a:ext uri="{FF2B5EF4-FFF2-40B4-BE49-F238E27FC236}">
                <a16:creationId xmlns:a16="http://schemas.microsoft.com/office/drawing/2014/main" id="{8C4ABDCF-543F-ECAC-1F3A-1415C9A73605}"/>
              </a:ext>
            </a:extLst>
          </p:cNvPr>
          <p:cNvGrpSpPr/>
          <p:nvPr/>
        </p:nvGrpSpPr>
        <p:grpSpPr>
          <a:xfrm>
            <a:off x="10254036" y="1760028"/>
            <a:ext cx="442197" cy="390499"/>
            <a:chOff x="7280163" y="2294628"/>
            <a:chExt cx="647419" cy="571730"/>
          </a:xfrm>
        </p:grpSpPr>
        <p:sp>
          <p:nvSpPr>
            <p:cNvPr id="249" name="132 Pentágono">
              <a:extLst>
                <a:ext uri="{FF2B5EF4-FFF2-40B4-BE49-F238E27FC236}">
                  <a16:creationId xmlns:a16="http://schemas.microsoft.com/office/drawing/2014/main" id="{B512D736-481D-9108-B3E0-F69C9CB6E7D9}"/>
                </a:ext>
              </a:extLst>
            </p:cNvPr>
            <p:cNvSpPr/>
            <p:nvPr/>
          </p:nvSpPr>
          <p:spPr bwMode="auto">
            <a:xfrm flipH="1">
              <a:off x="7362079" y="2373605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0" name="133 Pentágono">
              <a:extLst>
                <a:ext uri="{FF2B5EF4-FFF2-40B4-BE49-F238E27FC236}">
                  <a16:creationId xmlns:a16="http://schemas.microsoft.com/office/drawing/2014/main" id="{4CAC342B-3D29-D652-2077-0860795DDE20}"/>
                </a:ext>
              </a:extLst>
            </p:cNvPr>
            <p:cNvSpPr/>
            <p:nvPr/>
          </p:nvSpPr>
          <p:spPr bwMode="auto">
            <a:xfrm flipH="1">
              <a:off x="7334938" y="2348880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1" name="134 Pentágono">
              <a:extLst>
                <a:ext uri="{FF2B5EF4-FFF2-40B4-BE49-F238E27FC236}">
                  <a16:creationId xmlns:a16="http://schemas.microsoft.com/office/drawing/2014/main" id="{BC668E21-BEEB-7246-CB47-9A2C8611A9EC}"/>
                </a:ext>
              </a:extLst>
            </p:cNvPr>
            <p:cNvSpPr/>
            <p:nvPr/>
          </p:nvSpPr>
          <p:spPr bwMode="auto">
            <a:xfrm flipH="1">
              <a:off x="7307320" y="2322246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2" name="135 Pentágono">
              <a:extLst>
                <a:ext uri="{FF2B5EF4-FFF2-40B4-BE49-F238E27FC236}">
                  <a16:creationId xmlns:a16="http://schemas.microsoft.com/office/drawing/2014/main" id="{033D62E1-7971-4725-4266-4126A8AF2A66}"/>
                </a:ext>
              </a:extLst>
            </p:cNvPr>
            <p:cNvSpPr/>
            <p:nvPr/>
          </p:nvSpPr>
          <p:spPr bwMode="auto">
            <a:xfrm flipH="1">
              <a:off x="7280163" y="2294628"/>
              <a:ext cx="565501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s-ES" sz="5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5" name="75 Rectángulo">
            <a:extLst>
              <a:ext uri="{FF2B5EF4-FFF2-40B4-BE49-F238E27FC236}">
                <a16:creationId xmlns:a16="http://schemas.microsoft.com/office/drawing/2014/main" id="{10423264-6B70-BB44-84C3-53A21B56599F}"/>
              </a:ext>
            </a:extLst>
          </p:cNvPr>
          <p:cNvSpPr/>
          <p:nvPr/>
        </p:nvSpPr>
        <p:spPr bwMode="auto">
          <a:xfrm>
            <a:off x="7030506" y="2492636"/>
            <a:ext cx="598228" cy="161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cxnSp>
        <p:nvCxnSpPr>
          <p:cNvPr id="216" name="106 Conector recto">
            <a:extLst>
              <a:ext uri="{FF2B5EF4-FFF2-40B4-BE49-F238E27FC236}">
                <a16:creationId xmlns:a16="http://schemas.microsoft.com/office/drawing/2014/main" id="{CA2E4DCA-9735-ECF0-F51A-95CF220C2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539741" y="2106011"/>
            <a:ext cx="0" cy="89516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217" name="78 Grupo">
            <a:extLst>
              <a:ext uri="{FF2B5EF4-FFF2-40B4-BE49-F238E27FC236}">
                <a16:creationId xmlns:a16="http://schemas.microsoft.com/office/drawing/2014/main" id="{BCE923E8-C6EA-4A2D-8520-5BD06EA33BFA}"/>
              </a:ext>
            </a:extLst>
          </p:cNvPr>
          <p:cNvGrpSpPr/>
          <p:nvPr/>
        </p:nvGrpSpPr>
        <p:grpSpPr>
          <a:xfrm>
            <a:off x="7853615" y="2888940"/>
            <a:ext cx="1338729" cy="246592"/>
            <a:chOff x="2472485" y="1421654"/>
            <a:chExt cx="4820803" cy="2004031"/>
          </a:xfrm>
        </p:grpSpPr>
        <p:sp>
          <p:nvSpPr>
            <p:cNvPr id="245" name="128 Rectángulo redondeado">
              <a:extLst>
                <a:ext uri="{FF2B5EF4-FFF2-40B4-BE49-F238E27FC236}">
                  <a16:creationId xmlns:a16="http://schemas.microsoft.com/office/drawing/2014/main" id="{610ABAC3-7920-0311-47F6-48F409E9132E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129 Rectángulo redondeado">
              <a:extLst>
                <a:ext uri="{FF2B5EF4-FFF2-40B4-BE49-F238E27FC236}">
                  <a16:creationId xmlns:a16="http://schemas.microsoft.com/office/drawing/2014/main" id="{3695AE83-A393-A06E-4DAA-2D9B7229A008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130 Rectángulo redondeado">
              <a:extLst>
                <a:ext uri="{FF2B5EF4-FFF2-40B4-BE49-F238E27FC236}">
                  <a16:creationId xmlns:a16="http://schemas.microsoft.com/office/drawing/2014/main" id="{71EF7B8B-D7BE-22E6-8A51-8F21E5268B77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131 Rectángulo redondeado">
              <a:extLst>
                <a:ext uri="{FF2B5EF4-FFF2-40B4-BE49-F238E27FC236}">
                  <a16:creationId xmlns:a16="http://schemas.microsoft.com/office/drawing/2014/main" id="{1EBC4BB7-79F4-DED1-ED1E-21BEDE3A11DF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100 Conector recto">
            <a:extLst>
              <a:ext uri="{FF2B5EF4-FFF2-40B4-BE49-F238E27FC236}">
                <a16:creationId xmlns:a16="http://schemas.microsoft.com/office/drawing/2014/main" id="{C2A9BFBE-9BE9-EC4A-4C72-3D800F4585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769174" y="2358332"/>
            <a:ext cx="2891" cy="536915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9" name="100 Conector recto">
            <a:extLst>
              <a:ext uri="{FF2B5EF4-FFF2-40B4-BE49-F238E27FC236}">
                <a16:creationId xmlns:a16="http://schemas.microsoft.com/office/drawing/2014/main" id="{E20275D4-C1AB-8552-889D-C1D249D984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428150" y="2270012"/>
            <a:ext cx="894" cy="629079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20" name="106 Conector recto">
            <a:extLst>
              <a:ext uri="{FF2B5EF4-FFF2-40B4-BE49-F238E27FC236}">
                <a16:creationId xmlns:a16="http://schemas.microsoft.com/office/drawing/2014/main" id="{EC98252C-7BA2-A41B-6140-CD011B81DA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7277715" y="2417012"/>
            <a:ext cx="0" cy="117473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221" name="ZoneTexte 406">
            <a:extLst>
              <a:ext uri="{FF2B5EF4-FFF2-40B4-BE49-F238E27FC236}">
                <a16:creationId xmlns:a16="http://schemas.microsoft.com/office/drawing/2014/main" id="{1C6EFAC8-FEE8-CC65-7195-86DF7E5A3B85}"/>
              </a:ext>
            </a:extLst>
          </p:cNvPr>
          <p:cNvSpPr txBox="1"/>
          <p:nvPr/>
        </p:nvSpPr>
        <p:spPr>
          <a:xfrm flipH="1">
            <a:off x="7712430" y="2456892"/>
            <a:ext cx="752690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Integrator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2" name="ZoneTexte 406">
            <a:extLst>
              <a:ext uri="{FF2B5EF4-FFF2-40B4-BE49-F238E27FC236}">
                <a16:creationId xmlns:a16="http://schemas.microsoft.com/office/drawing/2014/main" id="{00DB3E6C-72DF-C1B5-A9DE-D497F881CD6E}"/>
              </a:ext>
            </a:extLst>
          </p:cNvPr>
          <p:cNvSpPr txBox="1"/>
          <p:nvPr/>
        </p:nvSpPr>
        <p:spPr>
          <a:xfrm flipH="1">
            <a:off x="10009543" y="2425302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dirty="0">
                <a:solidFill>
                  <a:srgbClr val="7030A0"/>
                </a:solidFill>
              </a:rPr>
              <a:t>ADC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3" name="ZoneTexte 406">
            <a:extLst>
              <a:ext uri="{FF2B5EF4-FFF2-40B4-BE49-F238E27FC236}">
                <a16:creationId xmlns:a16="http://schemas.microsoft.com/office/drawing/2014/main" id="{12B37A49-4A93-30A6-3803-00BC6B236E1E}"/>
              </a:ext>
            </a:extLst>
          </p:cNvPr>
          <p:cNvSpPr txBox="1"/>
          <p:nvPr/>
        </p:nvSpPr>
        <p:spPr>
          <a:xfrm flipH="1">
            <a:off x="8666393" y="2528900"/>
            <a:ext cx="1441065" cy="2169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Track</a:t>
            </a:r>
            <a:r>
              <a:rPr lang="fr-FR" sz="900" i="1" u="none" dirty="0">
                <a:solidFill>
                  <a:srgbClr val="7030A0"/>
                </a:solidFill>
              </a:rPr>
              <a:t>-and-</a:t>
            </a:r>
            <a:r>
              <a:rPr lang="fr-FR" sz="900" i="1" u="none" dirty="0" err="1">
                <a:solidFill>
                  <a:srgbClr val="7030A0"/>
                </a:solidFill>
              </a:rPr>
              <a:t>Hold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4" name="ZoneTexte 632">
            <a:extLst>
              <a:ext uri="{FF2B5EF4-FFF2-40B4-BE49-F238E27FC236}">
                <a16:creationId xmlns:a16="http://schemas.microsoft.com/office/drawing/2014/main" id="{D11DA5FF-16D1-7C55-3A45-43D1064D94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63384" y="2910372"/>
            <a:ext cx="409064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DLL</a:t>
            </a:r>
          </a:p>
        </p:txBody>
      </p:sp>
      <p:sp>
        <p:nvSpPr>
          <p:cNvPr id="225" name="ZoneTexte 406">
            <a:extLst>
              <a:ext uri="{FF2B5EF4-FFF2-40B4-BE49-F238E27FC236}">
                <a16:creationId xmlns:a16="http://schemas.microsoft.com/office/drawing/2014/main" id="{9349A2A2-F75B-FFA5-A013-0C94005B61D7}"/>
              </a:ext>
            </a:extLst>
          </p:cNvPr>
          <p:cNvSpPr txBox="1"/>
          <p:nvPr/>
        </p:nvSpPr>
        <p:spPr>
          <a:xfrm flipH="1">
            <a:off x="6096000" y="2835350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chemeClr val="tx1"/>
                </a:solidFill>
              </a:rPr>
              <a:t>Clock</a:t>
            </a:r>
            <a:r>
              <a:rPr lang="fr-FR" sz="900" i="1" u="none" dirty="0">
                <a:solidFill>
                  <a:schemeClr val="tx1"/>
                </a:solidFill>
              </a:rPr>
              <a:t> Input</a:t>
            </a:r>
          </a:p>
        </p:txBody>
      </p:sp>
      <p:cxnSp>
        <p:nvCxnSpPr>
          <p:cNvPr id="239" name="106 Conector recto">
            <a:extLst>
              <a:ext uri="{FF2B5EF4-FFF2-40B4-BE49-F238E27FC236}">
                <a16:creationId xmlns:a16="http://schemas.microsoft.com/office/drawing/2014/main" id="{1E4A15B3-FD58-3BDF-F0FA-85E8F6C858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676200" y="1334019"/>
            <a:ext cx="0" cy="30934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241" name="Rectangle 20">
            <a:extLst>
              <a:ext uri="{FF2B5EF4-FFF2-40B4-BE49-F238E27FC236}">
                <a16:creationId xmlns:a16="http://schemas.microsoft.com/office/drawing/2014/main" id="{5B0E3AFA-9477-BB13-BB65-4FAD26A7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785" y="1196752"/>
            <a:ext cx="87876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CHANNEL</a:t>
            </a:r>
            <a:br>
              <a:rPr lang="es-ES" altLang="en-US" sz="1100" dirty="0">
                <a:solidFill>
                  <a:srgbClr val="009999"/>
                </a:solidFill>
                <a:cs typeface="Arial" charset="0"/>
              </a:rPr>
            </a:b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OUTPUT</a:t>
            </a:r>
            <a:endParaRPr lang="en-US" altLang="en-US" sz="1100" dirty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42" name="Line 22">
            <a:extLst>
              <a:ext uri="{FF2B5EF4-FFF2-40B4-BE49-F238E27FC236}">
                <a16:creationId xmlns:a16="http://schemas.microsoft.com/office/drawing/2014/main" id="{9104FA9A-85CA-A297-0458-9CC38AF8C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4037" y="1558562"/>
            <a:ext cx="131850" cy="291675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ZoneTexte 632">
            <a:extLst>
              <a:ext uri="{FF2B5EF4-FFF2-40B4-BE49-F238E27FC236}">
                <a16:creationId xmlns:a16="http://schemas.microsoft.com/office/drawing/2014/main" id="{CC35135A-82FB-CFE6-EA66-38792DEBC9E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269800" y="1741226"/>
            <a:ext cx="434712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11b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63" name="Marcador de contenido 262">
            <a:extLst>
              <a:ext uri="{FF2B5EF4-FFF2-40B4-BE49-F238E27FC236}">
                <a16:creationId xmlns:a16="http://schemas.microsoft.com/office/drawing/2014/main" id="{83B3B90D-B60E-4DA6-0CC2-DC8BE5F0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34" y="3330598"/>
            <a:ext cx="11033846" cy="3122738"/>
          </a:xfrm>
        </p:spPr>
        <p:txBody>
          <a:bodyPr/>
          <a:lstStyle/>
          <a:p>
            <a:r>
              <a:rPr lang="es-ES" dirty="0"/>
              <a:t>Input </a:t>
            </a:r>
            <a:r>
              <a:rPr lang="es-ES" dirty="0" err="1"/>
              <a:t>Stage</a:t>
            </a:r>
            <a:endParaRPr lang="es-ES" dirty="0"/>
          </a:p>
          <a:p>
            <a:r>
              <a:rPr lang="es-ES" dirty="0"/>
              <a:t>PZ </a:t>
            </a:r>
            <a:r>
              <a:rPr lang="es-ES" dirty="0" err="1"/>
              <a:t>cancellation</a:t>
            </a:r>
            <a:r>
              <a:rPr lang="es-ES" dirty="0"/>
              <a:t> </a:t>
            </a:r>
            <a:r>
              <a:rPr lang="es-ES" dirty="0" err="1"/>
              <a:t>Shaper</a:t>
            </a:r>
            <a:endParaRPr lang="es-ES" dirty="0"/>
          </a:p>
          <a:p>
            <a:r>
              <a:rPr lang="es-ES" dirty="0" err="1"/>
              <a:t>Integrator</a:t>
            </a:r>
            <a:endParaRPr lang="es-ES" dirty="0"/>
          </a:p>
          <a:p>
            <a:r>
              <a:rPr lang="es-ES" dirty="0" err="1"/>
              <a:t>Track</a:t>
            </a:r>
            <a:r>
              <a:rPr lang="es-ES" dirty="0"/>
              <a:t> &amp; </a:t>
            </a:r>
            <a:r>
              <a:rPr lang="es-ES" dirty="0" err="1"/>
              <a:t>Hold</a:t>
            </a:r>
            <a:endParaRPr lang="es-ES" dirty="0"/>
          </a:p>
          <a:p>
            <a:r>
              <a:rPr lang="es-ES" dirty="0"/>
              <a:t>MUX and output buffer</a:t>
            </a:r>
          </a:p>
          <a:p>
            <a:r>
              <a:rPr lang="es-ES" dirty="0"/>
              <a:t>DLL</a:t>
            </a:r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265" name="Grupo 264">
            <a:extLst>
              <a:ext uri="{FF2B5EF4-FFF2-40B4-BE49-F238E27FC236}">
                <a16:creationId xmlns:a16="http://schemas.microsoft.com/office/drawing/2014/main" id="{34882273-C191-5F2C-338F-8744C026680B}"/>
              </a:ext>
            </a:extLst>
          </p:cNvPr>
          <p:cNvGrpSpPr/>
          <p:nvPr/>
        </p:nvGrpSpPr>
        <p:grpSpPr>
          <a:xfrm>
            <a:off x="6369188" y="1628800"/>
            <a:ext cx="302876" cy="342389"/>
            <a:chOff x="5735751" y="2531189"/>
            <a:chExt cx="333164" cy="376628"/>
          </a:xfrm>
        </p:grpSpPr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id="{8F4EF850-F584-4499-7CF0-8AED27140C47}"/>
                </a:ext>
              </a:extLst>
            </p:cNvPr>
            <p:cNvSpPr/>
            <p:nvPr/>
          </p:nvSpPr>
          <p:spPr bwMode="auto">
            <a:xfrm>
              <a:off x="5735751" y="2531189"/>
              <a:ext cx="333164" cy="37662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Triángulo isósceles 266">
              <a:extLst>
                <a:ext uri="{FF2B5EF4-FFF2-40B4-BE49-F238E27FC236}">
                  <a16:creationId xmlns:a16="http://schemas.microsoft.com/office/drawing/2014/main" id="{D05B3482-9805-E8FF-F34C-54DFF583A642}"/>
                </a:ext>
              </a:extLst>
            </p:cNvPr>
            <p:cNvSpPr/>
            <p:nvPr/>
          </p:nvSpPr>
          <p:spPr bwMode="auto">
            <a:xfrm rot="5400000">
              <a:off x="5807958" y="2628194"/>
              <a:ext cx="216675" cy="18055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68" name="48 Grupo">
            <a:extLst>
              <a:ext uri="{FF2B5EF4-FFF2-40B4-BE49-F238E27FC236}">
                <a16:creationId xmlns:a16="http://schemas.microsoft.com/office/drawing/2014/main" id="{5EF47F95-2A9D-A540-233C-4B6E06F19EB7}"/>
              </a:ext>
            </a:extLst>
          </p:cNvPr>
          <p:cNvGrpSpPr/>
          <p:nvPr/>
        </p:nvGrpSpPr>
        <p:grpSpPr>
          <a:xfrm rot="5400000">
            <a:off x="6031195" y="2032687"/>
            <a:ext cx="371542" cy="152269"/>
            <a:chOff x="1974502" y="2960948"/>
            <a:chExt cx="329228" cy="152401"/>
          </a:xfrm>
        </p:grpSpPr>
        <p:cxnSp>
          <p:nvCxnSpPr>
            <p:cNvPr id="269" name="Straight Connector 641">
              <a:extLst>
                <a:ext uri="{FF2B5EF4-FFF2-40B4-BE49-F238E27FC236}">
                  <a16:creationId xmlns:a16="http://schemas.microsoft.com/office/drawing/2014/main" id="{296C209B-961D-FE77-A622-60DEFE51721E}"/>
                </a:ext>
              </a:extLst>
            </p:cNvPr>
            <p:cNvCxnSpPr/>
            <p:nvPr/>
          </p:nvCxnSpPr>
          <p:spPr bwMode="auto">
            <a:xfrm rot="5400000" flipH="1">
              <a:off x="2058295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642">
              <a:extLst>
                <a:ext uri="{FF2B5EF4-FFF2-40B4-BE49-F238E27FC236}">
                  <a16:creationId xmlns:a16="http://schemas.microsoft.com/office/drawing/2014/main" id="{3B2E0CE7-7F9C-13B8-081D-90F7DEC17BD9}"/>
                </a:ext>
              </a:extLst>
            </p:cNvPr>
            <p:cNvCxnSpPr/>
            <p:nvPr/>
          </p:nvCxnSpPr>
          <p:spPr bwMode="auto">
            <a:xfrm rot="16200000" flipH="1" flipV="1">
              <a:off x="201577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648">
              <a:extLst>
                <a:ext uri="{FF2B5EF4-FFF2-40B4-BE49-F238E27FC236}">
                  <a16:creationId xmlns:a16="http://schemas.microsoft.com/office/drawing/2014/main" id="{EA1EBA6D-B452-88F3-9BC5-9713E094BA8E}"/>
                </a:ext>
              </a:extLst>
            </p:cNvPr>
            <p:cNvCxnSpPr/>
            <p:nvPr/>
          </p:nvCxnSpPr>
          <p:spPr bwMode="auto">
            <a:xfrm rot="5400000" flipH="1">
              <a:off x="1962596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670">
              <a:extLst>
                <a:ext uri="{FF2B5EF4-FFF2-40B4-BE49-F238E27FC236}">
                  <a16:creationId xmlns:a16="http://schemas.microsoft.com/office/drawing/2014/main" id="{56162DC1-6A25-6EA5-CD61-9C4211E86CE8}"/>
                </a:ext>
              </a:extLst>
            </p:cNvPr>
            <p:cNvCxnSpPr/>
            <p:nvPr/>
          </p:nvCxnSpPr>
          <p:spPr bwMode="auto">
            <a:xfrm rot="16200000" flipH="1" flipV="1">
              <a:off x="1965771" y="2987143"/>
              <a:ext cx="76200" cy="2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672">
              <a:extLst>
                <a:ext uri="{FF2B5EF4-FFF2-40B4-BE49-F238E27FC236}">
                  <a16:creationId xmlns:a16="http://schemas.microsoft.com/office/drawing/2014/main" id="{B98B7992-EB9E-5C0B-C303-F4A91B977DA6}"/>
                </a:ext>
              </a:extLst>
            </p:cNvPr>
            <p:cNvCxnSpPr/>
            <p:nvPr/>
          </p:nvCxnSpPr>
          <p:spPr bwMode="auto">
            <a:xfrm rot="10800000">
              <a:off x="1974502" y="3032387"/>
              <a:ext cx="2222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639">
              <a:extLst>
                <a:ext uri="{FF2B5EF4-FFF2-40B4-BE49-F238E27FC236}">
                  <a16:creationId xmlns:a16="http://schemas.microsoft.com/office/drawing/2014/main" id="{C1585166-5F7C-BA63-F894-9B2F07446C77}"/>
                </a:ext>
              </a:extLst>
            </p:cNvPr>
            <p:cNvCxnSpPr/>
            <p:nvPr/>
          </p:nvCxnSpPr>
          <p:spPr bwMode="auto">
            <a:xfrm flipH="1">
              <a:off x="2277268" y="3032387"/>
              <a:ext cx="264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640">
              <a:extLst>
                <a:ext uri="{FF2B5EF4-FFF2-40B4-BE49-F238E27FC236}">
                  <a16:creationId xmlns:a16="http://schemas.microsoft.com/office/drawing/2014/main" id="{0B454EE8-4E7C-2C67-056A-B4A264473C59}"/>
                </a:ext>
              </a:extLst>
            </p:cNvPr>
            <p:cNvCxnSpPr/>
            <p:nvPr/>
          </p:nvCxnSpPr>
          <p:spPr bwMode="auto">
            <a:xfrm flipH="1">
              <a:off x="2252948" y="3032389"/>
              <a:ext cx="23813" cy="80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641">
              <a:extLst>
                <a:ext uri="{FF2B5EF4-FFF2-40B4-BE49-F238E27FC236}">
                  <a16:creationId xmlns:a16="http://schemas.microsoft.com/office/drawing/2014/main" id="{9F0A754F-9766-DC07-BC36-8A485DE50F99}"/>
                </a:ext>
              </a:extLst>
            </p:cNvPr>
            <p:cNvCxnSpPr/>
            <p:nvPr/>
          </p:nvCxnSpPr>
          <p:spPr bwMode="auto">
            <a:xfrm rot="5400000" flipH="1">
              <a:off x="2153729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642">
              <a:extLst>
                <a:ext uri="{FF2B5EF4-FFF2-40B4-BE49-F238E27FC236}">
                  <a16:creationId xmlns:a16="http://schemas.microsoft.com/office/drawing/2014/main" id="{7DE69513-1A47-925B-62AA-66E8D4973A6D}"/>
                </a:ext>
              </a:extLst>
            </p:cNvPr>
            <p:cNvCxnSpPr/>
            <p:nvPr/>
          </p:nvCxnSpPr>
          <p:spPr bwMode="auto">
            <a:xfrm rot="16200000" flipH="1" flipV="1">
              <a:off x="210575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58 Conector recto">
            <a:extLst>
              <a:ext uri="{FF2B5EF4-FFF2-40B4-BE49-F238E27FC236}">
                <a16:creationId xmlns:a16="http://schemas.microsoft.com/office/drawing/2014/main" id="{38ACAA5B-2204-6782-EBB1-DFFC5EF6CB69}"/>
              </a:ext>
            </a:extLst>
          </p:cNvPr>
          <p:cNvCxnSpPr/>
          <p:nvPr/>
        </p:nvCxnSpPr>
        <p:spPr bwMode="auto">
          <a:xfrm flipH="1" flipV="1">
            <a:off x="6218777" y="1799486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9" name="59 Grupo">
            <a:extLst>
              <a:ext uri="{FF2B5EF4-FFF2-40B4-BE49-F238E27FC236}">
                <a16:creationId xmlns:a16="http://schemas.microsoft.com/office/drawing/2014/main" id="{A87FF602-B833-425B-86E1-849C9FFEBB21}"/>
              </a:ext>
            </a:extLst>
          </p:cNvPr>
          <p:cNvGrpSpPr/>
          <p:nvPr/>
        </p:nvGrpSpPr>
        <p:grpSpPr>
          <a:xfrm>
            <a:off x="6155450" y="2324226"/>
            <a:ext cx="156574" cy="169708"/>
            <a:chOff x="2219064" y="2954838"/>
            <a:chExt cx="156710" cy="150380"/>
          </a:xfrm>
        </p:grpSpPr>
        <p:cxnSp>
          <p:nvCxnSpPr>
            <p:cNvPr id="280" name="Straight Connector 422">
              <a:extLst>
                <a:ext uri="{FF2B5EF4-FFF2-40B4-BE49-F238E27FC236}">
                  <a16:creationId xmlns:a16="http://schemas.microsoft.com/office/drawing/2014/main" id="{FE4AAD7F-BA02-CA92-FE2F-51A052D0719C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423">
              <a:extLst>
                <a:ext uri="{FF2B5EF4-FFF2-40B4-BE49-F238E27FC236}">
                  <a16:creationId xmlns:a16="http://schemas.microsoft.com/office/drawing/2014/main" id="{A5FFDF03-902C-F73E-CE15-4E3BBA5DFF64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423">
              <a:extLst>
                <a:ext uri="{FF2B5EF4-FFF2-40B4-BE49-F238E27FC236}">
                  <a16:creationId xmlns:a16="http://schemas.microsoft.com/office/drawing/2014/main" id="{C8B4577D-E538-E2DB-2D6E-B8A198963D81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423">
              <a:extLst>
                <a:ext uri="{FF2B5EF4-FFF2-40B4-BE49-F238E27FC236}">
                  <a16:creationId xmlns:a16="http://schemas.microsoft.com/office/drawing/2014/main" id="{E244A016-F85E-9788-7997-8313ACC73082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423">
              <a:extLst>
                <a:ext uri="{FF2B5EF4-FFF2-40B4-BE49-F238E27FC236}">
                  <a16:creationId xmlns:a16="http://schemas.microsoft.com/office/drawing/2014/main" id="{FBA72D58-7339-597A-ED9E-5ACA842263D1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423">
              <a:extLst>
                <a:ext uri="{FF2B5EF4-FFF2-40B4-BE49-F238E27FC236}">
                  <a16:creationId xmlns:a16="http://schemas.microsoft.com/office/drawing/2014/main" id="{75F9A89C-7D5D-8B2E-93AF-76629177BB2F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66 Conector recto">
            <a:extLst>
              <a:ext uri="{FF2B5EF4-FFF2-40B4-BE49-F238E27FC236}">
                <a16:creationId xmlns:a16="http://schemas.microsoft.com/office/drawing/2014/main" id="{56A128CA-F085-312D-E882-73D6669E4199}"/>
              </a:ext>
            </a:extLst>
          </p:cNvPr>
          <p:cNvCxnSpPr/>
          <p:nvPr/>
        </p:nvCxnSpPr>
        <p:spPr bwMode="auto">
          <a:xfrm flipH="1" flipV="1">
            <a:off x="6221156" y="2258303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ZoneTexte 406">
            <a:extLst>
              <a:ext uri="{FF2B5EF4-FFF2-40B4-BE49-F238E27FC236}">
                <a16:creationId xmlns:a16="http://schemas.microsoft.com/office/drawing/2014/main" id="{19FD63A7-7C6D-8231-F5C1-BCBCFAFC5CB6}"/>
              </a:ext>
            </a:extLst>
          </p:cNvPr>
          <p:cNvSpPr txBox="1"/>
          <p:nvPr/>
        </p:nvSpPr>
        <p:spPr>
          <a:xfrm flipH="1">
            <a:off x="5676200" y="1993520"/>
            <a:ext cx="565014" cy="2446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cxnSp>
        <p:nvCxnSpPr>
          <p:cNvPr id="118" name="22 Conector recto">
            <a:extLst>
              <a:ext uri="{FF2B5EF4-FFF2-40B4-BE49-F238E27FC236}">
                <a16:creationId xmlns:a16="http://schemas.microsoft.com/office/drawing/2014/main" id="{C26EEB33-DFEB-DBA4-A381-853BD3D2D648}"/>
              </a:ext>
            </a:extLst>
          </p:cNvPr>
          <p:cNvCxnSpPr>
            <a:cxnSpLocks/>
            <a:stCxn id="127" idx="3"/>
            <a:endCxn id="266" idx="1"/>
          </p:cNvCxnSpPr>
          <p:nvPr/>
        </p:nvCxnSpPr>
        <p:spPr bwMode="auto">
          <a:xfrm flipV="1">
            <a:off x="5767362" y="1799995"/>
            <a:ext cx="601826" cy="136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9 Cubo">
            <a:extLst>
              <a:ext uri="{FF2B5EF4-FFF2-40B4-BE49-F238E27FC236}">
                <a16:creationId xmlns:a16="http://schemas.microsoft.com/office/drawing/2014/main" id="{1CF4BCA8-7A97-7F41-B941-124124D8A1CE}"/>
              </a:ext>
            </a:extLst>
          </p:cNvPr>
          <p:cNvSpPr/>
          <p:nvPr/>
        </p:nvSpPr>
        <p:spPr bwMode="auto">
          <a:xfrm>
            <a:off x="3051098" y="1623999"/>
            <a:ext cx="577793" cy="375093"/>
          </a:xfrm>
          <a:prstGeom prst="cub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22" name="10 Cilindro">
            <a:extLst>
              <a:ext uri="{FF2B5EF4-FFF2-40B4-BE49-F238E27FC236}">
                <a16:creationId xmlns:a16="http://schemas.microsoft.com/office/drawing/2014/main" id="{66F63DC7-2C7C-53C3-8A47-8243681E4CB4}"/>
              </a:ext>
            </a:extLst>
          </p:cNvPr>
          <p:cNvSpPr/>
          <p:nvPr/>
        </p:nvSpPr>
        <p:spPr bwMode="auto">
          <a:xfrm rot="5400000" flipH="1">
            <a:off x="3581625" y="1699701"/>
            <a:ext cx="220813" cy="20268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11 Conector recto">
            <a:extLst>
              <a:ext uri="{FF2B5EF4-FFF2-40B4-BE49-F238E27FC236}">
                <a16:creationId xmlns:a16="http://schemas.microsoft.com/office/drawing/2014/main" id="{212BDC9E-DA91-24A0-6B84-19A47AB9E5FF}"/>
              </a:ext>
            </a:extLst>
          </p:cNvPr>
          <p:cNvCxnSpPr>
            <a:stCxn id="122" idx="1"/>
            <a:endCxn id="127" idx="1"/>
          </p:cNvCxnSpPr>
          <p:nvPr/>
        </p:nvCxnSpPr>
        <p:spPr bwMode="auto">
          <a:xfrm>
            <a:off x="3793375" y="1801043"/>
            <a:ext cx="758546" cy="3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ZoneTexte 406">
            <a:extLst>
              <a:ext uri="{FF2B5EF4-FFF2-40B4-BE49-F238E27FC236}">
                <a16:creationId xmlns:a16="http://schemas.microsoft.com/office/drawing/2014/main" id="{0542BC78-16A3-7682-B8AE-F77AAB1ACA5D}"/>
              </a:ext>
            </a:extLst>
          </p:cNvPr>
          <p:cNvSpPr txBox="1"/>
          <p:nvPr/>
        </p:nvSpPr>
        <p:spPr>
          <a:xfrm flipH="1">
            <a:off x="4607915" y="1904121"/>
            <a:ext cx="1101054" cy="4247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 err="1">
                <a:solidFill>
                  <a:schemeClr val="tx1"/>
                </a:solidFill>
              </a:rPr>
              <a:t>Different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fr-FR" sz="1200" i="1" dirty="0" err="1">
                <a:solidFill>
                  <a:schemeClr val="tx1"/>
                </a:solidFill>
              </a:rPr>
              <a:t>lengthes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125" name="ZoneTexte 406">
            <a:extLst>
              <a:ext uri="{FF2B5EF4-FFF2-40B4-BE49-F238E27FC236}">
                <a16:creationId xmlns:a16="http://schemas.microsoft.com/office/drawing/2014/main" id="{1183868C-6617-6EE5-170D-5837080D3F9A}"/>
              </a:ext>
            </a:extLst>
          </p:cNvPr>
          <p:cNvSpPr txBox="1"/>
          <p:nvPr/>
        </p:nvSpPr>
        <p:spPr>
          <a:xfrm flipH="1">
            <a:off x="3436260" y="1312937"/>
            <a:ext cx="513649" cy="23502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>
                <a:solidFill>
                  <a:schemeClr val="tx1"/>
                </a:solidFill>
              </a:rPr>
              <a:t>PMT</a:t>
            </a:r>
          </a:p>
        </p:txBody>
      </p:sp>
      <p:sp>
        <p:nvSpPr>
          <p:cNvPr id="127" name="44 Cilindro">
            <a:extLst>
              <a:ext uri="{FF2B5EF4-FFF2-40B4-BE49-F238E27FC236}">
                <a16:creationId xmlns:a16="http://schemas.microsoft.com/office/drawing/2014/main" id="{1121EAF2-5F2A-2AD8-7114-326F46AA10F5}"/>
              </a:ext>
            </a:extLst>
          </p:cNvPr>
          <p:cNvSpPr/>
          <p:nvPr/>
        </p:nvSpPr>
        <p:spPr bwMode="auto">
          <a:xfrm rot="16200000" flipH="1">
            <a:off x="5078379" y="1193639"/>
            <a:ext cx="162525" cy="121544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92" name="ZoneTexte 406">
            <a:extLst>
              <a:ext uri="{FF2B5EF4-FFF2-40B4-BE49-F238E27FC236}">
                <a16:creationId xmlns:a16="http://schemas.microsoft.com/office/drawing/2014/main" id="{79BC2330-2B85-3FF8-6F0A-DC9371FDCE6B}"/>
              </a:ext>
            </a:extLst>
          </p:cNvPr>
          <p:cNvSpPr txBox="1"/>
          <p:nvPr/>
        </p:nvSpPr>
        <p:spPr>
          <a:xfrm flipH="1">
            <a:off x="4879419" y="1490479"/>
            <a:ext cx="513649" cy="222429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grpSp>
        <p:nvGrpSpPr>
          <p:cNvPr id="193" name="149 Grupo">
            <a:extLst>
              <a:ext uri="{FF2B5EF4-FFF2-40B4-BE49-F238E27FC236}">
                <a16:creationId xmlns:a16="http://schemas.microsoft.com/office/drawing/2014/main" id="{2FB0E8CB-D222-ED2B-3907-1EF0D0BDF9D4}"/>
              </a:ext>
            </a:extLst>
          </p:cNvPr>
          <p:cNvGrpSpPr/>
          <p:nvPr/>
        </p:nvGrpSpPr>
        <p:grpSpPr>
          <a:xfrm>
            <a:off x="5674447" y="1879397"/>
            <a:ext cx="156574" cy="169708"/>
            <a:chOff x="2219064" y="2954838"/>
            <a:chExt cx="156710" cy="150380"/>
          </a:xfrm>
        </p:grpSpPr>
        <p:cxnSp>
          <p:nvCxnSpPr>
            <p:cNvPr id="194" name="Straight Connector 422">
              <a:extLst>
                <a:ext uri="{FF2B5EF4-FFF2-40B4-BE49-F238E27FC236}">
                  <a16:creationId xmlns:a16="http://schemas.microsoft.com/office/drawing/2014/main" id="{04194253-2183-EE85-92E2-B4543547BDB7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423">
              <a:extLst>
                <a:ext uri="{FF2B5EF4-FFF2-40B4-BE49-F238E27FC236}">
                  <a16:creationId xmlns:a16="http://schemas.microsoft.com/office/drawing/2014/main" id="{1F6B1D17-93D1-E5C4-89A4-136D2F3A214E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423">
              <a:extLst>
                <a:ext uri="{FF2B5EF4-FFF2-40B4-BE49-F238E27FC236}">
                  <a16:creationId xmlns:a16="http://schemas.microsoft.com/office/drawing/2014/main" id="{97620498-0FC7-048E-1459-E6E1B0F732EB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423">
              <a:extLst>
                <a:ext uri="{FF2B5EF4-FFF2-40B4-BE49-F238E27FC236}">
                  <a16:creationId xmlns:a16="http://schemas.microsoft.com/office/drawing/2014/main" id="{37505456-C78E-031F-D12F-1E5D418B5384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423">
              <a:extLst>
                <a:ext uri="{FF2B5EF4-FFF2-40B4-BE49-F238E27FC236}">
                  <a16:creationId xmlns:a16="http://schemas.microsoft.com/office/drawing/2014/main" id="{A49B8E0E-156E-846A-A277-39EC4B17893A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423">
              <a:extLst>
                <a:ext uri="{FF2B5EF4-FFF2-40B4-BE49-F238E27FC236}">
                  <a16:creationId xmlns:a16="http://schemas.microsoft.com/office/drawing/2014/main" id="{5BEB8D10-AC66-7CC5-2DEC-7E607C1CE650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ZoneTexte 632">
            <a:extLst>
              <a:ext uri="{FF2B5EF4-FFF2-40B4-BE49-F238E27FC236}">
                <a16:creationId xmlns:a16="http://schemas.microsoft.com/office/drawing/2014/main" id="{267298EB-2EE9-5ED1-C1E6-4E74FE9AC0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32304" y="3159386"/>
            <a:ext cx="200565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i="1" u="none" dirty="0">
                <a:solidFill>
                  <a:schemeClr val="tx1"/>
                </a:solidFill>
              </a:rPr>
              <a:t>Front End </a:t>
            </a:r>
            <a:r>
              <a:rPr lang="fr-FR" sz="1800" i="1" u="none" dirty="0" err="1">
                <a:solidFill>
                  <a:schemeClr val="tx1"/>
                </a:solidFill>
              </a:rPr>
              <a:t>Board</a:t>
            </a:r>
            <a:endParaRPr lang="fr-FR" sz="180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7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10 Rectángulo">
            <a:extLst>
              <a:ext uri="{FF2B5EF4-FFF2-40B4-BE49-F238E27FC236}">
                <a16:creationId xmlns:a16="http://schemas.microsoft.com/office/drawing/2014/main" id="{77326A21-336E-AE4E-9399-B6A2EF6E1388}"/>
              </a:ext>
            </a:extLst>
          </p:cNvPr>
          <p:cNvSpPr/>
          <p:nvPr/>
        </p:nvSpPr>
        <p:spPr bwMode="auto">
          <a:xfrm>
            <a:off x="2817089" y="1104772"/>
            <a:ext cx="1118671" cy="2072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88" name="ZoneTexte 406">
            <a:extLst>
              <a:ext uri="{FF2B5EF4-FFF2-40B4-BE49-F238E27FC236}">
                <a16:creationId xmlns:a16="http://schemas.microsoft.com/office/drawing/2014/main" id="{68355C5C-BDF7-A948-7F94-C463DBF82966}"/>
              </a:ext>
            </a:extLst>
          </p:cNvPr>
          <p:cNvSpPr txBox="1"/>
          <p:nvPr/>
        </p:nvSpPr>
        <p:spPr>
          <a:xfrm flipH="1">
            <a:off x="2742500" y="1191993"/>
            <a:ext cx="874135" cy="436474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200" i="1" u="none" dirty="0">
                <a:solidFill>
                  <a:schemeClr val="tx1"/>
                </a:solidFill>
              </a:rPr>
              <a:t>Detector </a:t>
            </a:r>
            <a:r>
              <a:rPr lang="fr-FR" sz="1200" i="1" u="none" dirty="0" err="1">
                <a:solidFill>
                  <a:schemeClr val="tx1"/>
                </a:solidFill>
              </a:rPr>
              <a:t>cells</a:t>
            </a:r>
            <a:endParaRPr lang="fr-FR" sz="1200" i="1" u="none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ICECAL65 channel blocks: PZ filter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12 Rectángulo redondeado">
            <a:extLst>
              <a:ext uri="{FF2B5EF4-FFF2-40B4-BE49-F238E27FC236}">
                <a16:creationId xmlns:a16="http://schemas.microsoft.com/office/drawing/2014/main" id="{5FAF4FFD-6535-0404-EF5A-E9D9C81EF8BB}"/>
              </a:ext>
            </a:extLst>
          </p:cNvPr>
          <p:cNvSpPr/>
          <p:nvPr/>
        </p:nvSpPr>
        <p:spPr bwMode="auto">
          <a:xfrm>
            <a:off x="5941456" y="1091828"/>
            <a:ext cx="5208277" cy="2499300"/>
          </a:xfrm>
          <a:prstGeom prst="roundRect">
            <a:avLst>
              <a:gd name="adj" fmla="val 7465"/>
            </a:avLst>
          </a:prstGeom>
          <a:solidFill>
            <a:srgbClr val="CCFF99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14 Grupo">
            <a:extLst>
              <a:ext uri="{FF2B5EF4-FFF2-40B4-BE49-F238E27FC236}">
                <a16:creationId xmlns:a16="http://schemas.microsoft.com/office/drawing/2014/main" id="{E2027784-DE9B-01AF-89C7-1D777A803002}"/>
              </a:ext>
            </a:extLst>
          </p:cNvPr>
          <p:cNvGrpSpPr/>
          <p:nvPr/>
        </p:nvGrpSpPr>
        <p:grpSpPr>
          <a:xfrm>
            <a:off x="6885932" y="1165926"/>
            <a:ext cx="3313357" cy="1650248"/>
            <a:chOff x="2472485" y="1421654"/>
            <a:chExt cx="4820803" cy="2004031"/>
          </a:xfrm>
        </p:grpSpPr>
        <p:sp>
          <p:nvSpPr>
            <p:cNvPr id="259" name="142 Rectángulo redondeado">
              <a:extLst>
                <a:ext uri="{FF2B5EF4-FFF2-40B4-BE49-F238E27FC236}">
                  <a16:creationId xmlns:a16="http://schemas.microsoft.com/office/drawing/2014/main" id="{486F857A-989D-76FC-ECEE-EC6B2B821A12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143 Rectángulo redondeado">
              <a:extLst>
                <a:ext uri="{FF2B5EF4-FFF2-40B4-BE49-F238E27FC236}">
                  <a16:creationId xmlns:a16="http://schemas.microsoft.com/office/drawing/2014/main" id="{17476F4C-6607-DB48-0C60-DF1EF53B59BB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144 Rectángulo redondeado">
              <a:extLst>
                <a:ext uri="{FF2B5EF4-FFF2-40B4-BE49-F238E27FC236}">
                  <a16:creationId xmlns:a16="http://schemas.microsoft.com/office/drawing/2014/main" id="{CA5FD0B8-7506-C96D-D638-E7A012653C32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2" name="145 Rectángulo redondeado">
              <a:extLst>
                <a:ext uri="{FF2B5EF4-FFF2-40B4-BE49-F238E27FC236}">
                  <a16:creationId xmlns:a16="http://schemas.microsoft.com/office/drawing/2014/main" id="{1FC3DE6A-01B4-61CD-C0DB-8A2847AC572C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15 Conector recto">
            <a:extLst>
              <a:ext uri="{FF2B5EF4-FFF2-40B4-BE49-F238E27FC236}">
                <a16:creationId xmlns:a16="http://schemas.microsoft.com/office/drawing/2014/main" id="{94618C5D-88EA-A76F-809E-A11C63B00DD8}"/>
              </a:ext>
            </a:extLst>
          </p:cNvPr>
          <p:cNvCxnSpPr/>
          <p:nvPr/>
        </p:nvCxnSpPr>
        <p:spPr bwMode="auto">
          <a:xfrm flipV="1">
            <a:off x="10676567" y="1936947"/>
            <a:ext cx="140078" cy="16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" name="18 Conector recto">
            <a:extLst>
              <a:ext uri="{FF2B5EF4-FFF2-40B4-BE49-F238E27FC236}">
                <a16:creationId xmlns:a16="http://schemas.microsoft.com/office/drawing/2014/main" id="{9FF7F1A8-2027-AE3A-31B4-D46B4EC6D4A0}"/>
              </a:ext>
            </a:extLst>
          </p:cNvPr>
          <p:cNvCxnSpPr/>
          <p:nvPr/>
        </p:nvCxnSpPr>
        <p:spPr bwMode="auto">
          <a:xfrm flipV="1">
            <a:off x="10725045" y="1914575"/>
            <a:ext cx="31843" cy="491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632">
            <a:extLst>
              <a:ext uri="{FF2B5EF4-FFF2-40B4-BE49-F238E27FC236}">
                <a16:creationId xmlns:a16="http://schemas.microsoft.com/office/drawing/2014/main" id="{3A583A34-3425-2B88-726E-A4E3CCEF6B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81912" y="1289528"/>
            <a:ext cx="723253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Integrator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15" name="22 Conector recto">
            <a:extLst>
              <a:ext uri="{FF2B5EF4-FFF2-40B4-BE49-F238E27FC236}">
                <a16:creationId xmlns:a16="http://schemas.microsoft.com/office/drawing/2014/main" id="{D88296CE-CD26-1960-A200-85A8CEB35AA3}"/>
              </a:ext>
            </a:extLst>
          </p:cNvPr>
          <p:cNvCxnSpPr>
            <a:cxnSpLocks/>
            <a:stCxn id="266" idx="3"/>
          </p:cNvCxnSpPr>
          <p:nvPr/>
        </p:nvCxnSpPr>
        <p:spPr bwMode="auto">
          <a:xfrm>
            <a:off x="6672064" y="1799995"/>
            <a:ext cx="32958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23 CuadroTexto">
            <a:extLst>
              <a:ext uri="{FF2B5EF4-FFF2-40B4-BE49-F238E27FC236}">
                <a16:creationId xmlns:a16="http://schemas.microsoft.com/office/drawing/2014/main" id="{AC8CB812-D300-F67C-2001-A9BFB079E0E4}"/>
              </a:ext>
            </a:extLst>
          </p:cNvPr>
          <p:cNvSpPr txBox="1"/>
          <p:nvPr/>
        </p:nvSpPr>
        <p:spPr>
          <a:xfrm>
            <a:off x="6148984" y="1640113"/>
            <a:ext cx="13025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800" i="1" u="none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7" name="24 Conector recto">
            <a:extLst>
              <a:ext uri="{FF2B5EF4-FFF2-40B4-BE49-F238E27FC236}">
                <a16:creationId xmlns:a16="http://schemas.microsoft.com/office/drawing/2014/main" id="{F311E923-23D3-551C-06BC-A0AD94FC2C23}"/>
              </a:ext>
            </a:extLst>
          </p:cNvPr>
          <p:cNvCxnSpPr/>
          <p:nvPr/>
        </p:nvCxnSpPr>
        <p:spPr bwMode="auto">
          <a:xfrm>
            <a:off x="7346470" y="1536161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25 Conector recto">
            <a:extLst>
              <a:ext uri="{FF2B5EF4-FFF2-40B4-BE49-F238E27FC236}">
                <a16:creationId xmlns:a16="http://schemas.microsoft.com/office/drawing/2014/main" id="{4E637220-F16C-4DF9-CCAE-A43D44650B31}"/>
              </a:ext>
            </a:extLst>
          </p:cNvPr>
          <p:cNvCxnSpPr/>
          <p:nvPr/>
        </p:nvCxnSpPr>
        <p:spPr bwMode="auto">
          <a:xfrm>
            <a:off x="7342852" y="1813017"/>
            <a:ext cx="26527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26 Conector recto">
            <a:extLst>
              <a:ext uri="{FF2B5EF4-FFF2-40B4-BE49-F238E27FC236}">
                <a16:creationId xmlns:a16="http://schemas.microsoft.com/office/drawing/2014/main" id="{05A33A13-19B7-F344-787E-657D1BAE4BB4}"/>
              </a:ext>
            </a:extLst>
          </p:cNvPr>
          <p:cNvCxnSpPr/>
          <p:nvPr/>
        </p:nvCxnSpPr>
        <p:spPr bwMode="auto">
          <a:xfrm>
            <a:off x="7902687" y="1536161"/>
            <a:ext cx="26113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27 Conector recto">
            <a:extLst>
              <a:ext uri="{FF2B5EF4-FFF2-40B4-BE49-F238E27FC236}">
                <a16:creationId xmlns:a16="http://schemas.microsoft.com/office/drawing/2014/main" id="{462765E5-E54B-E085-4120-2AE639EBCA26}"/>
              </a:ext>
            </a:extLst>
          </p:cNvPr>
          <p:cNvCxnSpPr/>
          <p:nvPr/>
        </p:nvCxnSpPr>
        <p:spPr bwMode="auto">
          <a:xfrm>
            <a:off x="7908816" y="181301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8 Conector recto">
            <a:extLst>
              <a:ext uri="{FF2B5EF4-FFF2-40B4-BE49-F238E27FC236}">
                <a16:creationId xmlns:a16="http://schemas.microsoft.com/office/drawing/2014/main" id="{2D9C7AC8-5915-B983-03A2-8D3160015100}"/>
              </a:ext>
            </a:extLst>
          </p:cNvPr>
          <p:cNvCxnSpPr/>
          <p:nvPr/>
        </p:nvCxnSpPr>
        <p:spPr bwMode="auto">
          <a:xfrm>
            <a:off x="8397039" y="1609405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9 Conector recto">
            <a:extLst>
              <a:ext uri="{FF2B5EF4-FFF2-40B4-BE49-F238E27FC236}">
                <a16:creationId xmlns:a16="http://schemas.microsoft.com/office/drawing/2014/main" id="{BAAD2718-5DB6-DD71-5F0F-243CF29F2EF8}"/>
              </a:ext>
            </a:extLst>
          </p:cNvPr>
          <p:cNvCxnSpPr/>
          <p:nvPr/>
        </p:nvCxnSpPr>
        <p:spPr bwMode="auto">
          <a:xfrm>
            <a:off x="8393264" y="174380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30 Conector recto">
            <a:extLst>
              <a:ext uri="{FF2B5EF4-FFF2-40B4-BE49-F238E27FC236}">
                <a16:creationId xmlns:a16="http://schemas.microsoft.com/office/drawing/2014/main" id="{D0DC34E2-2C37-3E51-DC18-914DF8A8AF4E}"/>
              </a:ext>
            </a:extLst>
          </p:cNvPr>
          <p:cNvCxnSpPr/>
          <p:nvPr/>
        </p:nvCxnSpPr>
        <p:spPr bwMode="auto">
          <a:xfrm flipV="1">
            <a:off x="8546498" y="174787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31 Conector recto">
            <a:extLst>
              <a:ext uri="{FF2B5EF4-FFF2-40B4-BE49-F238E27FC236}">
                <a16:creationId xmlns:a16="http://schemas.microsoft.com/office/drawing/2014/main" id="{1DF33B38-61C5-074C-2064-13A230B9665F}"/>
              </a:ext>
            </a:extLst>
          </p:cNvPr>
          <p:cNvCxnSpPr/>
          <p:nvPr/>
        </p:nvCxnSpPr>
        <p:spPr bwMode="auto">
          <a:xfrm>
            <a:off x="8551147" y="180081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AutoShape 45">
            <a:extLst>
              <a:ext uri="{FF2B5EF4-FFF2-40B4-BE49-F238E27FC236}">
                <a16:creationId xmlns:a16="http://schemas.microsoft.com/office/drawing/2014/main" id="{CC6C3C08-FCF6-19B5-5012-CAFBCF464C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1476892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>
                <a:solidFill>
                  <a:schemeClr val="bg1"/>
                </a:solidFill>
              </a:rPr>
              <a:t>TH</a:t>
            </a:r>
          </a:p>
        </p:txBody>
      </p:sp>
      <p:cxnSp>
        <p:nvCxnSpPr>
          <p:cNvPr id="26" name="33 Conector recto">
            <a:extLst>
              <a:ext uri="{FF2B5EF4-FFF2-40B4-BE49-F238E27FC236}">
                <a16:creationId xmlns:a16="http://schemas.microsoft.com/office/drawing/2014/main" id="{479C63FF-C3BE-F21E-D343-293A7EC9BE84}"/>
              </a:ext>
            </a:extLst>
          </p:cNvPr>
          <p:cNvCxnSpPr/>
          <p:nvPr/>
        </p:nvCxnSpPr>
        <p:spPr bwMode="auto">
          <a:xfrm flipV="1">
            <a:off x="8551189" y="1556508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34 Rectángulo">
            <a:extLst>
              <a:ext uri="{FF2B5EF4-FFF2-40B4-BE49-F238E27FC236}">
                <a16:creationId xmlns:a16="http://schemas.microsoft.com/office/drawing/2014/main" id="{2A6DB260-D6E5-8175-C5D8-44507ADD2346}"/>
              </a:ext>
            </a:extLst>
          </p:cNvPr>
          <p:cNvSpPr/>
          <p:nvPr/>
        </p:nvSpPr>
        <p:spPr bwMode="auto">
          <a:xfrm>
            <a:off x="9139437" y="1466947"/>
            <a:ext cx="408597" cy="9482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8" name="35 Conector recto">
            <a:extLst>
              <a:ext uri="{FF2B5EF4-FFF2-40B4-BE49-F238E27FC236}">
                <a16:creationId xmlns:a16="http://schemas.microsoft.com/office/drawing/2014/main" id="{42351296-13F5-30AF-55F8-FACFAC934079}"/>
              </a:ext>
            </a:extLst>
          </p:cNvPr>
          <p:cNvCxnSpPr/>
          <p:nvPr/>
        </p:nvCxnSpPr>
        <p:spPr bwMode="auto">
          <a:xfrm>
            <a:off x="8551147" y="1558561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36 Conector recto">
            <a:extLst>
              <a:ext uri="{FF2B5EF4-FFF2-40B4-BE49-F238E27FC236}">
                <a16:creationId xmlns:a16="http://schemas.microsoft.com/office/drawing/2014/main" id="{F04590BE-2A22-FA16-4CEE-B43879DC6DF6}"/>
              </a:ext>
            </a:extLst>
          </p:cNvPr>
          <p:cNvCxnSpPr/>
          <p:nvPr/>
        </p:nvCxnSpPr>
        <p:spPr bwMode="auto">
          <a:xfrm>
            <a:off x="8922663" y="1609445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37 Conector recto">
            <a:extLst>
              <a:ext uri="{FF2B5EF4-FFF2-40B4-BE49-F238E27FC236}">
                <a16:creationId xmlns:a16="http://schemas.microsoft.com/office/drawing/2014/main" id="{B9D4760F-369B-5991-7126-612A15A582CF}"/>
              </a:ext>
            </a:extLst>
          </p:cNvPr>
          <p:cNvCxnSpPr/>
          <p:nvPr/>
        </p:nvCxnSpPr>
        <p:spPr bwMode="auto">
          <a:xfrm>
            <a:off x="8918888" y="174384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632">
            <a:extLst>
              <a:ext uri="{FF2B5EF4-FFF2-40B4-BE49-F238E27FC236}">
                <a16:creationId xmlns:a16="http://schemas.microsoft.com/office/drawing/2014/main" id="{B605BDC4-CCCE-3350-D3E3-EC57B94FE6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71698" y="1216671"/>
            <a:ext cx="684781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Track</a:t>
            </a:r>
            <a:r>
              <a:rPr lang="fr-FR" sz="900" i="1" u="none" dirty="0">
                <a:solidFill>
                  <a:schemeClr val="tx1"/>
                </a:solidFill>
              </a:rPr>
              <a:t>-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and-</a:t>
            </a:r>
            <a:r>
              <a:rPr lang="fr-FR" sz="900" i="1" u="none" dirty="0" err="1">
                <a:solidFill>
                  <a:schemeClr val="tx1"/>
                </a:solidFill>
              </a:rPr>
              <a:t>Hold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96" name="39 Conector recto">
            <a:extLst>
              <a:ext uri="{FF2B5EF4-FFF2-40B4-BE49-F238E27FC236}">
                <a16:creationId xmlns:a16="http://schemas.microsoft.com/office/drawing/2014/main" id="{FD52D08E-0945-FD43-4CB2-DAA2B64007E8}"/>
              </a:ext>
            </a:extLst>
          </p:cNvPr>
          <p:cNvCxnSpPr/>
          <p:nvPr/>
        </p:nvCxnSpPr>
        <p:spPr bwMode="auto">
          <a:xfrm>
            <a:off x="9552074" y="1804879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40 Conector recto">
            <a:extLst>
              <a:ext uri="{FF2B5EF4-FFF2-40B4-BE49-F238E27FC236}">
                <a16:creationId xmlns:a16="http://schemas.microsoft.com/office/drawing/2014/main" id="{04769E59-428A-4643-95C2-86F4F16C0426}"/>
              </a:ext>
            </a:extLst>
          </p:cNvPr>
          <p:cNvCxnSpPr/>
          <p:nvPr/>
        </p:nvCxnSpPr>
        <p:spPr bwMode="auto">
          <a:xfrm>
            <a:off x="9548299" y="2081736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41 Conector recto">
            <a:extLst>
              <a:ext uri="{FF2B5EF4-FFF2-40B4-BE49-F238E27FC236}">
                <a16:creationId xmlns:a16="http://schemas.microsoft.com/office/drawing/2014/main" id="{0EEDEB0A-D152-2024-352B-A8855015AC63}"/>
              </a:ext>
            </a:extLst>
          </p:cNvPr>
          <p:cNvCxnSpPr/>
          <p:nvPr/>
        </p:nvCxnSpPr>
        <p:spPr bwMode="auto">
          <a:xfrm>
            <a:off x="7346470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42 Conector recto">
            <a:extLst>
              <a:ext uri="{FF2B5EF4-FFF2-40B4-BE49-F238E27FC236}">
                <a16:creationId xmlns:a16="http://schemas.microsoft.com/office/drawing/2014/main" id="{B3C6417E-4E8F-CAAD-C190-6A9C1B7F8AA4}"/>
              </a:ext>
            </a:extLst>
          </p:cNvPr>
          <p:cNvCxnSpPr/>
          <p:nvPr/>
        </p:nvCxnSpPr>
        <p:spPr bwMode="auto">
          <a:xfrm>
            <a:off x="7342695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43 Conector recto">
            <a:extLst>
              <a:ext uri="{FF2B5EF4-FFF2-40B4-BE49-F238E27FC236}">
                <a16:creationId xmlns:a16="http://schemas.microsoft.com/office/drawing/2014/main" id="{A4960B41-ECF6-2EFC-EBBE-4D3627404DE5}"/>
              </a:ext>
            </a:extLst>
          </p:cNvPr>
          <p:cNvCxnSpPr/>
          <p:nvPr/>
        </p:nvCxnSpPr>
        <p:spPr bwMode="auto">
          <a:xfrm>
            <a:off x="7912591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44 Conector recto">
            <a:extLst>
              <a:ext uri="{FF2B5EF4-FFF2-40B4-BE49-F238E27FC236}">
                <a16:creationId xmlns:a16="http://schemas.microsoft.com/office/drawing/2014/main" id="{7E0FF53F-DDA5-964D-4412-3A15C1D0A800}"/>
              </a:ext>
            </a:extLst>
          </p:cNvPr>
          <p:cNvCxnSpPr/>
          <p:nvPr/>
        </p:nvCxnSpPr>
        <p:spPr bwMode="auto">
          <a:xfrm>
            <a:off x="7908816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45 Conector recto">
            <a:extLst>
              <a:ext uri="{FF2B5EF4-FFF2-40B4-BE49-F238E27FC236}">
                <a16:creationId xmlns:a16="http://schemas.microsoft.com/office/drawing/2014/main" id="{4159B60D-0185-ADA0-09BC-0EE63A4F3E9A}"/>
              </a:ext>
            </a:extLst>
          </p:cNvPr>
          <p:cNvCxnSpPr/>
          <p:nvPr/>
        </p:nvCxnSpPr>
        <p:spPr bwMode="auto">
          <a:xfrm>
            <a:off x="8397039" y="2138364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46 Conector recto">
            <a:extLst>
              <a:ext uri="{FF2B5EF4-FFF2-40B4-BE49-F238E27FC236}">
                <a16:creationId xmlns:a16="http://schemas.microsoft.com/office/drawing/2014/main" id="{BF82379D-E383-E302-E41B-FFF63E654A78}"/>
              </a:ext>
            </a:extLst>
          </p:cNvPr>
          <p:cNvCxnSpPr/>
          <p:nvPr/>
        </p:nvCxnSpPr>
        <p:spPr bwMode="auto">
          <a:xfrm>
            <a:off x="8393264" y="227276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47 Conector recto">
            <a:extLst>
              <a:ext uri="{FF2B5EF4-FFF2-40B4-BE49-F238E27FC236}">
                <a16:creationId xmlns:a16="http://schemas.microsoft.com/office/drawing/2014/main" id="{D243D483-4E90-94FF-2B17-9E8D14A29CEB}"/>
              </a:ext>
            </a:extLst>
          </p:cNvPr>
          <p:cNvCxnSpPr/>
          <p:nvPr/>
        </p:nvCxnSpPr>
        <p:spPr bwMode="auto">
          <a:xfrm flipV="1">
            <a:off x="8546498" y="227683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48 Conector recto">
            <a:extLst>
              <a:ext uri="{FF2B5EF4-FFF2-40B4-BE49-F238E27FC236}">
                <a16:creationId xmlns:a16="http://schemas.microsoft.com/office/drawing/2014/main" id="{EDE6AA9C-23CF-F7D7-4163-8ACA3C3F06BE}"/>
              </a:ext>
            </a:extLst>
          </p:cNvPr>
          <p:cNvCxnSpPr/>
          <p:nvPr/>
        </p:nvCxnSpPr>
        <p:spPr bwMode="auto">
          <a:xfrm>
            <a:off x="8551147" y="2329769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AutoShape 45">
            <a:extLst>
              <a:ext uri="{FF2B5EF4-FFF2-40B4-BE49-F238E27FC236}">
                <a16:creationId xmlns:a16="http://schemas.microsoft.com/office/drawing/2014/main" id="{6B61A4E5-242B-52C0-D00B-95B531570D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2005851"/>
            <a:ext cx="348682" cy="398008"/>
          </a:xfrm>
          <a:prstGeom prst="triangle">
            <a:avLst>
              <a:gd name="adj" fmla="val 50000"/>
            </a:avLst>
          </a:prstGeom>
          <a:solidFill>
            <a:srgbClr val="CC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/>
              <a:t>TH</a:t>
            </a:r>
          </a:p>
        </p:txBody>
      </p:sp>
      <p:cxnSp>
        <p:nvCxnSpPr>
          <p:cNvPr id="107" name="50 Conector recto">
            <a:extLst>
              <a:ext uri="{FF2B5EF4-FFF2-40B4-BE49-F238E27FC236}">
                <a16:creationId xmlns:a16="http://schemas.microsoft.com/office/drawing/2014/main" id="{EA895682-04D1-6C8F-970F-779ADFD3E59E}"/>
              </a:ext>
            </a:extLst>
          </p:cNvPr>
          <p:cNvCxnSpPr/>
          <p:nvPr/>
        </p:nvCxnSpPr>
        <p:spPr bwMode="auto">
          <a:xfrm flipV="1">
            <a:off x="8551189" y="2085467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51 Conector recto">
            <a:extLst>
              <a:ext uri="{FF2B5EF4-FFF2-40B4-BE49-F238E27FC236}">
                <a16:creationId xmlns:a16="http://schemas.microsoft.com/office/drawing/2014/main" id="{7A5B6DF7-06D9-0484-08A1-C84A8A711FCD}"/>
              </a:ext>
            </a:extLst>
          </p:cNvPr>
          <p:cNvCxnSpPr/>
          <p:nvPr/>
        </p:nvCxnSpPr>
        <p:spPr bwMode="auto">
          <a:xfrm>
            <a:off x="8551147" y="208752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52 Conector recto">
            <a:extLst>
              <a:ext uri="{FF2B5EF4-FFF2-40B4-BE49-F238E27FC236}">
                <a16:creationId xmlns:a16="http://schemas.microsoft.com/office/drawing/2014/main" id="{1E4FAE38-3A9B-CA54-399E-FBF69844585B}"/>
              </a:ext>
            </a:extLst>
          </p:cNvPr>
          <p:cNvCxnSpPr/>
          <p:nvPr/>
        </p:nvCxnSpPr>
        <p:spPr bwMode="auto">
          <a:xfrm>
            <a:off x="8922663" y="213840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53 Conector recto">
            <a:extLst>
              <a:ext uri="{FF2B5EF4-FFF2-40B4-BE49-F238E27FC236}">
                <a16:creationId xmlns:a16="http://schemas.microsoft.com/office/drawing/2014/main" id="{014F0F13-8C02-7493-83CA-20399E832BC9}"/>
              </a:ext>
            </a:extLst>
          </p:cNvPr>
          <p:cNvCxnSpPr/>
          <p:nvPr/>
        </p:nvCxnSpPr>
        <p:spPr bwMode="auto">
          <a:xfrm>
            <a:off x="8918888" y="2272803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ZoneTexte 632">
            <a:extLst>
              <a:ext uri="{FF2B5EF4-FFF2-40B4-BE49-F238E27FC236}">
                <a16:creationId xmlns:a16="http://schemas.microsoft.com/office/drawing/2014/main" id="{5721DEA7-4720-6432-B260-8093CEA9CE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01436" y="1280078"/>
            <a:ext cx="466772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Filter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2" name="ZoneTexte 632">
            <a:extLst>
              <a:ext uri="{FF2B5EF4-FFF2-40B4-BE49-F238E27FC236}">
                <a16:creationId xmlns:a16="http://schemas.microsoft.com/office/drawing/2014/main" id="{684B9BFB-62DB-AA5B-7990-7FD0DB88E5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86075" y="1268760"/>
            <a:ext cx="646309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Pre-amp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3" name="ZoneTexte 632">
            <a:extLst>
              <a:ext uri="{FF2B5EF4-FFF2-40B4-BE49-F238E27FC236}">
                <a16:creationId xmlns:a16="http://schemas.microsoft.com/office/drawing/2014/main" id="{DCD801B8-2755-D1D9-4B36-4766C575BF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02374" y="1280078"/>
            <a:ext cx="793785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Multiplexer</a:t>
            </a:r>
          </a:p>
        </p:txBody>
      </p:sp>
      <p:sp>
        <p:nvSpPr>
          <p:cNvPr id="114" name="ZoneTexte 632">
            <a:extLst>
              <a:ext uri="{FF2B5EF4-FFF2-40B4-BE49-F238E27FC236}">
                <a16:creationId xmlns:a16="http://schemas.microsoft.com/office/drawing/2014/main" id="{97CE086E-AC09-04BF-343B-FC283534367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588613" y="1442783"/>
            <a:ext cx="50524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ADC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15" name="AutoShape 45">
            <a:extLst>
              <a:ext uri="{FF2B5EF4-FFF2-40B4-BE49-F238E27FC236}">
                <a16:creationId xmlns:a16="http://schemas.microsoft.com/office/drawing/2014/main" id="{732732F0-0A78-065F-B1F2-7CB1E65EB1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74272" y="1739710"/>
            <a:ext cx="931584" cy="40274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endParaRPr lang="es-ES" sz="900" b="0" u="none" dirty="0"/>
          </a:p>
        </p:txBody>
      </p:sp>
      <p:cxnSp>
        <p:nvCxnSpPr>
          <p:cNvPr id="201" name="59 Conector recto de flecha">
            <a:extLst>
              <a:ext uri="{FF2B5EF4-FFF2-40B4-BE49-F238E27FC236}">
                <a16:creationId xmlns:a16="http://schemas.microsoft.com/office/drawing/2014/main" id="{A31DE698-7DC5-56D5-5A4F-85A93B8BFE27}"/>
              </a:ext>
            </a:extLst>
          </p:cNvPr>
          <p:cNvCxnSpPr/>
          <p:nvPr/>
        </p:nvCxnSpPr>
        <p:spPr bwMode="auto">
          <a:xfrm flipV="1">
            <a:off x="9909606" y="1874855"/>
            <a:ext cx="406024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60 Conector recto de flecha">
            <a:extLst>
              <a:ext uri="{FF2B5EF4-FFF2-40B4-BE49-F238E27FC236}">
                <a16:creationId xmlns:a16="http://schemas.microsoft.com/office/drawing/2014/main" id="{42CEBE57-4E13-7F16-1A1C-37D0385770EE}"/>
              </a:ext>
            </a:extLst>
          </p:cNvPr>
          <p:cNvCxnSpPr/>
          <p:nvPr/>
        </p:nvCxnSpPr>
        <p:spPr bwMode="auto">
          <a:xfrm flipV="1">
            <a:off x="9905499" y="2007919"/>
            <a:ext cx="421852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100 Conector recto">
            <a:extLst>
              <a:ext uri="{FF2B5EF4-FFF2-40B4-BE49-F238E27FC236}">
                <a16:creationId xmlns:a16="http://schemas.microsoft.com/office/drawing/2014/main" id="{593D99D0-95C4-936E-1D3B-E7144320B1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338687" y="2423564"/>
            <a:ext cx="3164" cy="11825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04" name="106 Conector recto">
            <a:extLst>
              <a:ext uri="{FF2B5EF4-FFF2-40B4-BE49-F238E27FC236}">
                <a16:creationId xmlns:a16="http://schemas.microsoft.com/office/drawing/2014/main" id="{F8B68965-C6E0-570A-14D6-2D851024007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173343" y="2997236"/>
            <a:ext cx="1358555" cy="1032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06" name="65 Rectángulo">
            <a:extLst>
              <a:ext uri="{FF2B5EF4-FFF2-40B4-BE49-F238E27FC236}">
                <a16:creationId xmlns:a16="http://schemas.microsoft.com/office/drawing/2014/main" id="{44E424C8-1B48-0659-CACC-3CF333CFB235}"/>
              </a:ext>
            </a:extLst>
          </p:cNvPr>
          <p:cNvSpPr/>
          <p:nvPr/>
        </p:nvSpPr>
        <p:spPr bwMode="auto">
          <a:xfrm>
            <a:off x="7001651" y="1466947"/>
            <a:ext cx="408597" cy="948288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66 Rectángulo">
            <a:extLst>
              <a:ext uri="{FF2B5EF4-FFF2-40B4-BE49-F238E27FC236}">
                <a16:creationId xmlns:a16="http://schemas.microsoft.com/office/drawing/2014/main" id="{5FF06EB9-858A-2C9F-6838-B7F83418B606}"/>
              </a:ext>
            </a:extLst>
          </p:cNvPr>
          <p:cNvSpPr/>
          <p:nvPr/>
        </p:nvSpPr>
        <p:spPr bwMode="auto">
          <a:xfrm>
            <a:off x="7604740" y="1502709"/>
            <a:ext cx="371451" cy="349324"/>
          </a:xfrm>
          <a:prstGeom prst="rect">
            <a:avLst/>
          </a:prstGeom>
          <a:solidFill>
            <a:srgbClr val="33CC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08" name="AutoShape 45">
            <a:extLst>
              <a:ext uri="{FF2B5EF4-FFF2-40B4-BE49-F238E27FC236}">
                <a16:creationId xmlns:a16="http://schemas.microsoft.com/office/drawing/2014/main" id="{EA7A5DA7-D491-56DA-DEFC-D0109C7C98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1476892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09" name="68 Rectángulo">
            <a:extLst>
              <a:ext uri="{FF2B5EF4-FFF2-40B4-BE49-F238E27FC236}">
                <a16:creationId xmlns:a16="http://schemas.microsoft.com/office/drawing/2014/main" id="{BA85D89B-F2B0-7B07-990F-E9A6E5CE605F}"/>
              </a:ext>
            </a:extLst>
          </p:cNvPr>
          <p:cNvSpPr/>
          <p:nvPr/>
        </p:nvSpPr>
        <p:spPr bwMode="auto">
          <a:xfrm>
            <a:off x="7604740" y="2031669"/>
            <a:ext cx="371451" cy="34932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10" name="AutoShape 45">
            <a:extLst>
              <a:ext uri="{FF2B5EF4-FFF2-40B4-BE49-F238E27FC236}">
                <a16:creationId xmlns:a16="http://schemas.microsoft.com/office/drawing/2014/main" id="{7758E400-7141-BDAA-0D30-84B1B5DB4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2005851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11" name="AutoShape 45">
            <a:extLst>
              <a:ext uri="{FF2B5EF4-FFF2-40B4-BE49-F238E27FC236}">
                <a16:creationId xmlns:a16="http://schemas.microsoft.com/office/drawing/2014/main" id="{426E448B-511A-6760-5C3B-636C0143FE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734114" y="1742998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u="none" dirty="0" err="1"/>
              <a:t>Drv</a:t>
            </a:r>
            <a:endParaRPr lang="es-ES" sz="800" b="0" u="none" dirty="0"/>
          </a:p>
        </p:txBody>
      </p:sp>
      <p:cxnSp>
        <p:nvCxnSpPr>
          <p:cNvPr id="212" name="100 Conector recto">
            <a:extLst>
              <a:ext uri="{FF2B5EF4-FFF2-40B4-BE49-F238E27FC236}">
                <a16:creationId xmlns:a16="http://schemas.microsoft.com/office/drawing/2014/main" id="{EAD8E5EA-1EEB-D68B-D444-EADC333A8B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6537" y="2541818"/>
            <a:ext cx="572832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  <p:sp>
        <p:nvSpPr>
          <p:cNvPr id="213" name="73 Rectángulo">
            <a:extLst>
              <a:ext uri="{FF2B5EF4-FFF2-40B4-BE49-F238E27FC236}">
                <a16:creationId xmlns:a16="http://schemas.microsoft.com/office/drawing/2014/main" id="{D17FE584-D51B-F342-DA29-1CF1550F3DB6}"/>
              </a:ext>
            </a:extLst>
          </p:cNvPr>
          <p:cNvSpPr/>
          <p:nvPr/>
        </p:nvSpPr>
        <p:spPr>
          <a:xfrm>
            <a:off x="9840416" y="2168860"/>
            <a:ext cx="31290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900" b="1" i="1" u="non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x4</a:t>
            </a:r>
          </a:p>
        </p:txBody>
      </p:sp>
      <p:grpSp>
        <p:nvGrpSpPr>
          <p:cNvPr id="214" name="74 Grupo">
            <a:extLst>
              <a:ext uri="{FF2B5EF4-FFF2-40B4-BE49-F238E27FC236}">
                <a16:creationId xmlns:a16="http://schemas.microsoft.com/office/drawing/2014/main" id="{8C4ABDCF-543F-ECAC-1F3A-1415C9A73605}"/>
              </a:ext>
            </a:extLst>
          </p:cNvPr>
          <p:cNvGrpSpPr/>
          <p:nvPr/>
        </p:nvGrpSpPr>
        <p:grpSpPr>
          <a:xfrm>
            <a:off x="10254036" y="1760028"/>
            <a:ext cx="442197" cy="390499"/>
            <a:chOff x="7280163" y="2294628"/>
            <a:chExt cx="647419" cy="571730"/>
          </a:xfrm>
        </p:grpSpPr>
        <p:sp>
          <p:nvSpPr>
            <p:cNvPr id="249" name="132 Pentágono">
              <a:extLst>
                <a:ext uri="{FF2B5EF4-FFF2-40B4-BE49-F238E27FC236}">
                  <a16:creationId xmlns:a16="http://schemas.microsoft.com/office/drawing/2014/main" id="{B512D736-481D-9108-B3E0-F69C9CB6E7D9}"/>
                </a:ext>
              </a:extLst>
            </p:cNvPr>
            <p:cNvSpPr/>
            <p:nvPr/>
          </p:nvSpPr>
          <p:spPr bwMode="auto">
            <a:xfrm flipH="1">
              <a:off x="7362079" y="2373605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0" name="133 Pentágono">
              <a:extLst>
                <a:ext uri="{FF2B5EF4-FFF2-40B4-BE49-F238E27FC236}">
                  <a16:creationId xmlns:a16="http://schemas.microsoft.com/office/drawing/2014/main" id="{4CAC342B-3D29-D652-2077-0860795DDE20}"/>
                </a:ext>
              </a:extLst>
            </p:cNvPr>
            <p:cNvSpPr/>
            <p:nvPr/>
          </p:nvSpPr>
          <p:spPr bwMode="auto">
            <a:xfrm flipH="1">
              <a:off x="7334938" y="2348880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1" name="134 Pentágono">
              <a:extLst>
                <a:ext uri="{FF2B5EF4-FFF2-40B4-BE49-F238E27FC236}">
                  <a16:creationId xmlns:a16="http://schemas.microsoft.com/office/drawing/2014/main" id="{BC668E21-BEEB-7246-CB47-9A2C8611A9EC}"/>
                </a:ext>
              </a:extLst>
            </p:cNvPr>
            <p:cNvSpPr/>
            <p:nvPr/>
          </p:nvSpPr>
          <p:spPr bwMode="auto">
            <a:xfrm flipH="1">
              <a:off x="7307320" y="2322246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2" name="135 Pentágono">
              <a:extLst>
                <a:ext uri="{FF2B5EF4-FFF2-40B4-BE49-F238E27FC236}">
                  <a16:creationId xmlns:a16="http://schemas.microsoft.com/office/drawing/2014/main" id="{033D62E1-7971-4725-4266-4126A8AF2A66}"/>
                </a:ext>
              </a:extLst>
            </p:cNvPr>
            <p:cNvSpPr/>
            <p:nvPr/>
          </p:nvSpPr>
          <p:spPr bwMode="auto">
            <a:xfrm flipH="1">
              <a:off x="7280163" y="2294628"/>
              <a:ext cx="565501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s-ES" sz="5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5" name="75 Rectángulo">
            <a:extLst>
              <a:ext uri="{FF2B5EF4-FFF2-40B4-BE49-F238E27FC236}">
                <a16:creationId xmlns:a16="http://schemas.microsoft.com/office/drawing/2014/main" id="{10423264-6B70-BB44-84C3-53A21B56599F}"/>
              </a:ext>
            </a:extLst>
          </p:cNvPr>
          <p:cNvSpPr/>
          <p:nvPr/>
        </p:nvSpPr>
        <p:spPr bwMode="auto">
          <a:xfrm>
            <a:off x="7030506" y="2492636"/>
            <a:ext cx="598228" cy="161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cxnSp>
        <p:nvCxnSpPr>
          <p:cNvPr id="216" name="106 Conector recto">
            <a:extLst>
              <a:ext uri="{FF2B5EF4-FFF2-40B4-BE49-F238E27FC236}">
                <a16:creationId xmlns:a16="http://schemas.microsoft.com/office/drawing/2014/main" id="{CA2E4DCA-9735-ECF0-F51A-95CF220C2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539741" y="2106011"/>
            <a:ext cx="0" cy="89516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217" name="78 Grupo">
            <a:extLst>
              <a:ext uri="{FF2B5EF4-FFF2-40B4-BE49-F238E27FC236}">
                <a16:creationId xmlns:a16="http://schemas.microsoft.com/office/drawing/2014/main" id="{BCE923E8-C6EA-4A2D-8520-5BD06EA33BFA}"/>
              </a:ext>
            </a:extLst>
          </p:cNvPr>
          <p:cNvGrpSpPr/>
          <p:nvPr/>
        </p:nvGrpSpPr>
        <p:grpSpPr>
          <a:xfrm>
            <a:off x="7853615" y="2888940"/>
            <a:ext cx="1338729" cy="246592"/>
            <a:chOff x="2472485" y="1421654"/>
            <a:chExt cx="4820803" cy="2004031"/>
          </a:xfrm>
        </p:grpSpPr>
        <p:sp>
          <p:nvSpPr>
            <p:cNvPr id="245" name="128 Rectángulo redondeado">
              <a:extLst>
                <a:ext uri="{FF2B5EF4-FFF2-40B4-BE49-F238E27FC236}">
                  <a16:creationId xmlns:a16="http://schemas.microsoft.com/office/drawing/2014/main" id="{610ABAC3-7920-0311-47F6-48F409E9132E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129 Rectángulo redondeado">
              <a:extLst>
                <a:ext uri="{FF2B5EF4-FFF2-40B4-BE49-F238E27FC236}">
                  <a16:creationId xmlns:a16="http://schemas.microsoft.com/office/drawing/2014/main" id="{3695AE83-A393-A06E-4DAA-2D9B7229A008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130 Rectángulo redondeado">
              <a:extLst>
                <a:ext uri="{FF2B5EF4-FFF2-40B4-BE49-F238E27FC236}">
                  <a16:creationId xmlns:a16="http://schemas.microsoft.com/office/drawing/2014/main" id="{71EF7B8B-D7BE-22E6-8A51-8F21E5268B77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131 Rectángulo redondeado">
              <a:extLst>
                <a:ext uri="{FF2B5EF4-FFF2-40B4-BE49-F238E27FC236}">
                  <a16:creationId xmlns:a16="http://schemas.microsoft.com/office/drawing/2014/main" id="{1EBC4BB7-79F4-DED1-ED1E-21BEDE3A11DF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100 Conector recto">
            <a:extLst>
              <a:ext uri="{FF2B5EF4-FFF2-40B4-BE49-F238E27FC236}">
                <a16:creationId xmlns:a16="http://schemas.microsoft.com/office/drawing/2014/main" id="{C2A9BFBE-9BE9-EC4A-4C72-3D800F4585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769174" y="2358332"/>
            <a:ext cx="2891" cy="536915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9" name="100 Conector recto">
            <a:extLst>
              <a:ext uri="{FF2B5EF4-FFF2-40B4-BE49-F238E27FC236}">
                <a16:creationId xmlns:a16="http://schemas.microsoft.com/office/drawing/2014/main" id="{E20275D4-C1AB-8552-889D-C1D249D984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428150" y="2270012"/>
            <a:ext cx="894" cy="629079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20" name="106 Conector recto">
            <a:extLst>
              <a:ext uri="{FF2B5EF4-FFF2-40B4-BE49-F238E27FC236}">
                <a16:creationId xmlns:a16="http://schemas.microsoft.com/office/drawing/2014/main" id="{EC98252C-7BA2-A41B-6140-CD011B81DA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7277715" y="2417012"/>
            <a:ext cx="0" cy="117473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221" name="ZoneTexte 406">
            <a:extLst>
              <a:ext uri="{FF2B5EF4-FFF2-40B4-BE49-F238E27FC236}">
                <a16:creationId xmlns:a16="http://schemas.microsoft.com/office/drawing/2014/main" id="{1C6EFAC8-FEE8-CC65-7195-86DF7E5A3B85}"/>
              </a:ext>
            </a:extLst>
          </p:cNvPr>
          <p:cNvSpPr txBox="1"/>
          <p:nvPr/>
        </p:nvSpPr>
        <p:spPr>
          <a:xfrm flipH="1">
            <a:off x="7712430" y="2456892"/>
            <a:ext cx="752690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Integrator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2" name="ZoneTexte 406">
            <a:extLst>
              <a:ext uri="{FF2B5EF4-FFF2-40B4-BE49-F238E27FC236}">
                <a16:creationId xmlns:a16="http://schemas.microsoft.com/office/drawing/2014/main" id="{00DB3E6C-72DF-C1B5-A9DE-D497F881CD6E}"/>
              </a:ext>
            </a:extLst>
          </p:cNvPr>
          <p:cNvSpPr txBox="1"/>
          <p:nvPr/>
        </p:nvSpPr>
        <p:spPr>
          <a:xfrm flipH="1">
            <a:off x="10009543" y="2425302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dirty="0">
                <a:solidFill>
                  <a:srgbClr val="7030A0"/>
                </a:solidFill>
              </a:rPr>
              <a:t>ADC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3" name="ZoneTexte 406">
            <a:extLst>
              <a:ext uri="{FF2B5EF4-FFF2-40B4-BE49-F238E27FC236}">
                <a16:creationId xmlns:a16="http://schemas.microsoft.com/office/drawing/2014/main" id="{12B37A49-4A93-30A6-3803-00BC6B236E1E}"/>
              </a:ext>
            </a:extLst>
          </p:cNvPr>
          <p:cNvSpPr txBox="1"/>
          <p:nvPr/>
        </p:nvSpPr>
        <p:spPr>
          <a:xfrm flipH="1">
            <a:off x="8666393" y="2528900"/>
            <a:ext cx="1441065" cy="2169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Track</a:t>
            </a:r>
            <a:r>
              <a:rPr lang="fr-FR" sz="900" i="1" u="none" dirty="0">
                <a:solidFill>
                  <a:srgbClr val="7030A0"/>
                </a:solidFill>
              </a:rPr>
              <a:t>-and-</a:t>
            </a:r>
            <a:r>
              <a:rPr lang="fr-FR" sz="900" i="1" u="none" dirty="0" err="1">
                <a:solidFill>
                  <a:srgbClr val="7030A0"/>
                </a:solidFill>
              </a:rPr>
              <a:t>Hold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4" name="ZoneTexte 632">
            <a:extLst>
              <a:ext uri="{FF2B5EF4-FFF2-40B4-BE49-F238E27FC236}">
                <a16:creationId xmlns:a16="http://schemas.microsoft.com/office/drawing/2014/main" id="{D11DA5FF-16D1-7C55-3A45-43D1064D94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63384" y="2910372"/>
            <a:ext cx="409064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DLL</a:t>
            </a:r>
          </a:p>
        </p:txBody>
      </p:sp>
      <p:sp>
        <p:nvSpPr>
          <p:cNvPr id="225" name="ZoneTexte 406">
            <a:extLst>
              <a:ext uri="{FF2B5EF4-FFF2-40B4-BE49-F238E27FC236}">
                <a16:creationId xmlns:a16="http://schemas.microsoft.com/office/drawing/2014/main" id="{9349A2A2-F75B-FFA5-A013-0C94005B61D7}"/>
              </a:ext>
            </a:extLst>
          </p:cNvPr>
          <p:cNvSpPr txBox="1"/>
          <p:nvPr/>
        </p:nvSpPr>
        <p:spPr>
          <a:xfrm flipH="1">
            <a:off x="6096000" y="2835350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chemeClr val="tx1"/>
                </a:solidFill>
              </a:rPr>
              <a:t>Clock</a:t>
            </a:r>
            <a:r>
              <a:rPr lang="fr-FR" sz="900" i="1" u="none" dirty="0">
                <a:solidFill>
                  <a:schemeClr val="tx1"/>
                </a:solidFill>
              </a:rPr>
              <a:t> Input</a:t>
            </a:r>
          </a:p>
        </p:txBody>
      </p:sp>
      <p:cxnSp>
        <p:nvCxnSpPr>
          <p:cNvPr id="239" name="106 Conector recto">
            <a:extLst>
              <a:ext uri="{FF2B5EF4-FFF2-40B4-BE49-F238E27FC236}">
                <a16:creationId xmlns:a16="http://schemas.microsoft.com/office/drawing/2014/main" id="{1E4A15B3-FD58-3BDF-F0FA-85E8F6C858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676200" y="1334019"/>
            <a:ext cx="0" cy="30934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241" name="Rectangle 20">
            <a:extLst>
              <a:ext uri="{FF2B5EF4-FFF2-40B4-BE49-F238E27FC236}">
                <a16:creationId xmlns:a16="http://schemas.microsoft.com/office/drawing/2014/main" id="{5B0E3AFA-9477-BB13-BB65-4FAD26A7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785" y="1196752"/>
            <a:ext cx="87876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CHANNEL</a:t>
            </a:r>
            <a:br>
              <a:rPr lang="es-ES" altLang="en-US" sz="1100" dirty="0">
                <a:solidFill>
                  <a:srgbClr val="009999"/>
                </a:solidFill>
                <a:cs typeface="Arial" charset="0"/>
              </a:rPr>
            </a:b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OUTPUT</a:t>
            </a:r>
            <a:endParaRPr lang="en-US" altLang="en-US" sz="1100" dirty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42" name="Line 22">
            <a:extLst>
              <a:ext uri="{FF2B5EF4-FFF2-40B4-BE49-F238E27FC236}">
                <a16:creationId xmlns:a16="http://schemas.microsoft.com/office/drawing/2014/main" id="{9104FA9A-85CA-A297-0458-9CC38AF8C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4037" y="1558562"/>
            <a:ext cx="131850" cy="291675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ZoneTexte 632">
            <a:extLst>
              <a:ext uri="{FF2B5EF4-FFF2-40B4-BE49-F238E27FC236}">
                <a16:creationId xmlns:a16="http://schemas.microsoft.com/office/drawing/2014/main" id="{CC35135A-82FB-CFE6-EA66-38792DEBC9E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269800" y="1741226"/>
            <a:ext cx="434712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11b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63" name="Marcador de contenido 262">
            <a:extLst>
              <a:ext uri="{FF2B5EF4-FFF2-40B4-BE49-F238E27FC236}">
                <a16:creationId xmlns:a16="http://schemas.microsoft.com/office/drawing/2014/main" id="{83B3B90D-B60E-4DA6-0CC2-DC8BE5F0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" y="3330598"/>
            <a:ext cx="12137231" cy="3122738"/>
          </a:xfrm>
        </p:spPr>
        <p:txBody>
          <a:bodyPr/>
          <a:lstStyle/>
          <a:p>
            <a:r>
              <a:rPr lang="ca-ES" dirty="0" err="1"/>
              <a:t>Pole</a:t>
            </a:r>
            <a:r>
              <a:rPr lang="ca-ES" dirty="0"/>
              <a:t>-zero </a:t>
            </a:r>
            <a:r>
              <a:rPr lang="ca-ES" dirty="0" err="1"/>
              <a:t>filter</a:t>
            </a:r>
            <a:endParaRPr lang="ca-ES" dirty="0"/>
          </a:p>
          <a:p>
            <a:pPr lvl="1"/>
            <a:r>
              <a:rPr lang="ca-ES" dirty="0" err="1"/>
              <a:t>Different</a:t>
            </a:r>
            <a:r>
              <a:rPr lang="ca-ES" dirty="0"/>
              <a:t> </a:t>
            </a:r>
            <a:r>
              <a:rPr lang="ca-ES" dirty="0" err="1"/>
              <a:t>shape</a:t>
            </a:r>
            <a:r>
              <a:rPr lang="ca-ES" dirty="0"/>
              <a:t> </a:t>
            </a:r>
            <a:r>
              <a:rPr lang="ca-ES" dirty="0" err="1"/>
              <a:t>signals</a:t>
            </a:r>
            <a:r>
              <a:rPr lang="ca-ES" dirty="0"/>
              <a:t> </a:t>
            </a:r>
            <a:r>
              <a:rPr lang="ca-ES" dirty="0" err="1"/>
              <a:t>depending</a:t>
            </a:r>
            <a:r>
              <a:rPr lang="ca-ES" dirty="0"/>
              <a:t> on </a:t>
            </a:r>
            <a:r>
              <a:rPr lang="ca-ES" dirty="0" err="1"/>
              <a:t>channel</a:t>
            </a:r>
            <a:r>
              <a:rPr lang="ca-ES" dirty="0"/>
              <a:t> tecnologies, cable </a:t>
            </a:r>
            <a:r>
              <a:rPr lang="ca-ES" dirty="0" err="1"/>
              <a:t>and</a:t>
            </a:r>
            <a:r>
              <a:rPr lang="ca-ES" dirty="0"/>
              <a:t> PMT</a:t>
            </a:r>
          </a:p>
          <a:p>
            <a:pPr lvl="2"/>
            <a:r>
              <a:rPr lang="ca-ES" sz="1600" dirty="0" err="1"/>
              <a:t>Channel</a:t>
            </a:r>
            <a:r>
              <a:rPr lang="ca-ES" sz="1600" dirty="0"/>
              <a:t> tecnologies: </a:t>
            </a:r>
            <a:r>
              <a:rPr lang="ca-ES" sz="1600" dirty="0" err="1"/>
              <a:t>SpaCal</a:t>
            </a:r>
            <a:r>
              <a:rPr lang="ca-ES" sz="1600" dirty="0"/>
              <a:t> </a:t>
            </a:r>
            <a:r>
              <a:rPr lang="ca-ES" sz="1600" dirty="0" err="1"/>
              <a:t>W+crystal</a:t>
            </a:r>
            <a:r>
              <a:rPr lang="ca-ES" sz="1600" dirty="0"/>
              <a:t>, </a:t>
            </a:r>
            <a:r>
              <a:rPr lang="ca-ES" sz="1600" dirty="0" err="1"/>
              <a:t>Pb+poly</a:t>
            </a:r>
            <a:r>
              <a:rPr lang="ca-ES" sz="1600" dirty="0"/>
              <a:t>, </a:t>
            </a:r>
            <a:r>
              <a:rPr lang="ca-ES" sz="1600" dirty="0" err="1"/>
              <a:t>Shashlik</a:t>
            </a:r>
            <a:endParaRPr lang="ca-ES" sz="1600" dirty="0"/>
          </a:p>
          <a:p>
            <a:pPr lvl="2"/>
            <a:r>
              <a:rPr lang="ca-ES" sz="1600" dirty="0"/>
              <a:t>Cable: </a:t>
            </a:r>
            <a:r>
              <a:rPr lang="ca-ES" sz="1600" dirty="0" err="1"/>
              <a:t>new</a:t>
            </a:r>
            <a:r>
              <a:rPr lang="ca-ES" sz="1600" dirty="0"/>
              <a:t> </a:t>
            </a:r>
            <a:r>
              <a:rPr lang="ca-ES" sz="1600" dirty="0" err="1"/>
              <a:t>thinner</a:t>
            </a:r>
            <a:r>
              <a:rPr lang="ca-ES" sz="1600" dirty="0"/>
              <a:t> cables </a:t>
            </a:r>
            <a:r>
              <a:rPr lang="ca-ES" sz="1600" dirty="0" err="1"/>
              <a:t>with</a:t>
            </a:r>
            <a:r>
              <a:rPr lang="ca-ES" sz="1600" dirty="0"/>
              <a:t> diferent </a:t>
            </a:r>
            <a:r>
              <a:rPr lang="ca-ES" sz="1600" dirty="0" err="1"/>
              <a:t>lengthes</a:t>
            </a:r>
            <a:r>
              <a:rPr lang="ca-ES" sz="1600" dirty="0"/>
              <a:t> </a:t>
            </a:r>
            <a:r>
              <a:rPr lang="ca-ES" sz="1600" dirty="0" err="1"/>
              <a:t>depending</a:t>
            </a:r>
            <a:r>
              <a:rPr lang="ca-ES" sz="1600" dirty="0"/>
              <a:t> on </a:t>
            </a:r>
            <a:r>
              <a:rPr lang="ca-ES" sz="1600" dirty="0" err="1"/>
              <a:t>the</a:t>
            </a:r>
            <a:r>
              <a:rPr lang="ca-ES" sz="1600" dirty="0"/>
              <a:t> detector </a:t>
            </a:r>
            <a:r>
              <a:rPr lang="ca-ES" sz="1600" dirty="0" err="1"/>
              <a:t>zone</a:t>
            </a:r>
            <a:endParaRPr lang="ca-ES" sz="1600" dirty="0"/>
          </a:p>
          <a:p>
            <a:pPr lvl="2"/>
            <a:r>
              <a:rPr lang="ca-ES" sz="1600" dirty="0"/>
              <a:t>PMT </a:t>
            </a:r>
            <a:r>
              <a:rPr lang="ca-ES" sz="1600" dirty="0" err="1"/>
              <a:t>t</a:t>
            </a:r>
            <a:r>
              <a:rPr lang="ca-ES" sz="1600" baseline="-25000" dirty="0" err="1"/>
              <a:t>r</a:t>
            </a:r>
            <a:endParaRPr lang="ca-ES" sz="1600" dirty="0"/>
          </a:p>
          <a:p>
            <a:pPr lvl="1"/>
            <a:r>
              <a:rPr lang="ca-ES" dirty="0" err="1"/>
              <a:t>Try</a:t>
            </a:r>
            <a:r>
              <a:rPr lang="ca-ES" dirty="0"/>
              <a:t> to </a:t>
            </a:r>
            <a:r>
              <a:rPr lang="ca-ES" dirty="0" err="1"/>
              <a:t>minimize</a:t>
            </a:r>
            <a:r>
              <a:rPr lang="ca-ES" dirty="0"/>
              <a:t> </a:t>
            </a:r>
            <a:r>
              <a:rPr lang="ca-ES" dirty="0" err="1"/>
              <a:t>capacitor</a:t>
            </a:r>
            <a:r>
              <a:rPr lang="ca-ES" dirty="0"/>
              <a:t> </a:t>
            </a:r>
            <a:r>
              <a:rPr lang="ca-ES" dirty="0" err="1"/>
              <a:t>value</a:t>
            </a:r>
            <a:r>
              <a:rPr lang="ca-ES" dirty="0"/>
              <a:t> (for OTA)</a:t>
            </a:r>
          </a:p>
          <a:p>
            <a:pPr lvl="1"/>
            <a:r>
              <a:rPr lang="ca-ES" dirty="0" err="1"/>
              <a:t>Adjustable</a:t>
            </a:r>
            <a:r>
              <a:rPr lang="ca-ES" dirty="0"/>
              <a:t> </a:t>
            </a:r>
            <a:r>
              <a:rPr lang="ca-ES" dirty="0" err="1"/>
              <a:t>values</a:t>
            </a:r>
            <a:r>
              <a:rPr lang="ca-ES" dirty="0"/>
              <a:t> </a:t>
            </a:r>
            <a:r>
              <a:rPr lang="ca-ES" dirty="0" err="1"/>
              <a:t>around</a:t>
            </a:r>
            <a:r>
              <a:rPr lang="ca-ES" dirty="0"/>
              <a:t> </a:t>
            </a:r>
            <a:r>
              <a:rPr lang="ca-ES" dirty="0" err="1"/>
              <a:t>expected</a:t>
            </a:r>
            <a:r>
              <a:rPr lang="ca-ES" dirty="0"/>
              <a:t> ones</a:t>
            </a:r>
          </a:p>
          <a:p>
            <a:pPr marL="985837" lvl="2" indent="-342900"/>
            <a:r>
              <a:rPr lang="ca-ES" dirty="0"/>
              <a:t>At </a:t>
            </a:r>
            <a:r>
              <a:rPr lang="ca-ES" dirty="0" err="1"/>
              <a:t>least</a:t>
            </a:r>
            <a:r>
              <a:rPr lang="ca-ES" dirty="0"/>
              <a:t> ±20%</a:t>
            </a:r>
          </a:p>
          <a:p>
            <a:pPr marL="985837" lvl="2" indent="-342900"/>
            <a:r>
              <a:rPr lang="ca-ES" dirty="0"/>
              <a:t>R, C or </a:t>
            </a:r>
            <a:r>
              <a:rPr lang="ca-ES" dirty="0" err="1"/>
              <a:t>both</a:t>
            </a:r>
            <a:endParaRPr lang="ca-ES" dirty="0"/>
          </a:p>
        </p:txBody>
      </p:sp>
      <p:grpSp>
        <p:nvGrpSpPr>
          <p:cNvPr id="265" name="Grupo 264">
            <a:extLst>
              <a:ext uri="{FF2B5EF4-FFF2-40B4-BE49-F238E27FC236}">
                <a16:creationId xmlns:a16="http://schemas.microsoft.com/office/drawing/2014/main" id="{34882273-C191-5F2C-338F-8744C026680B}"/>
              </a:ext>
            </a:extLst>
          </p:cNvPr>
          <p:cNvGrpSpPr/>
          <p:nvPr/>
        </p:nvGrpSpPr>
        <p:grpSpPr>
          <a:xfrm>
            <a:off x="6369188" y="1628800"/>
            <a:ext cx="302876" cy="342389"/>
            <a:chOff x="5735751" y="2531189"/>
            <a:chExt cx="333164" cy="376628"/>
          </a:xfrm>
        </p:grpSpPr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id="{8F4EF850-F584-4499-7CF0-8AED27140C47}"/>
                </a:ext>
              </a:extLst>
            </p:cNvPr>
            <p:cNvSpPr/>
            <p:nvPr/>
          </p:nvSpPr>
          <p:spPr bwMode="auto">
            <a:xfrm>
              <a:off x="5735751" y="2531189"/>
              <a:ext cx="333164" cy="37662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Triángulo isósceles 266">
              <a:extLst>
                <a:ext uri="{FF2B5EF4-FFF2-40B4-BE49-F238E27FC236}">
                  <a16:creationId xmlns:a16="http://schemas.microsoft.com/office/drawing/2014/main" id="{D05B3482-9805-E8FF-F34C-54DFF583A642}"/>
                </a:ext>
              </a:extLst>
            </p:cNvPr>
            <p:cNvSpPr/>
            <p:nvPr/>
          </p:nvSpPr>
          <p:spPr bwMode="auto">
            <a:xfrm rot="5400000">
              <a:off x="5807958" y="2628194"/>
              <a:ext cx="216675" cy="18055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68" name="48 Grupo">
            <a:extLst>
              <a:ext uri="{FF2B5EF4-FFF2-40B4-BE49-F238E27FC236}">
                <a16:creationId xmlns:a16="http://schemas.microsoft.com/office/drawing/2014/main" id="{5EF47F95-2A9D-A540-233C-4B6E06F19EB7}"/>
              </a:ext>
            </a:extLst>
          </p:cNvPr>
          <p:cNvGrpSpPr/>
          <p:nvPr/>
        </p:nvGrpSpPr>
        <p:grpSpPr>
          <a:xfrm rot="5400000">
            <a:off x="6031195" y="2032687"/>
            <a:ext cx="371542" cy="152269"/>
            <a:chOff x="1974502" y="2960948"/>
            <a:chExt cx="329228" cy="152401"/>
          </a:xfrm>
        </p:grpSpPr>
        <p:cxnSp>
          <p:nvCxnSpPr>
            <p:cNvPr id="269" name="Straight Connector 641">
              <a:extLst>
                <a:ext uri="{FF2B5EF4-FFF2-40B4-BE49-F238E27FC236}">
                  <a16:creationId xmlns:a16="http://schemas.microsoft.com/office/drawing/2014/main" id="{296C209B-961D-FE77-A622-60DEFE51721E}"/>
                </a:ext>
              </a:extLst>
            </p:cNvPr>
            <p:cNvCxnSpPr/>
            <p:nvPr/>
          </p:nvCxnSpPr>
          <p:spPr bwMode="auto">
            <a:xfrm rot="5400000" flipH="1">
              <a:off x="2058295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642">
              <a:extLst>
                <a:ext uri="{FF2B5EF4-FFF2-40B4-BE49-F238E27FC236}">
                  <a16:creationId xmlns:a16="http://schemas.microsoft.com/office/drawing/2014/main" id="{3B2E0CE7-7F9C-13B8-081D-90F7DEC17BD9}"/>
                </a:ext>
              </a:extLst>
            </p:cNvPr>
            <p:cNvCxnSpPr/>
            <p:nvPr/>
          </p:nvCxnSpPr>
          <p:spPr bwMode="auto">
            <a:xfrm rot="16200000" flipH="1" flipV="1">
              <a:off x="201577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648">
              <a:extLst>
                <a:ext uri="{FF2B5EF4-FFF2-40B4-BE49-F238E27FC236}">
                  <a16:creationId xmlns:a16="http://schemas.microsoft.com/office/drawing/2014/main" id="{EA1EBA6D-B452-88F3-9BC5-9713E094BA8E}"/>
                </a:ext>
              </a:extLst>
            </p:cNvPr>
            <p:cNvCxnSpPr/>
            <p:nvPr/>
          </p:nvCxnSpPr>
          <p:spPr bwMode="auto">
            <a:xfrm rot="5400000" flipH="1">
              <a:off x="1962596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670">
              <a:extLst>
                <a:ext uri="{FF2B5EF4-FFF2-40B4-BE49-F238E27FC236}">
                  <a16:creationId xmlns:a16="http://schemas.microsoft.com/office/drawing/2014/main" id="{56162DC1-6A25-6EA5-CD61-9C4211E86CE8}"/>
                </a:ext>
              </a:extLst>
            </p:cNvPr>
            <p:cNvCxnSpPr/>
            <p:nvPr/>
          </p:nvCxnSpPr>
          <p:spPr bwMode="auto">
            <a:xfrm rot="16200000" flipH="1" flipV="1">
              <a:off x="1965771" y="2987143"/>
              <a:ext cx="76200" cy="2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672">
              <a:extLst>
                <a:ext uri="{FF2B5EF4-FFF2-40B4-BE49-F238E27FC236}">
                  <a16:creationId xmlns:a16="http://schemas.microsoft.com/office/drawing/2014/main" id="{B98B7992-EB9E-5C0B-C303-F4A91B977DA6}"/>
                </a:ext>
              </a:extLst>
            </p:cNvPr>
            <p:cNvCxnSpPr/>
            <p:nvPr/>
          </p:nvCxnSpPr>
          <p:spPr bwMode="auto">
            <a:xfrm rot="10800000">
              <a:off x="1974502" y="3032387"/>
              <a:ext cx="2222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639">
              <a:extLst>
                <a:ext uri="{FF2B5EF4-FFF2-40B4-BE49-F238E27FC236}">
                  <a16:creationId xmlns:a16="http://schemas.microsoft.com/office/drawing/2014/main" id="{C1585166-5F7C-BA63-F894-9B2F07446C77}"/>
                </a:ext>
              </a:extLst>
            </p:cNvPr>
            <p:cNvCxnSpPr/>
            <p:nvPr/>
          </p:nvCxnSpPr>
          <p:spPr bwMode="auto">
            <a:xfrm flipH="1">
              <a:off x="2277268" y="3032387"/>
              <a:ext cx="264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640">
              <a:extLst>
                <a:ext uri="{FF2B5EF4-FFF2-40B4-BE49-F238E27FC236}">
                  <a16:creationId xmlns:a16="http://schemas.microsoft.com/office/drawing/2014/main" id="{0B454EE8-4E7C-2C67-056A-B4A264473C59}"/>
                </a:ext>
              </a:extLst>
            </p:cNvPr>
            <p:cNvCxnSpPr/>
            <p:nvPr/>
          </p:nvCxnSpPr>
          <p:spPr bwMode="auto">
            <a:xfrm flipH="1">
              <a:off x="2252948" y="3032389"/>
              <a:ext cx="23813" cy="80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641">
              <a:extLst>
                <a:ext uri="{FF2B5EF4-FFF2-40B4-BE49-F238E27FC236}">
                  <a16:creationId xmlns:a16="http://schemas.microsoft.com/office/drawing/2014/main" id="{9F0A754F-9766-DC07-BC36-8A485DE50F99}"/>
                </a:ext>
              </a:extLst>
            </p:cNvPr>
            <p:cNvCxnSpPr/>
            <p:nvPr/>
          </p:nvCxnSpPr>
          <p:spPr bwMode="auto">
            <a:xfrm rot="5400000" flipH="1">
              <a:off x="2153729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642">
              <a:extLst>
                <a:ext uri="{FF2B5EF4-FFF2-40B4-BE49-F238E27FC236}">
                  <a16:creationId xmlns:a16="http://schemas.microsoft.com/office/drawing/2014/main" id="{7DE69513-1A47-925B-62AA-66E8D4973A6D}"/>
                </a:ext>
              </a:extLst>
            </p:cNvPr>
            <p:cNvCxnSpPr/>
            <p:nvPr/>
          </p:nvCxnSpPr>
          <p:spPr bwMode="auto">
            <a:xfrm rot="16200000" flipH="1" flipV="1">
              <a:off x="210575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58 Conector recto">
            <a:extLst>
              <a:ext uri="{FF2B5EF4-FFF2-40B4-BE49-F238E27FC236}">
                <a16:creationId xmlns:a16="http://schemas.microsoft.com/office/drawing/2014/main" id="{38ACAA5B-2204-6782-EBB1-DFFC5EF6CB69}"/>
              </a:ext>
            </a:extLst>
          </p:cNvPr>
          <p:cNvCxnSpPr/>
          <p:nvPr/>
        </p:nvCxnSpPr>
        <p:spPr bwMode="auto">
          <a:xfrm flipH="1" flipV="1">
            <a:off x="6218777" y="1799486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9" name="59 Grupo">
            <a:extLst>
              <a:ext uri="{FF2B5EF4-FFF2-40B4-BE49-F238E27FC236}">
                <a16:creationId xmlns:a16="http://schemas.microsoft.com/office/drawing/2014/main" id="{A87FF602-B833-425B-86E1-849C9FFEBB21}"/>
              </a:ext>
            </a:extLst>
          </p:cNvPr>
          <p:cNvGrpSpPr/>
          <p:nvPr/>
        </p:nvGrpSpPr>
        <p:grpSpPr>
          <a:xfrm>
            <a:off x="6155450" y="2324226"/>
            <a:ext cx="156574" cy="169708"/>
            <a:chOff x="2219064" y="2954838"/>
            <a:chExt cx="156710" cy="150380"/>
          </a:xfrm>
        </p:grpSpPr>
        <p:cxnSp>
          <p:nvCxnSpPr>
            <p:cNvPr id="280" name="Straight Connector 422">
              <a:extLst>
                <a:ext uri="{FF2B5EF4-FFF2-40B4-BE49-F238E27FC236}">
                  <a16:creationId xmlns:a16="http://schemas.microsoft.com/office/drawing/2014/main" id="{FE4AAD7F-BA02-CA92-FE2F-51A052D0719C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423">
              <a:extLst>
                <a:ext uri="{FF2B5EF4-FFF2-40B4-BE49-F238E27FC236}">
                  <a16:creationId xmlns:a16="http://schemas.microsoft.com/office/drawing/2014/main" id="{A5FFDF03-902C-F73E-CE15-4E3BBA5DFF64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423">
              <a:extLst>
                <a:ext uri="{FF2B5EF4-FFF2-40B4-BE49-F238E27FC236}">
                  <a16:creationId xmlns:a16="http://schemas.microsoft.com/office/drawing/2014/main" id="{C8B4577D-E538-E2DB-2D6E-B8A198963D81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423">
              <a:extLst>
                <a:ext uri="{FF2B5EF4-FFF2-40B4-BE49-F238E27FC236}">
                  <a16:creationId xmlns:a16="http://schemas.microsoft.com/office/drawing/2014/main" id="{E244A016-F85E-9788-7997-8313ACC73082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423">
              <a:extLst>
                <a:ext uri="{FF2B5EF4-FFF2-40B4-BE49-F238E27FC236}">
                  <a16:creationId xmlns:a16="http://schemas.microsoft.com/office/drawing/2014/main" id="{FBA72D58-7339-597A-ED9E-5ACA842263D1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423">
              <a:extLst>
                <a:ext uri="{FF2B5EF4-FFF2-40B4-BE49-F238E27FC236}">
                  <a16:creationId xmlns:a16="http://schemas.microsoft.com/office/drawing/2014/main" id="{75F9A89C-7D5D-8B2E-93AF-76629177BB2F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66 Conector recto">
            <a:extLst>
              <a:ext uri="{FF2B5EF4-FFF2-40B4-BE49-F238E27FC236}">
                <a16:creationId xmlns:a16="http://schemas.microsoft.com/office/drawing/2014/main" id="{56A128CA-F085-312D-E882-73D6669E4199}"/>
              </a:ext>
            </a:extLst>
          </p:cNvPr>
          <p:cNvCxnSpPr/>
          <p:nvPr/>
        </p:nvCxnSpPr>
        <p:spPr bwMode="auto">
          <a:xfrm flipH="1" flipV="1">
            <a:off x="6221156" y="2258303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ZoneTexte 406">
            <a:extLst>
              <a:ext uri="{FF2B5EF4-FFF2-40B4-BE49-F238E27FC236}">
                <a16:creationId xmlns:a16="http://schemas.microsoft.com/office/drawing/2014/main" id="{19FD63A7-7C6D-8231-F5C1-BCBCFAFC5CB6}"/>
              </a:ext>
            </a:extLst>
          </p:cNvPr>
          <p:cNvSpPr txBox="1"/>
          <p:nvPr/>
        </p:nvSpPr>
        <p:spPr>
          <a:xfrm flipH="1">
            <a:off x="5676200" y="1993520"/>
            <a:ext cx="565014" cy="2446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cxnSp>
        <p:nvCxnSpPr>
          <p:cNvPr id="118" name="22 Conector recto">
            <a:extLst>
              <a:ext uri="{FF2B5EF4-FFF2-40B4-BE49-F238E27FC236}">
                <a16:creationId xmlns:a16="http://schemas.microsoft.com/office/drawing/2014/main" id="{C26EEB33-DFEB-DBA4-A381-853BD3D2D648}"/>
              </a:ext>
            </a:extLst>
          </p:cNvPr>
          <p:cNvCxnSpPr>
            <a:cxnSpLocks/>
            <a:stCxn id="127" idx="3"/>
            <a:endCxn id="266" idx="1"/>
          </p:cNvCxnSpPr>
          <p:nvPr/>
        </p:nvCxnSpPr>
        <p:spPr bwMode="auto">
          <a:xfrm flipV="1">
            <a:off x="5767362" y="1799995"/>
            <a:ext cx="601826" cy="136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9 Cubo">
            <a:extLst>
              <a:ext uri="{FF2B5EF4-FFF2-40B4-BE49-F238E27FC236}">
                <a16:creationId xmlns:a16="http://schemas.microsoft.com/office/drawing/2014/main" id="{1CF4BCA8-7A97-7F41-B941-124124D8A1CE}"/>
              </a:ext>
            </a:extLst>
          </p:cNvPr>
          <p:cNvSpPr/>
          <p:nvPr/>
        </p:nvSpPr>
        <p:spPr bwMode="auto">
          <a:xfrm>
            <a:off x="3051098" y="1623999"/>
            <a:ext cx="577793" cy="375093"/>
          </a:xfrm>
          <a:prstGeom prst="cub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22" name="10 Cilindro">
            <a:extLst>
              <a:ext uri="{FF2B5EF4-FFF2-40B4-BE49-F238E27FC236}">
                <a16:creationId xmlns:a16="http://schemas.microsoft.com/office/drawing/2014/main" id="{66F63DC7-2C7C-53C3-8A47-8243681E4CB4}"/>
              </a:ext>
            </a:extLst>
          </p:cNvPr>
          <p:cNvSpPr/>
          <p:nvPr/>
        </p:nvSpPr>
        <p:spPr bwMode="auto">
          <a:xfrm rot="5400000" flipH="1">
            <a:off x="3581625" y="1699701"/>
            <a:ext cx="220813" cy="20268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11 Conector recto">
            <a:extLst>
              <a:ext uri="{FF2B5EF4-FFF2-40B4-BE49-F238E27FC236}">
                <a16:creationId xmlns:a16="http://schemas.microsoft.com/office/drawing/2014/main" id="{212BDC9E-DA91-24A0-6B84-19A47AB9E5FF}"/>
              </a:ext>
            </a:extLst>
          </p:cNvPr>
          <p:cNvCxnSpPr>
            <a:stCxn id="122" idx="1"/>
            <a:endCxn id="127" idx="1"/>
          </p:cNvCxnSpPr>
          <p:nvPr/>
        </p:nvCxnSpPr>
        <p:spPr bwMode="auto">
          <a:xfrm>
            <a:off x="3793375" y="1801043"/>
            <a:ext cx="758546" cy="3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ZoneTexte 406">
            <a:extLst>
              <a:ext uri="{FF2B5EF4-FFF2-40B4-BE49-F238E27FC236}">
                <a16:creationId xmlns:a16="http://schemas.microsoft.com/office/drawing/2014/main" id="{0542BC78-16A3-7682-B8AE-F77AAB1ACA5D}"/>
              </a:ext>
            </a:extLst>
          </p:cNvPr>
          <p:cNvSpPr txBox="1"/>
          <p:nvPr/>
        </p:nvSpPr>
        <p:spPr>
          <a:xfrm flipH="1">
            <a:off x="4607915" y="1904121"/>
            <a:ext cx="1101054" cy="4247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 err="1">
                <a:solidFill>
                  <a:schemeClr val="tx1"/>
                </a:solidFill>
              </a:rPr>
              <a:t>Different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fr-FR" sz="1200" i="1" dirty="0" err="1">
                <a:solidFill>
                  <a:schemeClr val="tx1"/>
                </a:solidFill>
              </a:rPr>
              <a:t>lengthes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125" name="ZoneTexte 406">
            <a:extLst>
              <a:ext uri="{FF2B5EF4-FFF2-40B4-BE49-F238E27FC236}">
                <a16:creationId xmlns:a16="http://schemas.microsoft.com/office/drawing/2014/main" id="{1183868C-6617-6EE5-170D-5837080D3F9A}"/>
              </a:ext>
            </a:extLst>
          </p:cNvPr>
          <p:cNvSpPr txBox="1"/>
          <p:nvPr/>
        </p:nvSpPr>
        <p:spPr>
          <a:xfrm flipH="1">
            <a:off x="3436260" y="1312937"/>
            <a:ext cx="513649" cy="23502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>
                <a:solidFill>
                  <a:schemeClr val="tx1"/>
                </a:solidFill>
              </a:rPr>
              <a:t>PMT</a:t>
            </a:r>
          </a:p>
        </p:txBody>
      </p:sp>
      <p:sp>
        <p:nvSpPr>
          <p:cNvPr id="127" name="44 Cilindro">
            <a:extLst>
              <a:ext uri="{FF2B5EF4-FFF2-40B4-BE49-F238E27FC236}">
                <a16:creationId xmlns:a16="http://schemas.microsoft.com/office/drawing/2014/main" id="{1121EAF2-5F2A-2AD8-7114-326F46AA10F5}"/>
              </a:ext>
            </a:extLst>
          </p:cNvPr>
          <p:cNvSpPr/>
          <p:nvPr/>
        </p:nvSpPr>
        <p:spPr bwMode="auto">
          <a:xfrm rot="16200000" flipH="1">
            <a:off x="5078379" y="1193639"/>
            <a:ext cx="162525" cy="121544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92" name="ZoneTexte 406">
            <a:extLst>
              <a:ext uri="{FF2B5EF4-FFF2-40B4-BE49-F238E27FC236}">
                <a16:creationId xmlns:a16="http://schemas.microsoft.com/office/drawing/2014/main" id="{79BC2330-2B85-3FF8-6F0A-DC9371FDCE6B}"/>
              </a:ext>
            </a:extLst>
          </p:cNvPr>
          <p:cNvSpPr txBox="1"/>
          <p:nvPr/>
        </p:nvSpPr>
        <p:spPr>
          <a:xfrm flipH="1">
            <a:off x="4879419" y="1490479"/>
            <a:ext cx="513649" cy="222429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grpSp>
        <p:nvGrpSpPr>
          <p:cNvPr id="193" name="149 Grupo">
            <a:extLst>
              <a:ext uri="{FF2B5EF4-FFF2-40B4-BE49-F238E27FC236}">
                <a16:creationId xmlns:a16="http://schemas.microsoft.com/office/drawing/2014/main" id="{2FB0E8CB-D222-ED2B-3907-1EF0D0BDF9D4}"/>
              </a:ext>
            </a:extLst>
          </p:cNvPr>
          <p:cNvGrpSpPr/>
          <p:nvPr/>
        </p:nvGrpSpPr>
        <p:grpSpPr>
          <a:xfrm>
            <a:off x="5674447" y="1879397"/>
            <a:ext cx="156574" cy="169708"/>
            <a:chOff x="2219064" y="2954838"/>
            <a:chExt cx="156710" cy="150380"/>
          </a:xfrm>
        </p:grpSpPr>
        <p:cxnSp>
          <p:nvCxnSpPr>
            <p:cNvPr id="194" name="Straight Connector 422">
              <a:extLst>
                <a:ext uri="{FF2B5EF4-FFF2-40B4-BE49-F238E27FC236}">
                  <a16:creationId xmlns:a16="http://schemas.microsoft.com/office/drawing/2014/main" id="{04194253-2183-EE85-92E2-B4543547BDB7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423">
              <a:extLst>
                <a:ext uri="{FF2B5EF4-FFF2-40B4-BE49-F238E27FC236}">
                  <a16:creationId xmlns:a16="http://schemas.microsoft.com/office/drawing/2014/main" id="{1F6B1D17-93D1-E5C4-89A4-136D2F3A214E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423">
              <a:extLst>
                <a:ext uri="{FF2B5EF4-FFF2-40B4-BE49-F238E27FC236}">
                  <a16:creationId xmlns:a16="http://schemas.microsoft.com/office/drawing/2014/main" id="{97620498-0FC7-048E-1459-E6E1B0F732EB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423">
              <a:extLst>
                <a:ext uri="{FF2B5EF4-FFF2-40B4-BE49-F238E27FC236}">
                  <a16:creationId xmlns:a16="http://schemas.microsoft.com/office/drawing/2014/main" id="{37505456-C78E-031F-D12F-1E5D418B5384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423">
              <a:extLst>
                <a:ext uri="{FF2B5EF4-FFF2-40B4-BE49-F238E27FC236}">
                  <a16:creationId xmlns:a16="http://schemas.microsoft.com/office/drawing/2014/main" id="{A49B8E0E-156E-846A-A277-39EC4B17893A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423">
              <a:extLst>
                <a:ext uri="{FF2B5EF4-FFF2-40B4-BE49-F238E27FC236}">
                  <a16:creationId xmlns:a16="http://schemas.microsoft.com/office/drawing/2014/main" id="{5BEB8D10-AC66-7CC5-2DEC-7E607C1CE650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ZoneTexte 632">
            <a:extLst>
              <a:ext uri="{FF2B5EF4-FFF2-40B4-BE49-F238E27FC236}">
                <a16:creationId xmlns:a16="http://schemas.microsoft.com/office/drawing/2014/main" id="{267298EB-2EE9-5ED1-C1E6-4E74FE9AC0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32304" y="3159386"/>
            <a:ext cx="200565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i="1" u="none" dirty="0">
                <a:solidFill>
                  <a:schemeClr val="tx1"/>
                </a:solidFill>
              </a:rPr>
              <a:t>Front End </a:t>
            </a:r>
            <a:r>
              <a:rPr lang="fr-FR" sz="1800" i="1" u="none" dirty="0" err="1">
                <a:solidFill>
                  <a:schemeClr val="tx1"/>
                </a:solidFill>
              </a:rPr>
              <a:t>Board</a:t>
            </a:r>
            <a:endParaRPr lang="fr-FR" sz="180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9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10 Rectángulo">
            <a:extLst>
              <a:ext uri="{FF2B5EF4-FFF2-40B4-BE49-F238E27FC236}">
                <a16:creationId xmlns:a16="http://schemas.microsoft.com/office/drawing/2014/main" id="{77326A21-336E-AE4E-9399-B6A2EF6E1388}"/>
              </a:ext>
            </a:extLst>
          </p:cNvPr>
          <p:cNvSpPr/>
          <p:nvPr/>
        </p:nvSpPr>
        <p:spPr bwMode="auto">
          <a:xfrm>
            <a:off x="2817089" y="1104772"/>
            <a:ext cx="1118671" cy="20722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20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88" name="ZoneTexte 406">
            <a:extLst>
              <a:ext uri="{FF2B5EF4-FFF2-40B4-BE49-F238E27FC236}">
                <a16:creationId xmlns:a16="http://schemas.microsoft.com/office/drawing/2014/main" id="{68355C5C-BDF7-A948-7F94-C463DBF82966}"/>
              </a:ext>
            </a:extLst>
          </p:cNvPr>
          <p:cNvSpPr txBox="1"/>
          <p:nvPr/>
        </p:nvSpPr>
        <p:spPr>
          <a:xfrm flipH="1">
            <a:off x="2742500" y="1191993"/>
            <a:ext cx="874135" cy="436474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200" i="1" u="none" dirty="0">
                <a:solidFill>
                  <a:schemeClr val="tx1"/>
                </a:solidFill>
              </a:rPr>
              <a:t>Detector </a:t>
            </a:r>
            <a:r>
              <a:rPr lang="fr-FR" sz="1200" i="1" u="none" dirty="0" err="1">
                <a:solidFill>
                  <a:schemeClr val="tx1"/>
                </a:solidFill>
              </a:rPr>
              <a:t>cells</a:t>
            </a:r>
            <a:endParaRPr lang="fr-FR" sz="1200" i="1" u="none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ICECAL65 channel blocks: integrator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12 Rectángulo redondeado">
            <a:extLst>
              <a:ext uri="{FF2B5EF4-FFF2-40B4-BE49-F238E27FC236}">
                <a16:creationId xmlns:a16="http://schemas.microsoft.com/office/drawing/2014/main" id="{5FAF4FFD-6535-0404-EF5A-E9D9C81EF8BB}"/>
              </a:ext>
            </a:extLst>
          </p:cNvPr>
          <p:cNvSpPr/>
          <p:nvPr/>
        </p:nvSpPr>
        <p:spPr bwMode="auto">
          <a:xfrm>
            <a:off x="5941456" y="1091828"/>
            <a:ext cx="5208277" cy="2499300"/>
          </a:xfrm>
          <a:prstGeom prst="roundRect">
            <a:avLst>
              <a:gd name="adj" fmla="val 7465"/>
            </a:avLst>
          </a:prstGeom>
          <a:solidFill>
            <a:srgbClr val="CCFF99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0" name="14 Grupo">
            <a:extLst>
              <a:ext uri="{FF2B5EF4-FFF2-40B4-BE49-F238E27FC236}">
                <a16:creationId xmlns:a16="http://schemas.microsoft.com/office/drawing/2014/main" id="{E2027784-DE9B-01AF-89C7-1D777A803002}"/>
              </a:ext>
            </a:extLst>
          </p:cNvPr>
          <p:cNvGrpSpPr/>
          <p:nvPr/>
        </p:nvGrpSpPr>
        <p:grpSpPr>
          <a:xfrm>
            <a:off x="6885932" y="1165926"/>
            <a:ext cx="3313357" cy="1650248"/>
            <a:chOff x="2472485" y="1421654"/>
            <a:chExt cx="4820803" cy="2004031"/>
          </a:xfrm>
        </p:grpSpPr>
        <p:sp>
          <p:nvSpPr>
            <p:cNvPr id="259" name="142 Rectángulo redondeado">
              <a:extLst>
                <a:ext uri="{FF2B5EF4-FFF2-40B4-BE49-F238E27FC236}">
                  <a16:creationId xmlns:a16="http://schemas.microsoft.com/office/drawing/2014/main" id="{486F857A-989D-76FC-ECEE-EC6B2B821A12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143 Rectángulo redondeado">
              <a:extLst>
                <a:ext uri="{FF2B5EF4-FFF2-40B4-BE49-F238E27FC236}">
                  <a16:creationId xmlns:a16="http://schemas.microsoft.com/office/drawing/2014/main" id="{17476F4C-6607-DB48-0C60-DF1EF53B59BB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144 Rectángulo redondeado">
              <a:extLst>
                <a:ext uri="{FF2B5EF4-FFF2-40B4-BE49-F238E27FC236}">
                  <a16:creationId xmlns:a16="http://schemas.microsoft.com/office/drawing/2014/main" id="{CA5FD0B8-7506-C96D-D638-E7A012653C32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2" name="145 Rectángulo redondeado">
              <a:extLst>
                <a:ext uri="{FF2B5EF4-FFF2-40B4-BE49-F238E27FC236}">
                  <a16:creationId xmlns:a16="http://schemas.microsoft.com/office/drawing/2014/main" id="{1FC3DE6A-01B4-61CD-C0DB-8A2847AC572C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1" name="15 Conector recto">
            <a:extLst>
              <a:ext uri="{FF2B5EF4-FFF2-40B4-BE49-F238E27FC236}">
                <a16:creationId xmlns:a16="http://schemas.microsoft.com/office/drawing/2014/main" id="{94618C5D-88EA-A76F-809E-A11C63B00DD8}"/>
              </a:ext>
            </a:extLst>
          </p:cNvPr>
          <p:cNvCxnSpPr/>
          <p:nvPr/>
        </p:nvCxnSpPr>
        <p:spPr bwMode="auto">
          <a:xfrm flipV="1">
            <a:off x="10676567" y="1936947"/>
            <a:ext cx="140078" cy="16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12" name="18 Conector recto">
            <a:extLst>
              <a:ext uri="{FF2B5EF4-FFF2-40B4-BE49-F238E27FC236}">
                <a16:creationId xmlns:a16="http://schemas.microsoft.com/office/drawing/2014/main" id="{9FF7F1A8-2027-AE3A-31B4-D46B4EC6D4A0}"/>
              </a:ext>
            </a:extLst>
          </p:cNvPr>
          <p:cNvCxnSpPr/>
          <p:nvPr/>
        </p:nvCxnSpPr>
        <p:spPr bwMode="auto">
          <a:xfrm flipV="1">
            <a:off x="10725045" y="1914575"/>
            <a:ext cx="31843" cy="491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ZoneTexte 632">
            <a:extLst>
              <a:ext uri="{FF2B5EF4-FFF2-40B4-BE49-F238E27FC236}">
                <a16:creationId xmlns:a16="http://schemas.microsoft.com/office/drawing/2014/main" id="{3A583A34-3425-2B88-726E-A4E3CCEF6BF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81912" y="1289528"/>
            <a:ext cx="723253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Integrator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15" name="22 Conector recto">
            <a:extLst>
              <a:ext uri="{FF2B5EF4-FFF2-40B4-BE49-F238E27FC236}">
                <a16:creationId xmlns:a16="http://schemas.microsoft.com/office/drawing/2014/main" id="{D88296CE-CD26-1960-A200-85A8CEB35AA3}"/>
              </a:ext>
            </a:extLst>
          </p:cNvPr>
          <p:cNvCxnSpPr>
            <a:cxnSpLocks/>
            <a:stCxn id="266" idx="3"/>
          </p:cNvCxnSpPr>
          <p:nvPr/>
        </p:nvCxnSpPr>
        <p:spPr bwMode="auto">
          <a:xfrm>
            <a:off x="6672064" y="1799995"/>
            <a:ext cx="32958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23 CuadroTexto">
            <a:extLst>
              <a:ext uri="{FF2B5EF4-FFF2-40B4-BE49-F238E27FC236}">
                <a16:creationId xmlns:a16="http://schemas.microsoft.com/office/drawing/2014/main" id="{AC8CB812-D300-F67C-2001-A9BFB079E0E4}"/>
              </a:ext>
            </a:extLst>
          </p:cNvPr>
          <p:cNvSpPr txBox="1"/>
          <p:nvPr/>
        </p:nvSpPr>
        <p:spPr>
          <a:xfrm>
            <a:off x="6148984" y="1640113"/>
            <a:ext cx="130251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800" i="1" u="none" dirty="0">
                <a:solidFill>
                  <a:schemeClr val="tx1"/>
                </a:solidFill>
              </a:rPr>
              <a:t>I</a:t>
            </a:r>
          </a:p>
        </p:txBody>
      </p:sp>
      <p:cxnSp>
        <p:nvCxnSpPr>
          <p:cNvPr id="17" name="24 Conector recto">
            <a:extLst>
              <a:ext uri="{FF2B5EF4-FFF2-40B4-BE49-F238E27FC236}">
                <a16:creationId xmlns:a16="http://schemas.microsoft.com/office/drawing/2014/main" id="{F311E923-23D3-551C-06BC-A0AD94FC2C23}"/>
              </a:ext>
            </a:extLst>
          </p:cNvPr>
          <p:cNvCxnSpPr/>
          <p:nvPr/>
        </p:nvCxnSpPr>
        <p:spPr bwMode="auto">
          <a:xfrm>
            <a:off x="7346470" y="1536161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25 Conector recto">
            <a:extLst>
              <a:ext uri="{FF2B5EF4-FFF2-40B4-BE49-F238E27FC236}">
                <a16:creationId xmlns:a16="http://schemas.microsoft.com/office/drawing/2014/main" id="{4E637220-F16C-4DF9-CCAE-A43D44650B31}"/>
              </a:ext>
            </a:extLst>
          </p:cNvPr>
          <p:cNvCxnSpPr/>
          <p:nvPr/>
        </p:nvCxnSpPr>
        <p:spPr bwMode="auto">
          <a:xfrm>
            <a:off x="7342852" y="1813017"/>
            <a:ext cx="265271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26 Conector recto">
            <a:extLst>
              <a:ext uri="{FF2B5EF4-FFF2-40B4-BE49-F238E27FC236}">
                <a16:creationId xmlns:a16="http://schemas.microsoft.com/office/drawing/2014/main" id="{05A33A13-19B7-F344-787E-657D1BAE4BB4}"/>
              </a:ext>
            </a:extLst>
          </p:cNvPr>
          <p:cNvCxnSpPr/>
          <p:nvPr/>
        </p:nvCxnSpPr>
        <p:spPr bwMode="auto">
          <a:xfrm>
            <a:off x="7902687" y="1536161"/>
            <a:ext cx="26113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27 Conector recto">
            <a:extLst>
              <a:ext uri="{FF2B5EF4-FFF2-40B4-BE49-F238E27FC236}">
                <a16:creationId xmlns:a16="http://schemas.microsoft.com/office/drawing/2014/main" id="{462765E5-E54B-E085-4120-2AE639EBCA26}"/>
              </a:ext>
            </a:extLst>
          </p:cNvPr>
          <p:cNvCxnSpPr/>
          <p:nvPr/>
        </p:nvCxnSpPr>
        <p:spPr bwMode="auto">
          <a:xfrm>
            <a:off x="7908816" y="181301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28 Conector recto">
            <a:extLst>
              <a:ext uri="{FF2B5EF4-FFF2-40B4-BE49-F238E27FC236}">
                <a16:creationId xmlns:a16="http://schemas.microsoft.com/office/drawing/2014/main" id="{2D9C7AC8-5915-B983-03A2-8D3160015100}"/>
              </a:ext>
            </a:extLst>
          </p:cNvPr>
          <p:cNvCxnSpPr/>
          <p:nvPr/>
        </p:nvCxnSpPr>
        <p:spPr bwMode="auto">
          <a:xfrm>
            <a:off x="8397039" y="1609405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29 Conector recto">
            <a:extLst>
              <a:ext uri="{FF2B5EF4-FFF2-40B4-BE49-F238E27FC236}">
                <a16:creationId xmlns:a16="http://schemas.microsoft.com/office/drawing/2014/main" id="{BAAD2718-5DB6-DD71-5F0F-243CF29F2EF8}"/>
              </a:ext>
            </a:extLst>
          </p:cNvPr>
          <p:cNvCxnSpPr/>
          <p:nvPr/>
        </p:nvCxnSpPr>
        <p:spPr bwMode="auto">
          <a:xfrm>
            <a:off x="8393264" y="174380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30 Conector recto">
            <a:extLst>
              <a:ext uri="{FF2B5EF4-FFF2-40B4-BE49-F238E27FC236}">
                <a16:creationId xmlns:a16="http://schemas.microsoft.com/office/drawing/2014/main" id="{D0DC34E2-2C37-3E51-DC18-914DF8A8AF4E}"/>
              </a:ext>
            </a:extLst>
          </p:cNvPr>
          <p:cNvCxnSpPr/>
          <p:nvPr/>
        </p:nvCxnSpPr>
        <p:spPr bwMode="auto">
          <a:xfrm flipV="1">
            <a:off x="8546498" y="174787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31 Conector recto">
            <a:extLst>
              <a:ext uri="{FF2B5EF4-FFF2-40B4-BE49-F238E27FC236}">
                <a16:creationId xmlns:a16="http://schemas.microsoft.com/office/drawing/2014/main" id="{1DF33B38-61C5-074C-2064-13A230B9665F}"/>
              </a:ext>
            </a:extLst>
          </p:cNvPr>
          <p:cNvCxnSpPr/>
          <p:nvPr/>
        </p:nvCxnSpPr>
        <p:spPr bwMode="auto">
          <a:xfrm>
            <a:off x="8551147" y="180081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AutoShape 45">
            <a:extLst>
              <a:ext uri="{FF2B5EF4-FFF2-40B4-BE49-F238E27FC236}">
                <a16:creationId xmlns:a16="http://schemas.microsoft.com/office/drawing/2014/main" id="{CC6C3C08-FCF6-19B5-5012-CAFBCF464C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1476892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>
                <a:solidFill>
                  <a:schemeClr val="bg1"/>
                </a:solidFill>
              </a:rPr>
              <a:t>TH</a:t>
            </a:r>
          </a:p>
        </p:txBody>
      </p:sp>
      <p:cxnSp>
        <p:nvCxnSpPr>
          <p:cNvPr id="26" name="33 Conector recto">
            <a:extLst>
              <a:ext uri="{FF2B5EF4-FFF2-40B4-BE49-F238E27FC236}">
                <a16:creationId xmlns:a16="http://schemas.microsoft.com/office/drawing/2014/main" id="{479C63FF-C3BE-F21E-D343-293A7EC9BE84}"/>
              </a:ext>
            </a:extLst>
          </p:cNvPr>
          <p:cNvCxnSpPr/>
          <p:nvPr/>
        </p:nvCxnSpPr>
        <p:spPr bwMode="auto">
          <a:xfrm flipV="1">
            <a:off x="8551189" y="1556508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34 Rectángulo">
            <a:extLst>
              <a:ext uri="{FF2B5EF4-FFF2-40B4-BE49-F238E27FC236}">
                <a16:creationId xmlns:a16="http://schemas.microsoft.com/office/drawing/2014/main" id="{2A6DB260-D6E5-8175-C5D8-44507ADD2346}"/>
              </a:ext>
            </a:extLst>
          </p:cNvPr>
          <p:cNvSpPr/>
          <p:nvPr/>
        </p:nvSpPr>
        <p:spPr bwMode="auto">
          <a:xfrm>
            <a:off x="9139437" y="1466947"/>
            <a:ext cx="408597" cy="9482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1200" b="0" i="0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8" name="35 Conector recto">
            <a:extLst>
              <a:ext uri="{FF2B5EF4-FFF2-40B4-BE49-F238E27FC236}">
                <a16:creationId xmlns:a16="http://schemas.microsoft.com/office/drawing/2014/main" id="{42351296-13F5-30AF-55F8-FACFAC934079}"/>
              </a:ext>
            </a:extLst>
          </p:cNvPr>
          <p:cNvCxnSpPr/>
          <p:nvPr/>
        </p:nvCxnSpPr>
        <p:spPr bwMode="auto">
          <a:xfrm>
            <a:off x="8551147" y="1558561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36 Conector recto">
            <a:extLst>
              <a:ext uri="{FF2B5EF4-FFF2-40B4-BE49-F238E27FC236}">
                <a16:creationId xmlns:a16="http://schemas.microsoft.com/office/drawing/2014/main" id="{F04590BE-2A22-FA16-4CEE-B43879DC6DF6}"/>
              </a:ext>
            </a:extLst>
          </p:cNvPr>
          <p:cNvCxnSpPr/>
          <p:nvPr/>
        </p:nvCxnSpPr>
        <p:spPr bwMode="auto">
          <a:xfrm>
            <a:off x="8922663" y="1609445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37 Conector recto">
            <a:extLst>
              <a:ext uri="{FF2B5EF4-FFF2-40B4-BE49-F238E27FC236}">
                <a16:creationId xmlns:a16="http://schemas.microsoft.com/office/drawing/2014/main" id="{B9D4760F-369B-5991-7126-612A15A582CF}"/>
              </a:ext>
            </a:extLst>
          </p:cNvPr>
          <p:cNvCxnSpPr/>
          <p:nvPr/>
        </p:nvCxnSpPr>
        <p:spPr bwMode="auto">
          <a:xfrm>
            <a:off x="8918888" y="174384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ZoneTexte 632">
            <a:extLst>
              <a:ext uri="{FF2B5EF4-FFF2-40B4-BE49-F238E27FC236}">
                <a16:creationId xmlns:a16="http://schemas.microsoft.com/office/drawing/2014/main" id="{B605BDC4-CCCE-3350-D3E3-EC57B94FE6A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71698" y="1216671"/>
            <a:ext cx="684781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Track</a:t>
            </a:r>
            <a:r>
              <a:rPr lang="fr-FR" sz="900" i="1" u="none" dirty="0">
                <a:solidFill>
                  <a:schemeClr val="tx1"/>
                </a:solidFill>
              </a:rPr>
              <a:t>-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and-</a:t>
            </a:r>
            <a:r>
              <a:rPr lang="fr-FR" sz="900" i="1" u="none" dirty="0" err="1">
                <a:solidFill>
                  <a:schemeClr val="tx1"/>
                </a:solidFill>
              </a:rPr>
              <a:t>Hold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cxnSp>
        <p:nvCxnSpPr>
          <p:cNvPr id="96" name="39 Conector recto">
            <a:extLst>
              <a:ext uri="{FF2B5EF4-FFF2-40B4-BE49-F238E27FC236}">
                <a16:creationId xmlns:a16="http://schemas.microsoft.com/office/drawing/2014/main" id="{FD52D08E-0945-FD43-4CB2-DAA2B64007E8}"/>
              </a:ext>
            </a:extLst>
          </p:cNvPr>
          <p:cNvCxnSpPr/>
          <p:nvPr/>
        </p:nvCxnSpPr>
        <p:spPr bwMode="auto">
          <a:xfrm>
            <a:off x="9552074" y="1804879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40 Conector recto">
            <a:extLst>
              <a:ext uri="{FF2B5EF4-FFF2-40B4-BE49-F238E27FC236}">
                <a16:creationId xmlns:a16="http://schemas.microsoft.com/office/drawing/2014/main" id="{04769E59-428A-4643-95C2-86F4F16C0426}"/>
              </a:ext>
            </a:extLst>
          </p:cNvPr>
          <p:cNvCxnSpPr/>
          <p:nvPr/>
        </p:nvCxnSpPr>
        <p:spPr bwMode="auto">
          <a:xfrm>
            <a:off x="9548299" y="2081736"/>
            <a:ext cx="15737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41 Conector recto">
            <a:extLst>
              <a:ext uri="{FF2B5EF4-FFF2-40B4-BE49-F238E27FC236}">
                <a16:creationId xmlns:a16="http://schemas.microsoft.com/office/drawing/2014/main" id="{0EEDEB0A-D152-2024-352B-A8855015AC63}"/>
              </a:ext>
            </a:extLst>
          </p:cNvPr>
          <p:cNvCxnSpPr/>
          <p:nvPr/>
        </p:nvCxnSpPr>
        <p:spPr bwMode="auto">
          <a:xfrm>
            <a:off x="7346470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42 Conector recto">
            <a:extLst>
              <a:ext uri="{FF2B5EF4-FFF2-40B4-BE49-F238E27FC236}">
                <a16:creationId xmlns:a16="http://schemas.microsoft.com/office/drawing/2014/main" id="{B3C6417E-4E8F-CAAD-C190-6A9C1B7F8AA4}"/>
              </a:ext>
            </a:extLst>
          </p:cNvPr>
          <p:cNvCxnSpPr/>
          <p:nvPr/>
        </p:nvCxnSpPr>
        <p:spPr bwMode="auto">
          <a:xfrm>
            <a:off x="7342695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43 Conector recto">
            <a:extLst>
              <a:ext uri="{FF2B5EF4-FFF2-40B4-BE49-F238E27FC236}">
                <a16:creationId xmlns:a16="http://schemas.microsoft.com/office/drawing/2014/main" id="{A4960B41-ECF6-2EFC-EBBE-4D3627404DE5}"/>
              </a:ext>
            </a:extLst>
          </p:cNvPr>
          <p:cNvCxnSpPr/>
          <p:nvPr/>
        </p:nvCxnSpPr>
        <p:spPr bwMode="auto">
          <a:xfrm>
            <a:off x="7912591" y="2065120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44 Conector recto">
            <a:extLst>
              <a:ext uri="{FF2B5EF4-FFF2-40B4-BE49-F238E27FC236}">
                <a16:creationId xmlns:a16="http://schemas.microsoft.com/office/drawing/2014/main" id="{7E0FF53F-DDA5-964D-4412-3A15C1D0A800}"/>
              </a:ext>
            </a:extLst>
          </p:cNvPr>
          <p:cNvCxnSpPr/>
          <p:nvPr/>
        </p:nvCxnSpPr>
        <p:spPr bwMode="auto">
          <a:xfrm>
            <a:off x="7908816" y="2341977"/>
            <a:ext cx="2534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45 Conector recto">
            <a:extLst>
              <a:ext uri="{FF2B5EF4-FFF2-40B4-BE49-F238E27FC236}">
                <a16:creationId xmlns:a16="http://schemas.microsoft.com/office/drawing/2014/main" id="{4159B60D-0185-ADA0-09BC-0EE63A4F3E9A}"/>
              </a:ext>
            </a:extLst>
          </p:cNvPr>
          <p:cNvCxnSpPr/>
          <p:nvPr/>
        </p:nvCxnSpPr>
        <p:spPr bwMode="auto">
          <a:xfrm>
            <a:off x="8397039" y="2138364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46 Conector recto">
            <a:extLst>
              <a:ext uri="{FF2B5EF4-FFF2-40B4-BE49-F238E27FC236}">
                <a16:creationId xmlns:a16="http://schemas.microsoft.com/office/drawing/2014/main" id="{BF82379D-E383-E302-E41B-FFF63E654A78}"/>
              </a:ext>
            </a:extLst>
          </p:cNvPr>
          <p:cNvCxnSpPr/>
          <p:nvPr/>
        </p:nvCxnSpPr>
        <p:spPr bwMode="auto">
          <a:xfrm>
            <a:off x="8393264" y="2272763"/>
            <a:ext cx="148257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47 Conector recto">
            <a:extLst>
              <a:ext uri="{FF2B5EF4-FFF2-40B4-BE49-F238E27FC236}">
                <a16:creationId xmlns:a16="http://schemas.microsoft.com/office/drawing/2014/main" id="{D243D483-4E90-94FF-2B17-9E8D14A29CEB}"/>
              </a:ext>
            </a:extLst>
          </p:cNvPr>
          <p:cNvCxnSpPr/>
          <p:nvPr/>
        </p:nvCxnSpPr>
        <p:spPr bwMode="auto">
          <a:xfrm flipV="1">
            <a:off x="8546498" y="2276833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48 Conector recto">
            <a:extLst>
              <a:ext uri="{FF2B5EF4-FFF2-40B4-BE49-F238E27FC236}">
                <a16:creationId xmlns:a16="http://schemas.microsoft.com/office/drawing/2014/main" id="{EDE6AA9C-23CF-F7D7-4163-8ACA3C3F06BE}"/>
              </a:ext>
            </a:extLst>
          </p:cNvPr>
          <p:cNvCxnSpPr/>
          <p:nvPr/>
        </p:nvCxnSpPr>
        <p:spPr bwMode="auto">
          <a:xfrm>
            <a:off x="8551147" y="2329769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AutoShape 45">
            <a:extLst>
              <a:ext uri="{FF2B5EF4-FFF2-40B4-BE49-F238E27FC236}">
                <a16:creationId xmlns:a16="http://schemas.microsoft.com/office/drawing/2014/main" id="{6B61A4E5-242B-52C0-D00B-95B531570D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08948" y="2005851"/>
            <a:ext cx="348682" cy="398008"/>
          </a:xfrm>
          <a:prstGeom prst="triangle">
            <a:avLst>
              <a:gd name="adj" fmla="val 50000"/>
            </a:avLst>
          </a:prstGeom>
          <a:solidFill>
            <a:srgbClr val="CC00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b="0" u="none" dirty="0"/>
              <a:t>TH</a:t>
            </a:r>
          </a:p>
        </p:txBody>
      </p:sp>
      <p:cxnSp>
        <p:nvCxnSpPr>
          <p:cNvPr id="107" name="50 Conector recto">
            <a:extLst>
              <a:ext uri="{FF2B5EF4-FFF2-40B4-BE49-F238E27FC236}">
                <a16:creationId xmlns:a16="http://schemas.microsoft.com/office/drawing/2014/main" id="{EA895682-04D1-6C8F-970F-779ADFD3E59E}"/>
              </a:ext>
            </a:extLst>
          </p:cNvPr>
          <p:cNvCxnSpPr/>
          <p:nvPr/>
        </p:nvCxnSpPr>
        <p:spPr bwMode="auto">
          <a:xfrm flipV="1">
            <a:off x="8551189" y="2085467"/>
            <a:ext cx="0" cy="5147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51 Conector recto">
            <a:extLst>
              <a:ext uri="{FF2B5EF4-FFF2-40B4-BE49-F238E27FC236}">
                <a16:creationId xmlns:a16="http://schemas.microsoft.com/office/drawing/2014/main" id="{7A5B6DF7-06D9-0484-08A1-C84A8A711FCD}"/>
              </a:ext>
            </a:extLst>
          </p:cNvPr>
          <p:cNvCxnSpPr/>
          <p:nvPr/>
        </p:nvCxnSpPr>
        <p:spPr bwMode="auto">
          <a:xfrm>
            <a:off x="8551147" y="2087520"/>
            <a:ext cx="130814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52 Conector recto">
            <a:extLst>
              <a:ext uri="{FF2B5EF4-FFF2-40B4-BE49-F238E27FC236}">
                <a16:creationId xmlns:a16="http://schemas.microsoft.com/office/drawing/2014/main" id="{1E4FAE38-3A9B-CA54-399E-FBF69844585B}"/>
              </a:ext>
            </a:extLst>
          </p:cNvPr>
          <p:cNvCxnSpPr/>
          <p:nvPr/>
        </p:nvCxnSpPr>
        <p:spPr bwMode="auto">
          <a:xfrm>
            <a:off x="8922663" y="2138404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53 Conector recto">
            <a:extLst>
              <a:ext uri="{FF2B5EF4-FFF2-40B4-BE49-F238E27FC236}">
                <a16:creationId xmlns:a16="http://schemas.microsoft.com/office/drawing/2014/main" id="{014F0F13-8C02-7493-83CA-20399E832BC9}"/>
              </a:ext>
            </a:extLst>
          </p:cNvPr>
          <p:cNvCxnSpPr/>
          <p:nvPr/>
        </p:nvCxnSpPr>
        <p:spPr bwMode="auto">
          <a:xfrm>
            <a:off x="8918888" y="2272803"/>
            <a:ext cx="210350" cy="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ZoneTexte 632">
            <a:extLst>
              <a:ext uri="{FF2B5EF4-FFF2-40B4-BE49-F238E27FC236}">
                <a16:creationId xmlns:a16="http://schemas.microsoft.com/office/drawing/2014/main" id="{5721DEA7-4720-6432-B260-8093CEA9CE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501436" y="1280078"/>
            <a:ext cx="466772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Filter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2" name="ZoneTexte 632">
            <a:extLst>
              <a:ext uri="{FF2B5EF4-FFF2-40B4-BE49-F238E27FC236}">
                <a16:creationId xmlns:a16="http://schemas.microsoft.com/office/drawing/2014/main" id="{684B9BFB-62DB-AA5B-7990-7FD0DB88E5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86075" y="1268760"/>
            <a:ext cx="646309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 err="1">
                <a:solidFill>
                  <a:schemeClr val="tx1"/>
                </a:solidFill>
              </a:rPr>
              <a:t>Pre-amp</a:t>
            </a:r>
            <a:endParaRPr lang="fr-FR" sz="900" i="1" u="none" dirty="0">
              <a:solidFill>
                <a:schemeClr val="tx1"/>
              </a:solidFill>
            </a:endParaRPr>
          </a:p>
        </p:txBody>
      </p:sp>
      <p:sp>
        <p:nvSpPr>
          <p:cNvPr id="113" name="ZoneTexte 632">
            <a:extLst>
              <a:ext uri="{FF2B5EF4-FFF2-40B4-BE49-F238E27FC236}">
                <a16:creationId xmlns:a16="http://schemas.microsoft.com/office/drawing/2014/main" id="{DCD801B8-2755-D1D9-4B36-4766C575BF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02374" y="1280078"/>
            <a:ext cx="793785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Multiplexer</a:t>
            </a:r>
          </a:p>
        </p:txBody>
      </p:sp>
      <p:sp>
        <p:nvSpPr>
          <p:cNvPr id="114" name="ZoneTexte 632">
            <a:extLst>
              <a:ext uri="{FF2B5EF4-FFF2-40B4-BE49-F238E27FC236}">
                <a16:creationId xmlns:a16="http://schemas.microsoft.com/office/drawing/2014/main" id="{97CE086E-AC09-04BF-343B-FC283534367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588613" y="1442783"/>
            <a:ext cx="50524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ADC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15" name="AutoShape 45">
            <a:extLst>
              <a:ext uri="{FF2B5EF4-FFF2-40B4-BE49-F238E27FC236}">
                <a16:creationId xmlns:a16="http://schemas.microsoft.com/office/drawing/2014/main" id="{732732F0-0A78-065F-B1F2-7CB1E65EB1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874272" y="1739710"/>
            <a:ext cx="931584" cy="40274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endParaRPr lang="es-ES" sz="900" b="0" u="none" dirty="0"/>
          </a:p>
        </p:txBody>
      </p:sp>
      <p:cxnSp>
        <p:nvCxnSpPr>
          <p:cNvPr id="201" name="59 Conector recto de flecha">
            <a:extLst>
              <a:ext uri="{FF2B5EF4-FFF2-40B4-BE49-F238E27FC236}">
                <a16:creationId xmlns:a16="http://schemas.microsoft.com/office/drawing/2014/main" id="{A31DE698-7DC5-56D5-5A4F-85A93B8BFE27}"/>
              </a:ext>
            </a:extLst>
          </p:cNvPr>
          <p:cNvCxnSpPr/>
          <p:nvPr/>
        </p:nvCxnSpPr>
        <p:spPr bwMode="auto">
          <a:xfrm flipV="1">
            <a:off x="9909606" y="1874855"/>
            <a:ext cx="406024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60 Conector recto de flecha">
            <a:extLst>
              <a:ext uri="{FF2B5EF4-FFF2-40B4-BE49-F238E27FC236}">
                <a16:creationId xmlns:a16="http://schemas.microsoft.com/office/drawing/2014/main" id="{42CEBE57-4E13-7F16-1A1C-37D0385770EE}"/>
              </a:ext>
            </a:extLst>
          </p:cNvPr>
          <p:cNvCxnSpPr/>
          <p:nvPr/>
        </p:nvCxnSpPr>
        <p:spPr bwMode="auto">
          <a:xfrm flipV="1">
            <a:off x="9905499" y="2007919"/>
            <a:ext cx="421852" cy="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100 Conector recto">
            <a:extLst>
              <a:ext uri="{FF2B5EF4-FFF2-40B4-BE49-F238E27FC236}">
                <a16:creationId xmlns:a16="http://schemas.microsoft.com/office/drawing/2014/main" id="{593D99D0-95C4-936E-1D3B-E7144320B1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338687" y="2423564"/>
            <a:ext cx="3164" cy="11825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04" name="106 Conector recto">
            <a:extLst>
              <a:ext uri="{FF2B5EF4-FFF2-40B4-BE49-F238E27FC236}">
                <a16:creationId xmlns:a16="http://schemas.microsoft.com/office/drawing/2014/main" id="{F8B68965-C6E0-570A-14D6-2D851024007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9173343" y="2997236"/>
            <a:ext cx="1358555" cy="1032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06" name="65 Rectángulo">
            <a:extLst>
              <a:ext uri="{FF2B5EF4-FFF2-40B4-BE49-F238E27FC236}">
                <a16:creationId xmlns:a16="http://schemas.microsoft.com/office/drawing/2014/main" id="{44E424C8-1B48-0659-CACC-3CF333CFB235}"/>
              </a:ext>
            </a:extLst>
          </p:cNvPr>
          <p:cNvSpPr/>
          <p:nvPr/>
        </p:nvSpPr>
        <p:spPr bwMode="auto">
          <a:xfrm>
            <a:off x="7001651" y="1466947"/>
            <a:ext cx="408597" cy="948288"/>
          </a:xfrm>
          <a:prstGeom prst="rect">
            <a:avLst/>
          </a:prstGeom>
          <a:solidFill>
            <a:srgbClr val="99CC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66 Rectángulo">
            <a:extLst>
              <a:ext uri="{FF2B5EF4-FFF2-40B4-BE49-F238E27FC236}">
                <a16:creationId xmlns:a16="http://schemas.microsoft.com/office/drawing/2014/main" id="{5FF06EB9-858A-2C9F-6838-B7F83418B606}"/>
              </a:ext>
            </a:extLst>
          </p:cNvPr>
          <p:cNvSpPr/>
          <p:nvPr/>
        </p:nvSpPr>
        <p:spPr bwMode="auto">
          <a:xfrm>
            <a:off x="7604740" y="1502709"/>
            <a:ext cx="371451" cy="349324"/>
          </a:xfrm>
          <a:prstGeom prst="rect">
            <a:avLst/>
          </a:prstGeom>
          <a:solidFill>
            <a:srgbClr val="33CC33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08" name="AutoShape 45">
            <a:extLst>
              <a:ext uri="{FF2B5EF4-FFF2-40B4-BE49-F238E27FC236}">
                <a16:creationId xmlns:a16="http://schemas.microsoft.com/office/drawing/2014/main" id="{EA7A5DA7-D491-56DA-DEFC-D0109C7C98D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1476892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09" name="68 Rectángulo">
            <a:extLst>
              <a:ext uri="{FF2B5EF4-FFF2-40B4-BE49-F238E27FC236}">
                <a16:creationId xmlns:a16="http://schemas.microsoft.com/office/drawing/2014/main" id="{BA85D89B-F2B0-7B07-990F-E9A6E5CE605F}"/>
              </a:ext>
            </a:extLst>
          </p:cNvPr>
          <p:cNvSpPr/>
          <p:nvPr/>
        </p:nvSpPr>
        <p:spPr bwMode="auto">
          <a:xfrm>
            <a:off x="7604740" y="2031669"/>
            <a:ext cx="371451" cy="34932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PZ</a:t>
            </a:r>
          </a:p>
        </p:txBody>
      </p:sp>
      <p:sp>
        <p:nvSpPr>
          <p:cNvPr id="210" name="AutoShape 45">
            <a:extLst>
              <a:ext uri="{FF2B5EF4-FFF2-40B4-BE49-F238E27FC236}">
                <a16:creationId xmlns:a16="http://schemas.microsoft.com/office/drawing/2014/main" id="{7758E400-7141-BDAA-0D30-84B1B5DB4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93035" y="2005851"/>
            <a:ext cx="348682" cy="39800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1000" b="0" u="none" dirty="0">
                <a:latin typeface="Arial Unicode MS"/>
                <a:ea typeface="Arial Unicode MS"/>
                <a:cs typeface="Arial Unicode MS"/>
              </a:rPr>
              <a:t>ʃ</a:t>
            </a:r>
            <a:endParaRPr lang="es-ES" sz="1000" b="0" u="none" dirty="0"/>
          </a:p>
        </p:txBody>
      </p:sp>
      <p:sp>
        <p:nvSpPr>
          <p:cNvPr id="211" name="AutoShape 45">
            <a:extLst>
              <a:ext uri="{FF2B5EF4-FFF2-40B4-BE49-F238E27FC236}">
                <a16:creationId xmlns:a16="http://schemas.microsoft.com/office/drawing/2014/main" id="{426E448B-511A-6760-5C3B-636C0143FE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734114" y="1742998"/>
            <a:ext cx="348682" cy="398008"/>
          </a:xfrm>
          <a:prstGeom prst="triangle">
            <a:avLst>
              <a:gd name="adj" fmla="val 50000"/>
            </a:avLst>
          </a:prstGeom>
          <a:solidFill>
            <a:srgbClr val="0099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ES" sz="800" u="none" dirty="0" err="1"/>
              <a:t>Drv</a:t>
            </a:r>
            <a:endParaRPr lang="es-ES" sz="800" b="0" u="none" dirty="0"/>
          </a:p>
        </p:txBody>
      </p:sp>
      <p:cxnSp>
        <p:nvCxnSpPr>
          <p:cNvPr id="212" name="100 Conector recto">
            <a:extLst>
              <a:ext uri="{FF2B5EF4-FFF2-40B4-BE49-F238E27FC236}">
                <a16:creationId xmlns:a16="http://schemas.microsoft.com/office/drawing/2014/main" id="{EAD8E5EA-1EEB-D68B-D444-EADC333A8B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6537" y="2541818"/>
            <a:ext cx="572832" cy="0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none" w="med" len="med"/>
          </a:ln>
        </p:spPr>
      </p:cxnSp>
      <p:sp>
        <p:nvSpPr>
          <p:cNvPr id="213" name="73 Rectángulo">
            <a:extLst>
              <a:ext uri="{FF2B5EF4-FFF2-40B4-BE49-F238E27FC236}">
                <a16:creationId xmlns:a16="http://schemas.microsoft.com/office/drawing/2014/main" id="{D17FE584-D51B-F342-DA29-1CF1550F3DB6}"/>
              </a:ext>
            </a:extLst>
          </p:cNvPr>
          <p:cNvSpPr/>
          <p:nvPr/>
        </p:nvSpPr>
        <p:spPr>
          <a:xfrm>
            <a:off x="9840416" y="2168860"/>
            <a:ext cx="31290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s-ES" sz="900" b="1" i="1" u="none" kern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x4</a:t>
            </a:r>
          </a:p>
        </p:txBody>
      </p:sp>
      <p:grpSp>
        <p:nvGrpSpPr>
          <p:cNvPr id="214" name="74 Grupo">
            <a:extLst>
              <a:ext uri="{FF2B5EF4-FFF2-40B4-BE49-F238E27FC236}">
                <a16:creationId xmlns:a16="http://schemas.microsoft.com/office/drawing/2014/main" id="{8C4ABDCF-543F-ECAC-1F3A-1415C9A73605}"/>
              </a:ext>
            </a:extLst>
          </p:cNvPr>
          <p:cNvGrpSpPr/>
          <p:nvPr/>
        </p:nvGrpSpPr>
        <p:grpSpPr>
          <a:xfrm>
            <a:off x="10254036" y="1760028"/>
            <a:ext cx="442197" cy="390499"/>
            <a:chOff x="7280163" y="2294628"/>
            <a:chExt cx="647419" cy="571730"/>
          </a:xfrm>
        </p:grpSpPr>
        <p:sp>
          <p:nvSpPr>
            <p:cNvPr id="249" name="132 Pentágono">
              <a:extLst>
                <a:ext uri="{FF2B5EF4-FFF2-40B4-BE49-F238E27FC236}">
                  <a16:creationId xmlns:a16="http://schemas.microsoft.com/office/drawing/2014/main" id="{B512D736-481D-9108-B3E0-F69C9CB6E7D9}"/>
                </a:ext>
              </a:extLst>
            </p:cNvPr>
            <p:cNvSpPr/>
            <p:nvPr/>
          </p:nvSpPr>
          <p:spPr bwMode="auto">
            <a:xfrm flipH="1">
              <a:off x="7362079" y="2373605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0" name="133 Pentágono">
              <a:extLst>
                <a:ext uri="{FF2B5EF4-FFF2-40B4-BE49-F238E27FC236}">
                  <a16:creationId xmlns:a16="http://schemas.microsoft.com/office/drawing/2014/main" id="{4CAC342B-3D29-D652-2077-0860795DDE20}"/>
                </a:ext>
              </a:extLst>
            </p:cNvPr>
            <p:cNvSpPr/>
            <p:nvPr/>
          </p:nvSpPr>
          <p:spPr bwMode="auto">
            <a:xfrm flipH="1">
              <a:off x="7334938" y="2348880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1" name="134 Pentágono">
              <a:extLst>
                <a:ext uri="{FF2B5EF4-FFF2-40B4-BE49-F238E27FC236}">
                  <a16:creationId xmlns:a16="http://schemas.microsoft.com/office/drawing/2014/main" id="{BC668E21-BEEB-7246-CB47-9A2C8611A9EC}"/>
                </a:ext>
              </a:extLst>
            </p:cNvPr>
            <p:cNvSpPr/>
            <p:nvPr/>
          </p:nvSpPr>
          <p:spPr bwMode="auto">
            <a:xfrm flipH="1">
              <a:off x="7307320" y="2322246"/>
              <a:ext cx="565503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r>
                <a:rPr kumimoji="0" lang="es-ES" sz="40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12b ADC</a:t>
              </a:r>
            </a:p>
          </p:txBody>
        </p:sp>
        <p:sp>
          <p:nvSpPr>
            <p:cNvPr id="252" name="135 Pentágono">
              <a:extLst>
                <a:ext uri="{FF2B5EF4-FFF2-40B4-BE49-F238E27FC236}">
                  <a16:creationId xmlns:a16="http://schemas.microsoft.com/office/drawing/2014/main" id="{033D62E1-7971-4725-4266-4126A8AF2A66}"/>
                </a:ext>
              </a:extLst>
            </p:cNvPr>
            <p:cNvSpPr/>
            <p:nvPr/>
          </p:nvSpPr>
          <p:spPr bwMode="auto">
            <a:xfrm flipH="1">
              <a:off x="7280163" y="2294628"/>
              <a:ext cx="565501" cy="492753"/>
            </a:xfrm>
            <a:prstGeom prst="homePlat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s-ES" sz="5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5" name="75 Rectángulo">
            <a:extLst>
              <a:ext uri="{FF2B5EF4-FFF2-40B4-BE49-F238E27FC236}">
                <a16:creationId xmlns:a16="http://schemas.microsoft.com/office/drawing/2014/main" id="{10423264-6B70-BB44-84C3-53A21B56599F}"/>
              </a:ext>
            </a:extLst>
          </p:cNvPr>
          <p:cNvSpPr/>
          <p:nvPr/>
        </p:nvSpPr>
        <p:spPr bwMode="auto">
          <a:xfrm>
            <a:off x="7030506" y="2492636"/>
            <a:ext cx="598228" cy="16118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s-E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cxnSp>
        <p:nvCxnSpPr>
          <p:cNvPr id="216" name="106 Conector recto">
            <a:extLst>
              <a:ext uri="{FF2B5EF4-FFF2-40B4-BE49-F238E27FC236}">
                <a16:creationId xmlns:a16="http://schemas.microsoft.com/office/drawing/2014/main" id="{CA2E4DCA-9735-ECF0-F51A-95CF220C2F0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539741" y="2106011"/>
            <a:ext cx="0" cy="895164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grpSp>
        <p:nvGrpSpPr>
          <p:cNvPr id="217" name="78 Grupo">
            <a:extLst>
              <a:ext uri="{FF2B5EF4-FFF2-40B4-BE49-F238E27FC236}">
                <a16:creationId xmlns:a16="http://schemas.microsoft.com/office/drawing/2014/main" id="{BCE923E8-C6EA-4A2D-8520-5BD06EA33BFA}"/>
              </a:ext>
            </a:extLst>
          </p:cNvPr>
          <p:cNvGrpSpPr/>
          <p:nvPr/>
        </p:nvGrpSpPr>
        <p:grpSpPr>
          <a:xfrm>
            <a:off x="7853615" y="2888940"/>
            <a:ext cx="1338729" cy="246592"/>
            <a:chOff x="2472485" y="1421654"/>
            <a:chExt cx="4820803" cy="2004031"/>
          </a:xfrm>
        </p:grpSpPr>
        <p:sp>
          <p:nvSpPr>
            <p:cNvPr id="245" name="128 Rectángulo redondeado">
              <a:extLst>
                <a:ext uri="{FF2B5EF4-FFF2-40B4-BE49-F238E27FC236}">
                  <a16:creationId xmlns:a16="http://schemas.microsoft.com/office/drawing/2014/main" id="{610ABAC3-7920-0311-47F6-48F409E9132E}"/>
                </a:ext>
              </a:extLst>
            </p:cNvPr>
            <p:cNvSpPr/>
            <p:nvPr/>
          </p:nvSpPr>
          <p:spPr bwMode="auto">
            <a:xfrm>
              <a:off x="2556111" y="150730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129 Rectángulo redondeado">
              <a:extLst>
                <a:ext uri="{FF2B5EF4-FFF2-40B4-BE49-F238E27FC236}">
                  <a16:creationId xmlns:a16="http://schemas.microsoft.com/office/drawing/2014/main" id="{3695AE83-A393-A06E-4DAA-2D9B7229A008}"/>
                </a:ext>
              </a:extLst>
            </p:cNvPr>
            <p:cNvSpPr/>
            <p:nvPr/>
          </p:nvSpPr>
          <p:spPr bwMode="auto">
            <a:xfrm>
              <a:off x="2529892" y="1479096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130 Rectángulo redondeado">
              <a:extLst>
                <a:ext uri="{FF2B5EF4-FFF2-40B4-BE49-F238E27FC236}">
                  <a16:creationId xmlns:a16="http://schemas.microsoft.com/office/drawing/2014/main" id="{71EF7B8B-D7BE-22E6-8A51-8F21E5268B77}"/>
                </a:ext>
              </a:extLst>
            </p:cNvPr>
            <p:cNvSpPr/>
            <p:nvPr/>
          </p:nvSpPr>
          <p:spPr bwMode="auto">
            <a:xfrm>
              <a:off x="2502274" y="145049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131 Rectángulo redondeado">
              <a:extLst>
                <a:ext uri="{FF2B5EF4-FFF2-40B4-BE49-F238E27FC236}">
                  <a16:creationId xmlns:a16="http://schemas.microsoft.com/office/drawing/2014/main" id="{1EBC4BB7-79F4-DED1-ED1E-21BEDE3A11DF}"/>
                </a:ext>
              </a:extLst>
            </p:cNvPr>
            <p:cNvSpPr/>
            <p:nvPr/>
          </p:nvSpPr>
          <p:spPr bwMode="auto">
            <a:xfrm>
              <a:off x="2472485" y="1421654"/>
              <a:ext cx="4737177" cy="1918381"/>
            </a:xfrm>
            <a:prstGeom prst="roundRect">
              <a:avLst>
                <a:gd name="adj" fmla="val 20423"/>
              </a:avLst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s-ES" sz="1200" b="0" i="0" u="sng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100 Conector recto">
            <a:extLst>
              <a:ext uri="{FF2B5EF4-FFF2-40B4-BE49-F238E27FC236}">
                <a16:creationId xmlns:a16="http://schemas.microsoft.com/office/drawing/2014/main" id="{C2A9BFBE-9BE9-EC4A-4C72-3D800F4585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769174" y="2358332"/>
            <a:ext cx="2891" cy="536915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9" name="100 Conector recto">
            <a:extLst>
              <a:ext uri="{FF2B5EF4-FFF2-40B4-BE49-F238E27FC236}">
                <a16:creationId xmlns:a16="http://schemas.microsoft.com/office/drawing/2014/main" id="{E20275D4-C1AB-8552-889D-C1D249D984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428150" y="2270012"/>
            <a:ext cx="894" cy="629079"/>
          </a:xfrm>
          <a:prstGeom prst="line">
            <a:avLst/>
          </a:prstGeom>
          <a:noFill/>
          <a:ln w="19050" algn="ctr">
            <a:solidFill>
              <a:srgbClr val="7030A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20" name="106 Conector recto">
            <a:extLst>
              <a:ext uri="{FF2B5EF4-FFF2-40B4-BE49-F238E27FC236}">
                <a16:creationId xmlns:a16="http://schemas.microsoft.com/office/drawing/2014/main" id="{EC98252C-7BA2-A41B-6140-CD011B81DA3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7277715" y="2417012"/>
            <a:ext cx="0" cy="1174735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triangle" w="med" len="med"/>
          </a:ln>
        </p:spPr>
      </p:cxnSp>
      <p:sp>
        <p:nvSpPr>
          <p:cNvPr id="221" name="ZoneTexte 406">
            <a:extLst>
              <a:ext uri="{FF2B5EF4-FFF2-40B4-BE49-F238E27FC236}">
                <a16:creationId xmlns:a16="http://schemas.microsoft.com/office/drawing/2014/main" id="{1C6EFAC8-FEE8-CC65-7195-86DF7E5A3B85}"/>
              </a:ext>
            </a:extLst>
          </p:cNvPr>
          <p:cNvSpPr txBox="1"/>
          <p:nvPr/>
        </p:nvSpPr>
        <p:spPr>
          <a:xfrm flipH="1">
            <a:off x="7712430" y="2456892"/>
            <a:ext cx="752690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Integrator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2" name="ZoneTexte 406">
            <a:extLst>
              <a:ext uri="{FF2B5EF4-FFF2-40B4-BE49-F238E27FC236}">
                <a16:creationId xmlns:a16="http://schemas.microsoft.com/office/drawing/2014/main" id="{00DB3E6C-72DF-C1B5-A9DE-D497F881CD6E}"/>
              </a:ext>
            </a:extLst>
          </p:cNvPr>
          <p:cNvSpPr txBox="1"/>
          <p:nvPr/>
        </p:nvSpPr>
        <p:spPr>
          <a:xfrm flipH="1">
            <a:off x="10009543" y="2425302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dirty="0">
                <a:solidFill>
                  <a:srgbClr val="7030A0"/>
                </a:solidFill>
              </a:rPr>
              <a:t>ADC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3" name="ZoneTexte 406">
            <a:extLst>
              <a:ext uri="{FF2B5EF4-FFF2-40B4-BE49-F238E27FC236}">
                <a16:creationId xmlns:a16="http://schemas.microsoft.com/office/drawing/2014/main" id="{12B37A49-4A93-30A6-3803-00BC6B236E1E}"/>
              </a:ext>
            </a:extLst>
          </p:cNvPr>
          <p:cNvSpPr txBox="1"/>
          <p:nvPr/>
        </p:nvSpPr>
        <p:spPr>
          <a:xfrm flipH="1">
            <a:off x="8666393" y="2528900"/>
            <a:ext cx="1441065" cy="2169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rgbClr val="7030A0"/>
                </a:solidFill>
              </a:rPr>
              <a:t>Track</a:t>
            </a:r>
            <a:r>
              <a:rPr lang="fr-FR" sz="900" i="1" u="none" dirty="0">
                <a:solidFill>
                  <a:srgbClr val="7030A0"/>
                </a:solidFill>
              </a:rPr>
              <a:t>-and-</a:t>
            </a:r>
            <a:r>
              <a:rPr lang="fr-FR" sz="900" i="1" u="none" dirty="0" err="1">
                <a:solidFill>
                  <a:srgbClr val="7030A0"/>
                </a:solidFill>
              </a:rPr>
              <a:t>Hold</a:t>
            </a:r>
            <a:r>
              <a:rPr lang="fr-FR" sz="900" i="1" u="none" dirty="0">
                <a:solidFill>
                  <a:srgbClr val="7030A0"/>
                </a:solidFill>
              </a:rPr>
              <a:t> </a:t>
            </a:r>
            <a:r>
              <a:rPr lang="fr-FR" sz="900" i="1" u="none" dirty="0" err="1">
                <a:solidFill>
                  <a:srgbClr val="7030A0"/>
                </a:solidFill>
              </a:rPr>
              <a:t>clock</a:t>
            </a:r>
            <a:endParaRPr lang="fr-FR" sz="900" i="1" u="none" dirty="0">
              <a:solidFill>
                <a:srgbClr val="7030A0"/>
              </a:solidFill>
            </a:endParaRPr>
          </a:p>
        </p:txBody>
      </p:sp>
      <p:sp>
        <p:nvSpPr>
          <p:cNvPr id="224" name="ZoneTexte 632">
            <a:extLst>
              <a:ext uri="{FF2B5EF4-FFF2-40B4-BE49-F238E27FC236}">
                <a16:creationId xmlns:a16="http://schemas.microsoft.com/office/drawing/2014/main" id="{D11DA5FF-16D1-7C55-3A45-43D1064D94B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63384" y="2910372"/>
            <a:ext cx="409064" cy="2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DLL</a:t>
            </a:r>
          </a:p>
        </p:txBody>
      </p:sp>
      <p:sp>
        <p:nvSpPr>
          <p:cNvPr id="225" name="ZoneTexte 406">
            <a:extLst>
              <a:ext uri="{FF2B5EF4-FFF2-40B4-BE49-F238E27FC236}">
                <a16:creationId xmlns:a16="http://schemas.microsoft.com/office/drawing/2014/main" id="{9349A2A2-F75B-FFA5-A013-0C94005B61D7}"/>
              </a:ext>
            </a:extLst>
          </p:cNvPr>
          <p:cNvSpPr txBox="1"/>
          <p:nvPr/>
        </p:nvSpPr>
        <p:spPr>
          <a:xfrm flipH="1">
            <a:off x="6096000" y="2835350"/>
            <a:ext cx="752689" cy="3416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900" i="1" u="none" dirty="0" err="1">
                <a:solidFill>
                  <a:schemeClr val="tx1"/>
                </a:solidFill>
              </a:rPr>
              <a:t>Clock</a:t>
            </a:r>
            <a:r>
              <a:rPr lang="fr-FR" sz="900" i="1" u="none" dirty="0">
                <a:solidFill>
                  <a:schemeClr val="tx1"/>
                </a:solidFill>
              </a:rPr>
              <a:t> Input</a:t>
            </a:r>
          </a:p>
        </p:txBody>
      </p:sp>
      <p:cxnSp>
        <p:nvCxnSpPr>
          <p:cNvPr id="239" name="106 Conector recto">
            <a:extLst>
              <a:ext uri="{FF2B5EF4-FFF2-40B4-BE49-F238E27FC236}">
                <a16:creationId xmlns:a16="http://schemas.microsoft.com/office/drawing/2014/main" id="{1E4A15B3-FD58-3BDF-F0FA-85E8F6C858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V="1">
            <a:off x="5676200" y="1334019"/>
            <a:ext cx="0" cy="30934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sp>
        <p:nvSpPr>
          <p:cNvPr id="241" name="Rectangle 20">
            <a:extLst>
              <a:ext uri="{FF2B5EF4-FFF2-40B4-BE49-F238E27FC236}">
                <a16:creationId xmlns:a16="http://schemas.microsoft.com/office/drawing/2014/main" id="{5B0E3AFA-9477-BB13-BB65-4FAD26A7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785" y="1196752"/>
            <a:ext cx="87876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CHANNEL</a:t>
            </a:r>
            <a:br>
              <a:rPr lang="es-ES" altLang="en-US" sz="1100" dirty="0">
                <a:solidFill>
                  <a:srgbClr val="009999"/>
                </a:solidFill>
                <a:cs typeface="Arial" charset="0"/>
              </a:rPr>
            </a:br>
            <a:r>
              <a:rPr lang="es-ES" altLang="en-US" sz="1100" dirty="0">
                <a:solidFill>
                  <a:srgbClr val="009999"/>
                </a:solidFill>
                <a:cs typeface="Arial" charset="0"/>
              </a:rPr>
              <a:t>OUTPUT</a:t>
            </a:r>
            <a:endParaRPr lang="en-US" altLang="en-US" sz="1100" dirty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42" name="Line 22">
            <a:extLst>
              <a:ext uri="{FF2B5EF4-FFF2-40B4-BE49-F238E27FC236}">
                <a16:creationId xmlns:a16="http://schemas.microsoft.com/office/drawing/2014/main" id="{9104FA9A-85CA-A297-0458-9CC38AF8C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4037" y="1558562"/>
            <a:ext cx="131850" cy="291675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ZoneTexte 632">
            <a:extLst>
              <a:ext uri="{FF2B5EF4-FFF2-40B4-BE49-F238E27FC236}">
                <a16:creationId xmlns:a16="http://schemas.microsoft.com/office/drawing/2014/main" id="{CC35135A-82FB-CFE6-EA66-38792DEBC9E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269800" y="1741226"/>
            <a:ext cx="434712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algn="ctr">
              <a:buNone/>
            </a:pPr>
            <a:r>
              <a:rPr lang="fr-FR" sz="900" i="1" u="none" dirty="0">
                <a:solidFill>
                  <a:schemeClr val="tx1"/>
                </a:solidFill>
              </a:rPr>
              <a:t>11b</a:t>
            </a:r>
            <a:br>
              <a:rPr lang="fr-FR" sz="900" i="1" u="none" dirty="0">
                <a:solidFill>
                  <a:schemeClr val="tx1"/>
                </a:solidFill>
              </a:rPr>
            </a:br>
            <a:r>
              <a:rPr lang="fr-FR" sz="900" i="1" u="none" dirty="0">
                <a:solidFill>
                  <a:schemeClr val="tx1"/>
                </a:solidFill>
              </a:rPr>
              <a:t>ADC</a:t>
            </a:r>
          </a:p>
        </p:txBody>
      </p:sp>
      <p:sp>
        <p:nvSpPr>
          <p:cNvPr id="263" name="Marcador de contenido 262">
            <a:extLst>
              <a:ext uri="{FF2B5EF4-FFF2-40B4-BE49-F238E27FC236}">
                <a16:creationId xmlns:a16="http://schemas.microsoft.com/office/drawing/2014/main" id="{83B3B90D-B60E-4DA6-0CC2-DC8BE5F0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" y="3330598"/>
            <a:ext cx="12137231" cy="3122738"/>
          </a:xfrm>
        </p:spPr>
        <p:txBody>
          <a:bodyPr/>
          <a:lstStyle/>
          <a:p>
            <a:r>
              <a:rPr lang="ca-ES" dirty="0" err="1"/>
              <a:t>Adjust</a:t>
            </a:r>
            <a:r>
              <a:rPr lang="ca-ES" dirty="0"/>
              <a:t> RC </a:t>
            </a:r>
            <a:r>
              <a:rPr lang="ca-ES" dirty="0" err="1"/>
              <a:t>value</a:t>
            </a:r>
            <a:r>
              <a:rPr lang="ca-ES" dirty="0"/>
              <a:t> to </a:t>
            </a:r>
            <a:r>
              <a:rPr lang="ca-ES" dirty="0" err="1"/>
              <a:t>reduce</a:t>
            </a:r>
            <a:r>
              <a:rPr lang="ca-ES" dirty="0"/>
              <a:t> C (OTA)</a:t>
            </a:r>
          </a:p>
          <a:p>
            <a:r>
              <a:rPr lang="ca-ES" dirty="0" err="1"/>
              <a:t>Gain</a:t>
            </a:r>
            <a:r>
              <a:rPr lang="ca-ES" dirty="0"/>
              <a:t> </a:t>
            </a:r>
            <a:r>
              <a:rPr lang="ca-ES" dirty="0" err="1"/>
              <a:t>adjust</a:t>
            </a:r>
            <a:endParaRPr lang="ca-ES" dirty="0"/>
          </a:p>
          <a:p>
            <a:pPr lvl="1"/>
            <a:r>
              <a:rPr lang="ca-ES" dirty="0"/>
              <a:t>Variable </a:t>
            </a:r>
            <a:r>
              <a:rPr lang="ca-ES" dirty="0" err="1"/>
              <a:t>capacitor</a:t>
            </a:r>
            <a:endParaRPr lang="ca-ES" dirty="0"/>
          </a:p>
        </p:txBody>
      </p:sp>
      <p:grpSp>
        <p:nvGrpSpPr>
          <p:cNvPr id="265" name="Grupo 264">
            <a:extLst>
              <a:ext uri="{FF2B5EF4-FFF2-40B4-BE49-F238E27FC236}">
                <a16:creationId xmlns:a16="http://schemas.microsoft.com/office/drawing/2014/main" id="{34882273-C191-5F2C-338F-8744C026680B}"/>
              </a:ext>
            </a:extLst>
          </p:cNvPr>
          <p:cNvGrpSpPr/>
          <p:nvPr/>
        </p:nvGrpSpPr>
        <p:grpSpPr>
          <a:xfrm>
            <a:off x="6369188" y="1628800"/>
            <a:ext cx="302876" cy="342389"/>
            <a:chOff x="5735751" y="2531189"/>
            <a:chExt cx="333164" cy="376628"/>
          </a:xfrm>
        </p:grpSpPr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id="{8F4EF850-F584-4499-7CF0-8AED27140C47}"/>
                </a:ext>
              </a:extLst>
            </p:cNvPr>
            <p:cNvSpPr/>
            <p:nvPr/>
          </p:nvSpPr>
          <p:spPr bwMode="auto">
            <a:xfrm>
              <a:off x="5735751" y="2531189"/>
              <a:ext cx="333164" cy="376628"/>
            </a:xfrm>
            <a:prstGeom prst="rect">
              <a:avLst/>
            </a:prstGeom>
            <a:solidFill>
              <a:schemeClr val="bg2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7" name="Triángulo isósceles 266">
              <a:extLst>
                <a:ext uri="{FF2B5EF4-FFF2-40B4-BE49-F238E27FC236}">
                  <a16:creationId xmlns:a16="http://schemas.microsoft.com/office/drawing/2014/main" id="{D05B3482-9805-E8FF-F34C-54DFF583A642}"/>
                </a:ext>
              </a:extLst>
            </p:cNvPr>
            <p:cNvSpPr/>
            <p:nvPr/>
          </p:nvSpPr>
          <p:spPr bwMode="auto">
            <a:xfrm rot="5400000">
              <a:off x="5807958" y="2628194"/>
              <a:ext cx="216675" cy="180555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s-ES" b="0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68" name="48 Grupo">
            <a:extLst>
              <a:ext uri="{FF2B5EF4-FFF2-40B4-BE49-F238E27FC236}">
                <a16:creationId xmlns:a16="http://schemas.microsoft.com/office/drawing/2014/main" id="{5EF47F95-2A9D-A540-233C-4B6E06F19EB7}"/>
              </a:ext>
            </a:extLst>
          </p:cNvPr>
          <p:cNvGrpSpPr/>
          <p:nvPr/>
        </p:nvGrpSpPr>
        <p:grpSpPr>
          <a:xfrm rot="5400000">
            <a:off x="6031195" y="2032687"/>
            <a:ext cx="371542" cy="152269"/>
            <a:chOff x="1974502" y="2960948"/>
            <a:chExt cx="329228" cy="152401"/>
          </a:xfrm>
        </p:grpSpPr>
        <p:cxnSp>
          <p:nvCxnSpPr>
            <p:cNvPr id="269" name="Straight Connector 641">
              <a:extLst>
                <a:ext uri="{FF2B5EF4-FFF2-40B4-BE49-F238E27FC236}">
                  <a16:creationId xmlns:a16="http://schemas.microsoft.com/office/drawing/2014/main" id="{296C209B-961D-FE77-A622-60DEFE51721E}"/>
                </a:ext>
              </a:extLst>
            </p:cNvPr>
            <p:cNvCxnSpPr/>
            <p:nvPr/>
          </p:nvCxnSpPr>
          <p:spPr bwMode="auto">
            <a:xfrm rot="5400000" flipH="1">
              <a:off x="2058295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642">
              <a:extLst>
                <a:ext uri="{FF2B5EF4-FFF2-40B4-BE49-F238E27FC236}">
                  <a16:creationId xmlns:a16="http://schemas.microsoft.com/office/drawing/2014/main" id="{3B2E0CE7-7F9C-13B8-081D-90F7DEC17BD9}"/>
                </a:ext>
              </a:extLst>
            </p:cNvPr>
            <p:cNvCxnSpPr/>
            <p:nvPr/>
          </p:nvCxnSpPr>
          <p:spPr bwMode="auto">
            <a:xfrm rot="16200000" flipH="1" flipV="1">
              <a:off x="201577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648">
              <a:extLst>
                <a:ext uri="{FF2B5EF4-FFF2-40B4-BE49-F238E27FC236}">
                  <a16:creationId xmlns:a16="http://schemas.microsoft.com/office/drawing/2014/main" id="{EA1EBA6D-B452-88F3-9BC5-9713E094BA8E}"/>
                </a:ext>
              </a:extLst>
            </p:cNvPr>
            <p:cNvCxnSpPr/>
            <p:nvPr/>
          </p:nvCxnSpPr>
          <p:spPr bwMode="auto">
            <a:xfrm rot="5400000" flipH="1">
              <a:off x="1962596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670">
              <a:extLst>
                <a:ext uri="{FF2B5EF4-FFF2-40B4-BE49-F238E27FC236}">
                  <a16:creationId xmlns:a16="http://schemas.microsoft.com/office/drawing/2014/main" id="{56162DC1-6A25-6EA5-CD61-9C4211E86CE8}"/>
                </a:ext>
              </a:extLst>
            </p:cNvPr>
            <p:cNvCxnSpPr/>
            <p:nvPr/>
          </p:nvCxnSpPr>
          <p:spPr bwMode="auto">
            <a:xfrm rot="16200000" flipH="1" flipV="1">
              <a:off x="1965771" y="2987143"/>
              <a:ext cx="76200" cy="2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672">
              <a:extLst>
                <a:ext uri="{FF2B5EF4-FFF2-40B4-BE49-F238E27FC236}">
                  <a16:creationId xmlns:a16="http://schemas.microsoft.com/office/drawing/2014/main" id="{B98B7992-EB9E-5C0B-C303-F4A91B977DA6}"/>
                </a:ext>
              </a:extLst>
            </p:cNvPr>
            <p:cNvCxnSpPr/>
            <p:nvPr/>
          </p:nvCxnSpPr>
          <p:spPr bwMode="auto">
            <a:xfrm rot="10800000">
              <a:off x="1974502" y="3032387"/>
              <a:ext cx="22225" cy="1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639">
              <a:extLst>
                <a:ext uri="{FF2B5EF4-FFF2-40B4-BE49-F238E27FC236}">
                  <a16:creationId xmlns:a16="http://schemas.microsoft.com/office/drawing/2014/main" id="{C1585166-5F7C-BA63-F894-9B2F07446C77}"/>
                </a:ext>
              </a:extLst>
            </p:cNvPr>
            <p:cNvCxnSpPr/>
            <p:nvPr/>
          </p:nvCxnSpPr>
          <p:spPr bwMode="auto">
            <a:xfrm flipH="1">
              <a:off x="2277268" y="3032387"/>
              <a:ext cx="264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640">
              <a:extLst>
                <a:ext uri="{FF2B5EF4-FFF2-40B4-BE49-F238E27FC236}">
                  <a16:creationId xmlns:a16="http://schemas.microsoft.com/office/drawing/2014/main" id="{0B454EE8-4E7C-2C67-056A-B4A264473C59}"/>
                </a:ext>
              </a:extLst>
            </p:cNvPr>
            <p:cNvCxnSpPr/>
            <p:nvPr/>
          </p:nvCxnSpPr>
          <p:spPr bwMode="auto">
            <a:xfrm flipH="1">
              <a:off x="2252948" y="3032389"/>
              <a:ext cx="23813" cy="80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641">
              <a:extLst>
                <a:ext uri="{FF2B5EF4-FFF2-40B4-BE49-F238E27FC236}">
                  <a16:creationId xmlns:a16="http://schemas.microsoft.com/office/drawing/2014/main" id="{9F0A754F-9766-DC07-BC36-8A485DE50F99}"/>
                </a:ext>
              </a:extLst>
            </p:cNvPr>
            <p:cNvCxnSpPr/>
            <p:nvPr/>
          </p:nvCxnSpPr>
          <p:spPr bwMode="auto">
            <a:xfrm rot="5400000" flipH="1">
              <a:off x="2153729" y="3014130"/>
              <a:ext cx="152401" cy="460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642">
              <a:extLst>
                <a:ext uri="{FF2B5EF4-FFF2-40B4-BE49-F238E27FC236}">
                  <a16:creationId xmlns:a16="http://schemas.microsoft.com/office/drawing/2014/main" id="{7DE69513-1A47-925B-62AA-66E8D4973A6D}"/>
                </a:ext>
              </a:extLst>
            </p:cNvPr>
            <p:cNvCxnSpPr/>
            <p:nvPr/>
          </p:nvCxnSpPr>
          <p:spPr bwMode="auto">
            <a:xfrm rot="16200000" flipH="1" flipV="1">
              <a:off x="2105757" y="3014924"/>
              <a:ext cx="152401" cy="444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58 Conector recto">
            <a:extLst>
              <a:ext uri="{FF2B5EF4-FFF2-40B4-BE49-F238E27FC236}">
                <a16:creationId xmlns:a16="http://schemas.microsoft.com/office/drawing/2014/main" id="{38ACAA5B-2204-6782-EBB1-DFFC5EF6CB69}"/>
              </a:ext>
            </a:extLst>
          </p:cNvPr>
          <p:cNvCxnSpPr/>
          <p:nvPr/>
        </p:nvCxnSpPr>
        <p:spPr bwMode="auto">
          <a:xfrm flipH="1" flipV="1">
            <a:off x="6218777" y="1799486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9" name="59 Grupo">
            <a:extLst>
              <a:ext uri="{FF2B5EF4-FFF2-40B4-BE49-F238E27FC236}">
                <a16:creationId xmlns:a16="http://schemas.microsoft.com/office/drawing/2014/main" id="{A87FF602-B833-425B-86E1-849C9FFEBB21}"/>
              </a:ext>
            </a:extLst>
          </p:cNvPr>
          <p:cNvGrpSpPr/>
          <p:nvPr/>
        </p:nvGrpSpPr>
        <p:grpSpPr>
          <a:xfrm>
            <a:off x="6155450" y="2324226"/>
            <a:ext cx="156574" cy="169708"/>
            <a:chOff x="2219064" y="2954838"/>
            <a:chExt cx="156710" cy="150380"/>
          </a:xfrm>
        </p:grpSpPr>
        <p:cxnSp>
          <p:nvCxnSpPr>
            <p:cNvPr id="280" name="Straight Connector 422">
              <a:extLst>
                <a:ext uri="{FF2B5EF4-FFF2-40B4-BE49-F238E27FC236}">
                  <a16:creationId xmlns:a16="http://schemas.microsoft.com/office/drawing/2014/main" id="{FE4AAD7F-BA02-CA92-FE2F-51A052D0719C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423">
              <a:extLst>
                <a:ext uri="{FF2B5EF4-FFF2-40B4-BE49-F238E27FC236}">
                  <a16:creationId xmlns:a16="http://schemas.microsoft.com/office/drawing/2014/main" id="{A5FFDF03-902C-F73E-CE15-4E3BBA5DFF64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423">
              <a:extLst>
                <a:ext uri="{FF2B5EF4-FFF2-40B4-BE49-F238E27FC236}">
                  <a16:creationId xmlns:a16="http://schemas.microsoft.com/office/drawing/2014/main" id="{C8B4577D-E538-E2DB-2D6E-B8A198963D81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423">
              <a:extLst>
                <a:ext uri="{FF2B5EF4-FFF2-40B4-BE49-F238E27FC236}">
                  <a16:creationId xmlns:a16="http://schemas.microsoft.com/office/drawing/2014/main" id="{E244A016-F85E-9788-7997-8313ACC73082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423">
              <a:extLst>
                <a:ext uri="{FF2B5EF4-FFF2-40B4-BE49-F238E27FC236}">
                  <a16:creationId xmlns:a16="http://schemas.microsoft.com/office/drawing/2014/main" id="{FBA72D58-7339-597A-ED9E-5ACA842263D1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423">
              <a:extLst>
                <a:ext uri="{FF2B5EF4-FFF2-40B4-BE49-F238E27FC236}">
                  <a16:creationId xmlns:a16="http://schemas.microsoft.com/office/drawing/2014/main" id="{75F9A89C-7D5D-8B2E-93AF-76629177BB2F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66 Conector recto">
            <a:extLst>
              <a:ext uri="{FF2B5EF4-FFF2-40B4-BE49-F238E27FC236}">
                <a16:creationId xmlns:a16="http://schemas.microsoft.com/office/drawing/2014/main" id="{56A128CA-F085-312D-E882-73D6669E4199}"/>
              </a:ext>
            </a:extLst>
          </p:cNvPr>
          <p:cNvCxnSpPr/>
          <p:nvPr/>
        </p:nvCxnSpPr>
        <p:spPr bwMode="auto">
          <a:xfrm flipH="1" flipV="1">
            <a:off x="6221156" y="2258303"/>
            <a:ext cx="2056" cy="13184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7" name="ZoneTexte 406">
            <a:extLst>
              <a:ext uri="{FF2B5EF4-FFF2-40B4-BE49-F238E27FC236}">
                <a16:creationId xmlns:a16="http://schemas.microsoft.com/office/drawing/2014/main" id="{19FD63A7-7C6D-8231-F5C1-BCBCFAFC5CB6}"/>
              </a:ext>
            </a:extLst>
          </p:cNvPr>
          <p:cNvSpPr txBox="1"/>
          <p:nvPr/>
        </p:nvSpPr>
        <p:spPr>
          <a:xfrm flipH="1">
            <a:off x="5676200" y="1993520"/>
            <a:ext cx="565014" cy="24467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cxnSp>
        <p:nvCxnSpPr>
          <p:cNvPr id="118" name="22 Conector recto">
            <a:extLst>
              <a:ext uri="{FF2B5EF4-FFF2-40B4-BE49-F238E27FC236}">
                <a16:creationId xmlns:a16="http://schemas.microsoft.com/office/drawing/2014/main" id="{C26EEB33-DFEB-DBA4-A381-853BD3D2D648}"/>
              </a:ext>
            </a:extLst>
          </p:cNvPr>
          <p:cNvCxnSpPr>
            <a:cxnSpLocks/>
            <a:stCxn id="127" idx="3"/>
            <a:endCxn id="266" idx="1"/>
          </p:cNvCxnSpPr>
          <p:nvPr/>
        </p:nvCxnSpPr>
        <p:spPr bwMode="auto">
          <a:xfrm flipV="1">
            <a:off x="5767362" y="1799995"/>
            <a:ext cx="601826" cy="136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9 Cubo">
            <a:extLst>
              <a:ext uri="{FF2B5EF4-FFF2-40B4-BE49-F238E27FC236}">
                <a16:creationId xmlns:a16="http://schemas.microsoft.com/office/drawing/2014/main" id="{1CF4BCA8-7A97-7F41-B941-124124D8A1CE}"/>
              </a:ext>
            </a:extLst>
          </p:cNvPr>
          <p:cNvSpPr/>
          <p:nvPr/>
        </p:nvSpPr>
        <p:spPr bwMode="auto">
          <a:xfrm>
            <a:off x="3051098" y="1623999"/>
            <a:ext cx="577793" cy="375093"/>
          </a:xfrm>
          <a:prstGeom prst="cub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22" name="10 Cilindro">
            <a:extLst>
              <a:ext uri="{FF2B5EF4-FFF2-40B4-BE49-F238E27FC236}">
                <a16:creationId xmlns:a16="http://schemas.microsoft.com/office/drawing/2014/main" id="{66F63DC7-2C7C-53C3-8A47-8243681E4CB4}"/>
              </a:ext>
            </a:extLst>
          </p:cNvPr>
          <p:cNvSpPr/>
          <p:nvPr/>
        </p:nvSpPr>
        <p:spPr bwMode="auto">
          <a:xfrm rot="5400000" flipH="1">
            <a:off x="3581625" y="1699701"/>
            <a:ext cx="220813" cy="20268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11 Conector recto">
            <a:extLst>
              <a:ext uri="{FF2B5EF4-FFF2-40B4-BE49-F238E27FC236}">
                <a16:creationId xmlns:a16="http://schemas.microsoft.com/office/drawing/2014/main" id="{212BDC9E-DA91-24A0-6B84-19A47AB9E5FF}"/>
              </a:ext>
            </a:extLst>
          </p:cNvPr>
          <p:cNvCxnSpPr>
            <a:stCxn id="122" idx="1"/>
            <a:endCxn id="127" idx="1"/>
          </p:cNvCxnSpPr>
          <p:nvPr/>
        </p:nvCxnSpPr>
        <p:spPr bwMode="auto">
          <a:xfrm>
            <a:off x="3793375" y="1801043"/>
            <a:ext cx="758546" cy="31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ZoneTexte 406">
            <a:extLst>
              <a:ext uri="{FF2B5EF4-FFF2-40B4-BE49-F238E27FC236}">
                <a16:creationId xmlns:a16="http://schemas.microsoft.com/office/drawing/2014/main" id="{0542BC78-16A3-7682-B8AE-F77AAB1ACA5D}"/>
              </a:ext>
            </a:extLst>
          </p:cNvPr>
          <p:cNvSpPr txBox="1"/>
          <p:nvPr/>
        </p:nvSpPr>
        <p:spPr>
          <a:xfrm flipH="1">
            <a:off x="4607915" y="1904121"/>
            <a:ext cx="1101054" cy="424722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 err="1">
                <a:solidFill>
                  <a:schemeClr val="tx1"/>
                </a:solidFill>
              </a:rPr>
              <a:t>Different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fr-FR" sz="1200" i="1" dirty="0" err="1">
                <a:solidFill>
                  <a:schemeClr val="tx1"/>
                </a:solidFill>
              </a:rPr>
              <a:t>lengthes</a:t>
            </a:r>
            <a:endParaRPr lang="fr-FR" sz="1200" i="1" dirty="0">
              <a:solidFill>
                <a:schemeClr val="tx1"/>
              </a:solidFill>
            </a:endParaRPr>
          </a:p>
        </p:txBody>
      </p:sp>
      <p:sp>
        <p:nvSpPr>
          <p:cNvPr id="125" name="ZoneTexte 406">
            <a:extLst>
              <a:ext uri="{FF2B5EF4-FFF2-40B4-BE49-F238E27FC236}">
                <a16:creationId xmlns:a16="http://schemas.microsoft.com/office/drawing/2014/main" id="{1183868C-6617-6EE5-170D-5837080D3F9A}"/>
              </a:ext>
            </a:extLst>
          </p:cNvPr>
          <p:cNvSpPr txBox="1"/>
          <p:nvPr/>
        </p:nvSpPr>
        <p:spPr>
          <a:xfrm flipH="1">
            <a:off x="3436260" y="1312937"/>
            <a:ext cx="513649" cy="235020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200" i="1" dirty="0">
                <a:solidFill>
                  <a:schemeClr val="tx1"/>
                </a:solidFill>
              </a:rPr>
              <a:t>PMT</a:t>
            </a:r>
          </a:p>
        </p:txBody>
      </p:sp>
      <p:sp>
        <p:nvSpPr>
          <p:cNvPr id="127" name="44 Cilindro">
            <a:extLst>
              <a:ext uri="{FF2B5EF4-FFF2-40B4-BE49-F238E27FC236}">
                <a16:creationId xmlns:a16="http://schemas.microsoft.com/office/drawing/2014/main" id="{1121EAF2-5F2A-2AD8-7114-326F46AA10F5}"/>
              </a:ext>
            </a:extLst>
          </p:cNvPr>
          <p:cNvSpPr/>
          <p:nvPr/>
        </p:nvSpPr>
        <p:spPr bwMode="auto">
          <a:xfrm rot="16200000" flipH="1">
            <a:off x="5078379" y="1193639"/>
            <a:ext cx="162525" cy="1215440"/>
          </a:xfrm>
          <a:prstGeom prst="can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92" name="ZoneTexte 406">
            <a:extLst>
              <a:ext uri="{FF2B5EF4-FFF2-40B4-BE49-F238E27FC236}">
                <a16:creationId xmlns:a16="http://schemas.microsoft.com/office/drawing/2014/main" id="{79BC2330-2B85-3FF8-6F0A-DC9371FDCE6B}"/>
              </a:ext>
            </a:extLst>
          </p:cNvPr>
          <p:cNvSpPr txBox="1"/>
          <p:nvPr/>
        </p:nvSpPr>
        <p:spPr>
          <a:xfrm flipH="1">
            <a:off x="4879419" y="1490479"/>
            <a:ext cx="513649" cy="222429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algn="ctr">
              <a:buNone/>
              <a:defRPr/>
            </a:pPr>
            <a:r>
              <a:rPr lang="fr-FR" sz="1100" i="1" dirty="0">
                <a:solidFill>
                  <a:schemeClr val="tx1"/>
                </a:solidFill>
              </a:rPr>
              <a:t>50</a:t>
            </a:r>
            <a:r>
              <a:rPr lang="el-GR" sz="1100" i="1" dirty="0">
                <a:solidFill>
                  <a:schemeClr val="tx1"/>
                </a:solidFill>
              </a:rPr>
              <a:t>Ω</a:t>
            </a:r>
            <a:endParaRPr lang="fr-FR" sz="1100" i="1" dirty="0">
              <a:solidFill>
                <a:schemeClr val="tx1"/>
              </a:solidFill>
            </a:endParaRPr>
          </a:p>
        </p:txBody>
      </p:sp>
      <p:grpSp>
        <p:nvGrpSpPr>
          <p:cNvPr id="193" name="149 Grupo">
            <a:extLst>
              <a:ext uri="{FF2B5EF4-FFF2-40B4-BE49-F238E27FC236}">
                <a16:creationId xmlns:a16="http://schemas.microsoft.com/office/drawing/2014/main" id="{2FB0E8CB-D222-ED2B-3907-1EF0D0BDF9D4}"/>
              </a:ext>
            </a:extLst>
          </p:cNvPr>
          <p:cNvGrpSpPr/>
          <p:nvPr/>
        </p:nvGrpSpPr>
        <p:grpSpPr>
          <a:xfrm>
            <a:off x="5674447" y="1879397"/>
            <a:ext cx="156574" cy="169708"/>
            <a:chOff x="2219064" y="2954838"/>
            <a:chExt cx="156710" cy="150380"/>
          </a:xfrm>
        </p:grpSpPr>
        <p:cxnSp>
          <p:nvCxnSpPr>
            <p:cNvPr id="194" name="Straight Connector 422">
              <a:extLst>
                <a:ext uri="{FF2B5EF4-FFF2-40B4-BE49-F238E27FC236}">
                  <a16:creationId xmlns:a16="http://schemas.microsoft.com/office/drawing/2014/main" id="{04194253-2183-EE85-92E2-B4543547BDB7}"/>
                </a:ext>
              </a:extLst>
            </p:cNvPr>
            <p:cNvCxnSpPr/>
            <p:nvPr/>
          </p:nvCxnSpPr>
          <p:spPr bwMode="auto">
            <a:xfrm>
              <a:off x="2291679" y="2954838"/>
              <a:ext cx="0" cy="955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423">
              <a:extLst>
                <a:ext uri="{FF2B5EF4-FFF2-40B4-BE49-F238E27FC236}">
                  <a16:creationId xmlns:a16="http://schemas.microsoft.com/office/drawing/2014/main" id="{1F6B1D17-93D1-E5C4-89A4-136D2F3A214E}"/>
                </a:ext>
              </a:extLst>
            </p:cNvPr>
            <p:cNvCxnSpPr/>
            <p:nvPr/>
          </p:nvCxnSpPr>
          <p:spPr bwMode="auto">
            <a:xfrm>
              <a:off x="2219064" y="3049041"/>
              <a:ext cx="147211" cy="3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423">
              <a:extLst>
                <a:ext uri="{FF2B5EF4-FFF2-40B4-BE49-F238E27FC236}">
                  <a16:creationId xmlns:a16="http://schemas.microsoft.com/office/drawing/2014/main" id="{97620498-0FC7-048E-1459-E6E1B0F732EB}"/>
                </a:ext>
              </a:extLst>
            </p:cNvPr>
            <p:cNvCxnSpPr/>
            <p:nvPr/>
          </p:nvCxnSpPr>
          <p:spPr bwMode="auto">
            <a:xfrm flipH="1" flipV="1">
              <a:off x="2234121" y="3049623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423">
              <a:extLst>
                <a:ext uri="{FF2B5EF4-FFF2-40B4-BE49-F238E27FC236}">
                  <a16:creationId xmlns:a16="http://schemas.microsoft.com/office/drawing/2014/main" id="{37505456-C78E-031F-D12F-1E5D418B5384}"/>
                </a:ext>
              </a:extLst>
            </p:cNvPr>
            <p:cNvCxnSpPr/>
            <p:nvPr/>
          </p:nvCxnSpPr>
          <p:spPr bwMode="auto">
            <a:xfrm flipH="1" flipV="1">
              <a:off x="2267744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423">
              <a:extLst>
                <a:ext uri="{FF2B5EF4-FFF2-40B4-BE49-F238E27FC236}">
                  <a16:creationId xmlns:a16="http://schemas.microsoft.com/office/drawing/2014/main" id="{A49B8E0E-156E-846A-A277-39EC4B17893A}"/>
                </a:ext>
              </a:extLst>
            </p:cNvPr>
            <p:cNvCxnSpPr/>
            <p:nvPr/>
          </p:nvCxnSpPr>
          <p:spPr bwMode="auto">
            <a:xfrm flipH="1" flipV="1">
              <a:off x="2303748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423">
              <a:extLst>
                <a:ext uri="{FF2B5EF4-FFF2-40B4-BE49-F238E27FC236}">
                  <a16:creationId xmlns:a16="http://schemas.microsoft.com/office/drawing/2014/main" id="{5BEB8D10-AC66-7CC5-2DEC-7E607C1CE650}"/>
                </a:ext>
              </a:extLst>
            </p:cNvPr>
            <p:cNvCxnSpPr/>
            <p:nvPr/>
          </p:nvCxnSpPr>
          <p:spPr bwMode="auto">
            <a:xfrm flipH="1" flipV="1">
              <a:off x="2337371" y="3049369"/>
              <a:ext cx="38403" cy="55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0" name="ZoneTexte 632">
            <a:extLst>
              <a:ext uri="{FF2B5EF4-FFF2-40B4-BE49-F238E27FC236}">
                <a16:creationId xmlns:a16="http://schemas.microsoft.com/office/drawing/2014/main" id="{267298EB-2EE9-5ED1-C1E6-4E74FE9AC0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32304" y="3159386"/>
            <a:ext cx="2005655" cy="3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>
            <a:defPPr>
              <a:defRPr lang="en-GB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1800" i="1" u="none" dirty="0">
                <a:solidFill>
                  <a:schemeClr val="tx1"/>
                </a:solidFill>
              </a:rPr>
              <a:t>Front End </a:t>
            </a:r>
            <a:r>
              <a:rPr lang="fr-FR" sz="1800" i="1" u="none" dirty="0" err="1">
                <a:solidFill>
                  <a:schemeClr val="tx1"/>
                </a:solidFill>
              </a:rPr>
              <a:t>Board</a:t>
            </a:r>
            <a:endParaRPr lang="fr-FR" sz="1800" i="1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8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9BB6-691A-483F-8137-2AEC3468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ICECAL65 channel blocks: TH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660B-BAB0-49AF-985C-F4F9263F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45797-5F34-403F-9E83-4E7DEE82EDCC}" type="datetime3">
              <a:rPr lang="en-US" smtClean="0"/>
              <a:t>28 September 2023</a:t>
            </a:fld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37967-2170-4AAB-8C24-4C6623E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DAF2-2C4D-4961-ABA0-D37600ACF1D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263" name="Marcador de contenido 262">
            <a:extLst>
              <a:ext uri="{FF2B5EF4-FFF2-40B4-BE49-F238E27FC236}">
                <a16:creationId xmlns:a16="http://schemas.microsoft.com/office/drawing/2014/main" id="{83B3B90D-B60E-4DA6-0CC2-DC8BE5F0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246" y="1124744"/>
            <a:ext cx="5147370" cy="1762705"/>
          </a:xfrm>
        </p:spPr>
        <p:txBody>
          <a:bodyPr/>
          <a:lstStyle/>
          <a:p>
            <a:r>
              <a:rPr lang="en-US" dirty="0"/>
              <a:t>Precision for 11 bits</a:t>
            </a:r>
          </a:p>
          <a:p>
            <a:r>
              <a:rPr lang="en-US" dirty="0"/>
              <a:t>High slew rate</a:t>
            </a:r>
          </a:p>
          <a:p>
            <a:r>
              <a:rPr lang="en-US" dirty="0"/>
              <a:t>Bottom plate sampling technique:</a:t>
            </a:r>
          </a:p>
          <a:p>
            <a:pPr marL="0" indent="0">
              <a:buNone/>
            </a:pPr>
            <a:r>
              <a:rPr lang="en-US" dirty="0"/>
              <a:t>	→ Add fixed ΔQ</a:t>
            </a:r>
            <a:br>
              <a:rPr lang="en-US" dirty="0"/>
            </a:br>
            <a:r>
              <a:rPr lang="en-US" dirty="0"/>
              <a:t>	→ fixed charge error (</a:t>
            </a:r>
            <a:r>
              <a:rPr lang="en-US" dirty="0" err="1"/>
              <a:t>indep</a:t>
            </a:r>
            <a:r>
              <a:rPr lang="en-US" dirty="0"/>
              <a:t> of Vi)</a:t>
            </a:r>
            <a:endParaRPr lang="ca-ES" dirty="0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77BA40FF-7D8F-F6C7-DF67-76BD6DD4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3" y="2071281"/>
            <a:ext cx="4270105" cy="31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73">
            <a:extLst>
              <a:ext uri="{FF2B5EF4-FFF2-40B4-BE49-F238E27FC236}">
                <a16:creationId xmlns:a16="http://schemas.microsoft.com/office/drawing/2014/main" id="{328568A3-0442-981C-FDA2-12985D3B4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6213" y="1684946"/>
            <a:ext cx="2016226" cy="303893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Rectangle 1074">
            <a:extLst>
              <a:ext uri="{FF2B5EF4-FFF2-40B4-BE49-F238E27FC236}">
                <a16:creationId xmlns:a16="http://schemas.microsoft.com/office/drawing/2014/main" id="{A1C702F0-7F33-750F-BB95-FACF289BA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35" y="1038834"/>
            <a:ext cx="157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s-ES" sz="1800" i="1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CMOS </a:t>
            </a:r>
            <a:r>
              <a:rPr lang="es-ES" sz="1800" i="1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switches</a:t>
            </a:r>
            <a:endParaRPr lang="en-US" sz="1800" i="1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8" name="Line 1075">
            <a:extLst>
              <a:ext uri="{FF2B5EF4-FFF2-40B4-BE49-F238E27FC236}">
                <a16:creationId xmlns:a16="http://schemas.microsoft.com/office/drawing/2014/main" id="{D866602F-6C5C-F962-45A3-A880F05F4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6213" y="1684947"/>
            <a:ext cx="64942" cy="1170222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7F001556-11CE-0814-B5ED-1A4A906B8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776" y="4062593"/>
            <a:ext cx="492265" cy="44652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" name="Rectangle 15">
            <a:extLst>
              <a:ext uri="{FF2B5EF4-FFF2-40B4-BE49-F238E27FC236}">
                <a16:creationId xmlns:a16="http://schemas.microsoft.com/office/drawing/2014/main" id="{EC65AEF9-88A3-086C-4D8B-A6FCD6F89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169" y="2996952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i="1" u="none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Tracking switch</a:t>
            </a:r>
          </a:p>
        </p:txBody>
      </p:sp>
      <p:sp>
        <p:nvSpPr>
          <p:cNvPr id="227" name="Oval 16">
            <a:extLst>
              <a:ext uri="{FF2B5EF4-FFF2-40B4-BE49-F238E27FC236}">
                <a16:creationId xmlns:a16="http://schemas.microsoft.com/office/drawing/2014/main" id="{E653BC31-D37D-519B-CD4A-DA2B1851D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130" y="2855168"/>
            <a:ext cx="935633" cy="1439862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8" name="Rectangle 17">
            <a:extLst>
              <a:ext uri="{FF2B5EF4-FFF2-40B4-BE49-F238E27FC236}">
                <a16:creationId xmlns:a16="http://schemas.microsoft.com/office/drawing/2014/main" id="{5300DBB8-DA2B-655D-BADA-2B2DE9C0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19" y="5253066"/>
            <a:ext cx="273685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800" i="1" u="none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Bottom plate sampling technique to minimize non-</a:t>
            </a:r>
            <a:r>
              <a:rPr lang="en-US" altLang="en-US" sz="1800" i="1" u="none" dirty="0" err="1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linearities</a:t>
            </a:r>
            <a:endParaRPr lang="en-US" altLang="en-US" sz="1800" i="1" u="none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29" name="Line 18">
            <a:extLst>
              <a:ext uri="{FF2B5EF4-FFF2-40B4-BE49-F238E27FC236}">
                <a16:creationId xmlns:a16="http://schemas.microsoft.com/office/drawing/2014/main" id="{A8D153A1-E9EC-86E1-EB72-FFFAA6CCF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6173" y="4295030"/>
            <a:ext cx="230757" cy="93417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19">
            <a:extLst>
              <a:ext uri="{FF2B5EF4-FFF2-40B4-BE49-F238E27FC236}">
                <a16:creationId xmlns:a16="http://schemas.microsoft.com/office/drawing/2014/main" id="{5E2AB8AA-080E-12CF-01D8-8270223A0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809" y="3526688"/>
            <a:ext cx="287337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Oval 21">
            <a:extLst>
              <a:ext uri="{FF2B5EF4-FFF2-40B4-BE49-F238E27FC236}">
                <a16:creationId xmlns:a16="http://schemas.microsoft.com/office/drawing/2014/main" id="{5E50A07F-6834-3E02-05AB-F7AAAF03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353" y="2736183"/>
            <a:ext cx="360362" cy="360363"/>
          </a:xfrm>
          <a:prstGeom prst="ellipse">
            <a:avLst/>
          </a:prstGeom>
          <a:noFill/>
          <a:ln w="2857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" name="Line 22">
            <a:extLst>
              <a:ext uri="{FF2B5EF4-FFF2-40B4-BE49-F238E27FC236}">
                <a16:creationId xmlns:a16="http://schemas.microsoft.com/office/drawing/2014/main" id="{AF94C6CA-14AA-203D-96B7-73A95BC4C1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5128" y="1656683"/>
            <a:ext cx="287337" cy="10795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" name="Rectangle 23">
            <a:extLst>
              <a:ext uri="{FF2B5EF4-FFF2-40B4-BE49-F238E27FC236}">
                <a16:creationId xmlns:a16="http://schemas.microsoft.com/office/drawing/2014/main" id="{19CFC7BC-962E-9129-CE35-F63D91703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715" y="1315051"/>
            <a:ext cx="178766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 u="sng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u="sng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1" u="none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Hold capacitor</a:t>
            </a:r>
          </a:p>
        </p:txBody>
      </p:sp>
      <p:pic>
        <p:nvPicPr>
          <p:cNvPr id="254" name="Picture 18">
            <a:extLst>
              <a:ext uri="{FF2B5EF4-FFF2-40B4-BE49-F238E27FC236}">
                <a16:creationId xmlns:a16="http://schemas.microsoft.com/office/drawing/2014/main" id="{C3B5CA20-CBE5-7D56-615B-DBEC734B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74" y="3501166"/>
            <a:ext cx="3722378" cy="316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" name="Rectangle 3">
            <a:extLst>
              <a:ext uri="{FF2B5EF4-FFF2-40B4-BE49-F238E27FC236}">
                <a16:creationId xmlns:a16="http://schemas.microsoft.com/office/drawing/2014/main" id="{5BB9EC63-4088-5F58-1954-6C3C198C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892" y="3154074"/>
            <a:ext cx="3526612" cy="40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s-ES" sz="2000" b="0" dirty="0" err="1">
                <a:solidFill>
                  <a:schemeClr val="tx1"/>
                </a:solidFill>
                <a:cs typeface="Arial" charset="0"/>
              </a:rPr>
              <a:t>Clock</a:t>
            </a:r>
            <a:r>
              <a:rPr lang="es-ES" sz="20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2000" b="0" dirty="0" err="1">
                <a:solidFill>
                  <a:schemeClr val="tx1"/>
                </a:solidFill>
                <a:cs typeface="Arial" charset="0"/>
              </a:rPr>
              <a:t>signal</a:t>
            </a:r>
            <a:r>
              <a:rPr lang="es-ES" sz="20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s-ES" sz="2000" b="0" dirty="0" err="1">
                <a:solidFill>
                  <a:schemeClr val="tx1"/>
                </a:solidFill>
                <a:cs typeface="Arial" charset="0"/>
              </a:rPr>
              <a:t>generation</a:t>
            </a:r>
            <a:endParaRPr lang="el-GR" sz="2000" b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78204"/>
      </p:ext>
    </p:extLst>
  </p:cSld>
  <p:clrMapOvr>
    <a:masterClrMapping/>
  </p:clrMapOvr>
</p:sld>
</file>

<file path=ppt/theme/theme1.xml><?xml version="1.0" encoding="utf-8"?>
<a:theme xmlns:a="http://schemas.openxmlformats.org/drawingml/2006/main" name="FlexToF_Evolution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72"/>
      </a:accent1>
      <a:accent2>
        <a:srgbClr val="005DC8"/>
      </a:accent2>
      <a:accent3>
        <a:srgbClr val="FFFFFF"/>
      </a:accent3>
      <a:accent4>
        <a:srgbClr val="000000"/>
      </a:accent4>
      <a:accent5>
        <a:srgbClr val="AAE2CA"/>
      </a:accent5>
      <a:accent6>
        <a:srgbClr val="439DFF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FlexToF_Evolution</Template>
  <TotalTime>38979</TotalTime>
  <Words>1461</Words>
  <Application>Microsoft Office PowerPoint</Application>
  <PresentationFormat>Panorámica</PresentationFormat>
  <Paragraphs>459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 Unicode MS</vt:lpstr>
      <vt:lpstr>Arial</vt:lpstr>
      <vt:lpstr>Calibri</vt:lpstr>
      <vt:lpstr>CMSS10</vt:lpstr>
      <vt:lpstr>CMSY10</vt:lpstr>
      <vt:lpstr>Courier New</vt:lpstr>
      <vt:lpstr>Roboto</vt:lpstr>
      <vt:lpstr>Times New Roman</vt:lpstr>
      <vt:lpstr>Wingdings</vt:lpstr>
      <vt:lpstr>FlexToF_Evolution</vt:lpstr>
      <vt:lpstr>Presentación de PowerPoint</vt:lpstr>
      <vt:lpstr>Input signal and gain</vt:lpstr>
      <vt:lpstr>Input signal and gain (II)</vt:lpstr>
      <vt:lpstr>ASIC specifications</vt:lpstr>
      <vt:lpstr>OTA</vt:lpstr>
      <vt:lpstr>Analog processing chain</vt:lpstr>
      <vt:lpstr>ICECAL65 channel blocks: PZ filter</vt:lpstr>
      <vt:lpstr>ICECAL65 channel blocks: integrator</vt:lpstr>
      <vt:lpstr>ICECAL65 channel blocks: TH</vt:lpstr>
      <vt:lpstr>ICECAL65 channel blocks: TH</vt:lpstr>
      <vt:lpstr>ICECAL65 channel blocks: mux</vt:lpstr>
      <vt:lpstr>Synchronization (previous ICECAL version)</vt:lpstr>
      <vt:lpstr>Pinout</vt:lpstr>
      <vt:lpstr>Possible packages</vt:lpstr>
      <vt:lpstr>Tasks</vt:lpstr>
      <vt:lpstr>Presentación de PowerPoint</vt:lpstr>
      <vt:lpstr>Readout architectures: Run 3 (Upgrade 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Gascon</dc:creator>
  <cp:lastModifiedBy>Eduardo Picatoste Olloqui</cp:lastModifiedBy>
  <cp:revision>1094</cp:revision>
  <cp:lastPrinted>2018-06-22T08:54:03Z</cp:lastPrinted>
  <dcterms:created xsi:type="dcterms:W3CDTF">2014-07-02T14:16:18Z</dcterms:created>
  <dcterms:modified xsi:type="dcterms:W3CDTF">2023-09-28T23:11:17Z</dcterms:modified>
</cp:coreProperties>
</file>