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96" r:id="rId4"/>
    <p:sldMasterId id="2147483697" r:id="rId5"/>
    <p:sldMasterId id="2147483698" r:id="rId6"/>
    <p:sldMasterId id="214748369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Lst>
  <p:sldSz cy="5670550" cx="10080625"/>
  <p:notesSz cx="7559675" cy="106918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1D6DEFD-4453-41F5-AE54-9D34239D4864}">
  <a:tblStyle styleId="{01D6DEFD-4453-41F5-AE54-9D34239D486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20" Type="http://schemas.openxmlformats.org/officeDocument/2006/relationships/slide" Target="slides/slide12.xml"/><Relationship Id="rId42" Type="http://schemas.openxmlformats.org/officeDocument/2006/relationships/slide" Target="slides/slide34.xml"/><Relationship Id="rId41" Type="http://schemas.openxmlformats.org/officeDocument/2006/relationships/slide" Target="slides/slide33.xml"/><Relationship Id="rId22" Type="http://schemas.openxmlformats.org/officeDocument/2006/relationships/slide" Target="slides/slide14.xml"/><Relationship Id="rId44" Type="http://schemas.openxmlformats.org/officeDocument/2006/relationships/slide" Target="slides/slide36.xml"/><Relationship Id="rId21" Type="http://schemas.openxmlformats.org/officeDocument/2006/relationships/slide" Target="slides/slide13.xml"/><Relationship Id="rId43" Type="http://schemas.openxmlformats.org/officeDocument/2006/relationships/slide" Target="slides/slide35.xml"/><Relationship Id="rId24" Type="http://schemas.openxmlformats.org/officeDocument/2006/relationships/slide" Target="slides/slide16.xml"/><Relationship Id="rId46" Type="http://schemas.openxmlformats.org/officeDocument/2006/relationships/slide" Target="slides/slide38.xml"/><Relationship Id="rId23" Type="http://schemas.openxmlformats.org/officeDocument/2006/relationships/slide" Target="slides/slide15.xml"/><Relationship Id="rId45" Type="http://schemas.openxmlformats.org/officeDocument/2006/relationships/slide" Target="slides/slide3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48" Type="http://schemas.openxmlformats.org/officeDocument/2006/relationships/slide" Target="slides/slide40.xml"/><Relationship Id="rId25" Type="http://schemas.openxmlformats.org/officeDocument/2006/relationships/slide" Target="slides/slide17.xml"/><Relationship Id="rId47" Type="http://schemas.openxmlformats.org/officeDocument/2006/relationships/slide" Target="slides/slide39.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1.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slide" Target="slides/slide27.xml"/><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37" Type="http://schemas.openxmlformats.org/officeDocument/2006/relationships/slide" Target="slides/slide29.xml"/><Relationship Id="rId14" Type="http://schemas.openxmlformats.org/officeDocument/2006/relationships/slide" Target="slides/slide6.xml"/><Relationship Id="rId36" Type="http://schemas.openxmlformats.org/officeDocument/2006/relationships/slide" Target="slides/slide28.xml"/><Relationship Id="rId17" Type="http://schemas.openxmlformats.org/officeDocument/2006/relationships/slide" Target="slides/slide9.xml"/><Relationship Id="rId39" Type="http://schemas.openxmlformats.org/officeDocument/2006/relationships/slide" Target="slides/slide31.xml"/><Relationship Id="rId16" Type="http://schemas.openxmlformats.org/officeDocument/2006/relationships/slide" Target="slides/slide8.xml"/><Relationship Id="rId38" Type="http://schemas.openxmlformats.org/officeDocument/2006/relationships/slide" Target="slides/slide30.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56000" y="5078520"/>
            <a:ext cx="6047640" cy="481104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 name="Google Shape;5;n"/>
          <p:cNvSpPr txBox="1"/>
          <p:nvPr>
            <p:ph idx="3" type="hdr"/>
          </p:nvPr>
        </p:nvSpPr>
        <p:spPr>
          <a:xfrm>
            <a:off x="0" y="0"/>
            <a:ext cx="3280680" cy="53424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 name="Google Shape;6;n"/>
          <p:cNvSpPr txBox="1"/>
          <p:nvPr>
            <p:ph idx="10" type="dt"/>
          </p:nvPr>
        </p:nvSpPr>
        <p:spPr>
          <a:xfrm>
            <a:off x="4278960" y="0"/>
            <a:ext cx="3280680" cy="53424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10157400"/>
            <a:ext cx="3280680" cy="53424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8" name="Google Shape;8;n"/>
          <p:cNvSpPr txBox="1"/>
          <p:nvPr>
            <p:ph idx="12" type="sldNum"/>
          </p:nvPr>
        </p:nvSpPr>
        <p:spPr>
          <a:xfrm>
            <a:off x="4278960" y="10157400"/>
            <a:ext cx="3280680" cy="53424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ca-E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0" name="Google Shape;230;p1:notes"/>
          <p:cNvSpPr txBox="1"/>
          <p:nvPr>
            <p:ph idx="1" type="body"/>
          </p:nvPr>
        </p:nvSpPr>
        <p:spPr>
          <a:xfrm>
            <a:off x="756000" y="5078520"/>
            <a:ext cx="6047640" cy="481104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b="0" lang="ca-ES" sz="2090" strike="noStrike">
                <a:latin typeface="Arial"/>
                <a:ea typeface="Arial"/>
                <a:cs typeface="Arial"/>
                <a:sym typeface="Arial"/>
              </a:rPr>
              <a:t>First, let me thank the organizers for this invite to discuss my recent work. I ll concentrate on the work we have done during the last three years and which involves mostly people from the atomic, nuclear and molecular physics area of the department. The results I ll discuss in the second part of the talk have been done in collaboration with Dani Dagnino, …, and parts of it belong to the ongoing PhD thesis of Marina Mele-Messeguer. </a:t>
            </a:r>
            <a:endParaRPr b="0" sz="2090" strike="noStrike">
              <a:latin typeface="Arial"/>
              <a:ea typeface="Arial"/>
              <a:cs typeface="Arial"/>
              <a:sym typeface="Arial"/>
            </a:endParaRPr>
          </a:p>
        </p:txBody>
      </p:sp>
      <p:sp>
        <p:nvSpPr>
          <p:cNvPr id="231" name="Google Shape;231;p1:notes"/>
          <p:cNvSpPr txBox="1"/>
          <p:nvPr/>
        </p:nvSpPr>
        <p:spPr>
          <a:xfrm>
            <a:off x="360" y="0"/>
            <a:ext cx="360" cy="360"/>
          </a:xfrm>
          <a:prstGeom prst="rect">
            <a:avLst/>
          </a:prstGeom>
          <a:noFill/>
          <a:ln>
            <a:noFill/>
          </a:ln>
        </p:spPr>
        <p:txBody>
          <a:bodyPr anchorCtr="0" anchor="t" bIns="45000" lIns="90000" spcFirstLastPara="1" rIns="90000" wrap="square" tIns="45000">
            <a:noAutofit/>
          </a:bodyPr>
          <a:lstStyle/>
          <a:p>
            <a:pPr indent="-101600" lvl="0" marL="0" marR="0" rtl="0" algn="ctr">
              <a:lnSpc>
                <a:spcPct val="100000"/>
              </a:lnSpc>
              <a:spcBef>
                <a:spcPts val="0"/>
              </a:spcBef>
              <a:spcAft>
                <a:spcPts val="0"/>
              </a:spcAft>
              <a:buClr>
                <a:srgbClr val="9999CC"/>
              </a:buClr>
              <a:buSzPts val="1600"/>
              <a:buFont typeface="Noto Sans Symbols"/>
              <a:buChar char="◻"/>
            </a:pPr>
            <a:fld id="{00000000-1234-1234-1234-123412341234}" type="slidenum">
              <a:rPr b="0" i="0" lang="ca-ES" sz="2000" u="none" cap="none" strike="noStrike">
                <a:solidFill>
                  <a:srgbClr val="000000"/>
                </a:solidFill>
                <a:latin typeface="Arial"/>
                <a:ea typeface="Arial"/>
                <a:cs typeface="Arial"/>
                <a:sym typeface="Arial"/>
              </a:rPr>
              <a:t>‹#›</a:t>
            </a:fld>
            <a:endParaRPr b="0" i="0" sz="2000" u="none" cap="none" strike="noStrike">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0: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86" name="Google Shape;386;p10: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1: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05" name="Google Shape;405;p11: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2: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12" name="Google Shape;412;p12: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3: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24" name="Google Shape;424;p13: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4: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47" name="Google Shape;447;p14: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5: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93" name="Google Shape;493;p15: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16: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02" name="Google Shape;502;p16: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17: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20" name="Google Shape;520;p17: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18: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32" name="Google Shape;532;p18: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19: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86" name="Google Shape;586;p19: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44" name="Google Shape;244;p2: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20: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94" name="Google Shape;594;p20: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21: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30" name="Google Shape;630;p21: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22: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39" name="Google Shape;639;p22: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23: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50" name="Google Shape;650;p23: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24: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65" name="Google Shape;665;p24: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25: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78" name="Google Shape;678;p25: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26: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8" name="Google Shape;688;p26:notes"/>
          <p:cNvSpPr txBox="1"/>
          <p:nvPr>
            <p:ph idx="1" type="body"/>
          </p:nvPr>
        </p:nvSpPr>
        <p:spPr>
          <a:xfrm>
            <a:off x="756000" y="5078520"/>
            <a:ext cx="6047640" cy="481104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b="0" lang="ca-ES" sz="2090" strike="noStrike">
                <a:latin typeface="Arial"/>
                <a:ea typeface="Arial"/>
                <a:cs typeface="Arial"/>
                <a:sym typeface="Arial"/>
              </a:rPr>
              <a:t>First, let me thank the organizers for this invite to discuss my recent work. I ll concentrate on the work we have done during the last three years and which involves mostly people from the atomic, nuclear and molecular physics area of the department. The results I ll discuss in the second part of the talk have been done in collaboration with Dani Dagnino, …, and parts of it belong to the ongoing PhD thesis of Marina Mele-Messeguer. </a:t>
            </a:r>
            <a:endParaRPr b="0" sz="2090" strike="noStrike">
              <a:latin typeface="Arial"/>
              <a:ea typeface="Arial"/>
              <a:cs typeface="Arial"/>
              <a:sym typeface="Arial"/>
            </a:endParaRPr>
          </a:p>
        </p:txBody>
      </p:sp>
      <p:sp>
        <p:nvSpPr>
          <p:cNvPr id="689" name="Google Shape;689;p26:notes"/>
          <p:cNvSpPr txBox="1"/>
          <p:nvPr/>
        </p:nvSpPr>
        <p:spPr>
          <a:xfrm>
            <a:off x="360" y="0"/>
            <a:ext cx="360" cy="360"/>
          </a:xfrm>
          <a:prstGeom prst="rect">
            <a:avLst/>
          </a:prstGeom>
          <a:noFill/>
          <a:ln>
            <a:noFill/>
          </a:ln>
        </p:spPr>
        <p:txBody>
          <a:bodyPr anchorCtr="0" anchor="t" bIns="45000" lIns="90000" spcFirstLastPara="1" rIns="90000" wrap="square" tIns="45000">
            <a:noAutofit/>
          </a:bodyPr>
          <a:lstStyle/>
          <a:p>
            <a:pPr indent="-101600" lvl="0" marL="0" marR="0" rtl="0" algn="ctr">
              <a:lnSpc>
                <a:spcPct val="100000"/>
              </a:lnSpc>
              <a:spcBef>
                <a:spcPts val="0"/>
              </a:spcBef>
              <a:spcAft>
                <a:spcPts val="0"/>
              </a:spcAft>
              <a:buClr>
                <a:srgbClr val="9999CC"/>
              </a:buClr>
              <a:buSzPts val="1600"/>
              <a:buFont typeface="Noto Sans Symbols"/>
              <a:buChar char="◻"/>
            </a:pPr>
            <a:fld id="{00000000-1234-1234-1234-123412341234}" type="slidenum">
              <a:rPr b="0" lang="ca-ES" sz="2000" strike="noStrike">
                <a:solidFill>
                  <a:srgbClr val="000000"/>
                </a:solidFill>
                <a:latin typeface="Arial"/>
                <a:ea typeface="Arial"/>
                <a:cs typeface="Arial"/>
                <a:sym typeface="Arial"/>
              </a:rPr>
              <a:t>‹#›</a:t>
            </a:fld>
            <a:endParaRPr b="0" sz="2000" strike="noStrike">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27: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02" name="Google Shape;702;p27: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28: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16" name="Google Shape;716;p28: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29:notes"/>
          <p:cNvSpPr/>
          <p:nvPr>
            <p:ph idx="2" type="sldImg"/>
          </p:nvPr>
        </p:nvSpPr>
        <p:spPr>
          <a:xfrm>
            <a:off x="1168560" y="700560"/>
            <a:ext cx="4609440" cy="345708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3" name="Google Shape;733;p29:notes"/>
          <p:cNvSpPr txBox="1"/>
          <p:nvPr>
            <p:ph idx="1" type="body"/>
          </p:nvPr>
        </p:nvSpPr>
        <p:spPr>
          <a:xfrm>
            <a:off x="0" y="0"/>
            <a:ext cx="360" cy="360"/>
          </a:xfrm>
          <a:prstGeom prst="rect">
            <a:avLst/>
          </a:prstGeom>
          <a:noFill/>
          <a:ln>
            <a:noFill/>
          </a:ln>
        </p:spPr>
        <p:txBody>
          <a:bodyPr anchorCtr="0" anchor="t" bIns="45000" lIns="90000" spcFirstLastPara="1" rIns="90000" wrap="square" tIns="45000">
            <a:noAutofit/>
          </a:bodyPr>
          <a:lstStyle/>
          <a:p>
            <a:pPr indent="0" lvl="0" marL="0" rtl="0" algn="l">
              <a:lnSpc>
                <a:spcPct val="100000"/>
              </a:lnSpc>
              <a:spcBef>
                <a:spcPts val="0"/>
              </a:spcBef>
              <a:spcAft>
                <a:spcPts val="0"/>
              </a:spcAft>
              <a:buNone/>
            </a:pPr>
            <a:r>
              <a:rPr b="0" lang="ca-ES" sz="2090" strike="noStrike">
                <a:latin typeface="Arial"/>
                <a:ea typeface="Arial"/>
                <a:cs typeface="Arial"/>
                <a:sym typeface="Arial"/>
              </a:rPr>
              <a:t>The outline of the talk includes the following major blocks. First, I ll give some glimpses of the kind of systems we study, which are systems of ultracold bosonic atoms. In most cases we will actually consider the zero temperature limit altough in experiments the actual temperatures are on the order of the micro to nanoKelvin. </a:t>
            </a:r>
            <a:endParaRPr b="0" sz="2090" strike="noStrike">
              <a:latin typeface="Arial"/>
              <a:ea typeface="Arial"/>
              <a:cs typeface="Arial"/>
              <a:sym typeface="Arial"/>
            </a:endParaRPr>
          </a:p>
          <a:p>
            <a:pPr indent="0" lvl="0" marL="0" rtl="0" algn="l">
              <a:lnSpc>
                <a:spcPct val="100000"/>
              </a:lnSpc>
              <a:spcBef>
                <a:spcPts val="0"/>
              </a:spcBef>
              <a:spcAft>
                <a:spcPts val="0"/>
              </a:spcAft>
              <a:buNone/>
            </a:pPr>
            <a:r>
              <a:rPr b="0" lang="ca-ES" sz="2090" strike="noStrike">
                <a:latin typeface="Arial"/>
                <a:ea typeface="Arial"/>
                <a:cs typeface="Arial"/>
                <a:sym typeface="Arial"/>
              </a:rPr>
              <a:t>Secondly I ll list some open physical questions which are being scrutinized, emphasizing the broad amount of problems which are currently being studied within this field. </a:t>
            </a:r>
            <a:endParaRPr b="0" sz="2090" strike="noStrike">
              <a:latin typeface="Arial"/>
              <a:ea typeface="Arial"/>
              <a:cs typeface="Arial"/>
              <a:sym typeface="Arial"/>
            </a:endParaRPr>
          </a:p>
          <a:p>
            <a:pPr indent="0" lvl="0" marL="0" rtl="0" algn="l">
              <a:lnSpc>
                <a:spcPct val="100000"/>
              </a:lnSpc>
              <a:spcBef>
                <a:spcPts val="0"/>
              </a:spcBef>
              <a:spcAft>
                <a:spcPts val="0"/>
              </a:spcAft>
              <a:buNone/>
            </a:pPr>
            <a:r>
              <a:rPr b="0" lang="ca-ES" sz="2090" strike="noStrike">
                <a:latin typeface="Arial"/>
                <a:ea typeface="Arial"/>
                <a:cs typeface="Arial"/>
                <a:sym typeface="Arial"/>
              </a:rPr>
              <a:t>In the third block I ll provide some of our own recent results, specially those which deal with the Josephson dynamics of BECs, first introducing the BJJ and secondly discussing the case of a binary mixture. Last I ll comment on spinor condensates. In the last slide I ll give some conclusions. </a:t>
            </a:r>
            <a:endParaRPr b="0" sz="2090" strike="noStrike">
              <a:latin typeface="Arial"/>
              <a:ea typeface="Arial"/>
              <a:cs typeface="Arial"/>
              <a:sym typeface="Arial"/>
            </a:endParaRPr>
          </a:p>
        </p:txBody>
      </p:sp>
      <p:sp>
        <p:nvSpPr>
          <p:cNvPr id="734" name="Google Shape;734;p29:notes"/>
          <p:cNvSpPr/>
          <p:nvPr/>
        </p:nvSpPr>
        <p:spPr>
          <a:xfrm>
            <a:off x="360" y="0"/>
            <a:ext cx="360" cy="360"/>
          </a:xfrm>
          <a:prstGeom prst="rect">
            <a:avLst/>
          </a:prstGeom>
          <a:noFill/>
          <a:ln>
            <a:noFill/>
          </a:ln>
        </p:spPr>
        <p:txBody>
          <a:bodyPr anchorCtr="0" anchor="t" bIns="45000" lIns="90000" spcFirstLastPara="1" rIns="90000" wrap="square" tIns="45000">
            <a:noAutofit/>
          </a:bodyPr>
          <a:lstStyle/>
          <a:p>
            <a:pPr indent="-216000" lvl="0" marL="216000" marR="0" rtl="0" algn="l">
              <a:spcBef>
                <a:spcPts val="0"/>
              </a:spcBef>
              <a:spcAft>
                <a:spcPts val="0"/>
              </a:spcAft>
              <a:buClr>
                <a:srgbClr val="000000"/>
              </a:buClr>
              <a:buSzPts val="900"/>
              <a:buFont typeface="Noto Sans Symbols"/>
              <a:buChar char="∙"/>
            </a:pPr>
            <a:fld id="{00000000-1234-1234-1234-123412341234}" type="slidenum">
              <a:rPr b="0" lang="ca-ES" sz="2000" strike="noStrike">
                <a:solidFill>
                  <a:srgbClr val="000000"/>
                </a:solidFill>
                <a:latin typeface="Arial"/>
                <a:ea typeface="Arial"/>
                <a:cs typeface="Arial"/>
                <a:sym typeface="Arial"/>
              </a:rPr>
              <a:t>‹#›</a:t>
            </a:fld>
            <a:endParaRPr b="0" sz="2000" strike="noStrike">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3:notes"/>
          <p:cNvSpPr/>
          <p:nvPr>
            <p:ph idx="2" type="sldImg"/>
          </p:nvPr>
        </p:nvSpPr>
        <p:spPr>
          <a:xfrm>
            <a:off x="1168560" y="700560"/>
            <a:ext cx="4609440" cy="345708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3" name="Google Shape;253;p3:notes"/>
          <p:cNvSpPr txBox="1"/>
          <p:nvPr>
            <p:ph idx="1" type="body"/>
          </p:nvPr>
        </p:nvSpPr>
        <p:spPr>
          <a:xfrm>
            <a:off x="694440" y="4379400"/>
            <a:ext cx="5556960" cy="414864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b="0" lang="ca-ES" sz="2090" strike="noStrike">
                <a:latin typeface="Arial"/>
                <a:ea typeface="Arial"/>
                <a:cs typeface="Arial"/>
                <a:sym typeface="Arial"/>
              </a:rPr>
              <a:t>The outline of the talk includes the following major blocks. First, I ll give some glimpses of the kind of systems we study, which are systems of ultracold bosonic atoms. In most cases we will actually consider the zero temperature limit altough in experiments the actual temperatures are on the order of the micro to nanoKelvin. </a:t>
            </a:r>
            <a:endParaRPr b="0" sz="2090" strike="noStrike">
              <a:latin typeface="Arial"/>
              <a:ea typeface="Arial"/>
              <a:cs typeface="Arial"/>
              <a:sym typeface="Arial"/>
            </a:endParaRPr>
          </a:p>
          <a:p>
            <a:pPr indent="0" lvl="0" marL="0" rtl="0" algn="l">
              <a:spcBef>
                <a:spcPts val="0"/>
              </a:spcBef>
              <a:spcAft>
                <a:spcPts val="0"/>
              </a:spcAft>
              <a:buNone/>
            </a:pPr>
            <a:r>
              <a:rPr b="0" lang="ca-ES" sz="2090" strike="noStrike">
                <a:latin typeface="Arial"/>
                <a:ea typeface="Arial"/>
                <a:cs typeface="Arial"/>
                <a:sym typeface="Arial"/>
              </a:rPr>
              <a:t>Secondly I ll list some open physical questions which are being scrutinized, emphasizing the broad amount of problems which are currently being studied within this field. </a:t>
            </a:r>
            <a:endParaRPr b="0" sz="2090" strike="noStrike">
              <a:latin typeface="Arial"/>
              <a:ea typeface="Arial"/>
              <a:cs typeface="Arial"/>
              <a:sym typeface="Arial"/>
            </a:endParaRPr>
          </a:p>
          <a:p>
            <a:pPr indent="0" lvl="0" marL="0" rtl="0" algn="l">
              <a:spcBef>
                <a:spcPts val="0"/>
              </a:spcBef>
              <a:spcAft>
                <a:spcPts val="0"/>
              </a:spcAft>
              <a:buNone/>
            </a:pPr>
            <a:r>
              <a:rPr b="0" lang="ca-ES" sz="2090" strike="noStrike">
                <a:latin typeface="Arial"/>
                <a:ea typeface="Arial"/>
                <a:cs typeface="Arial"/>
                <a:sym typeface="Arial"/>
              </a:rPr>
              <a:t>In the third block I ll provide some of our own recent results, specially those which deal with the Josephson dynamics of BECs, first introducing the BJJ and secondly discussing the case of a binary mixture. Last I ll comment on spinor condensates. In the last slide I ll give some conclusions. </a:t>
            </a:r>
            <a:endParaRPr b="0" sz="2090" strike="noStrike">
              <a:latin typeface="Arial"/>
              <a:ea typeface="Arial"/>
              <a:cs typeface="Arial"/>
              <a:sym typeface="Arial"/>
            </a:endParaRPr>
          </a:p>
        </p:txBody>
      </p:sp>
      <p:sp>
        <p:nvSpPr>
          <p:cNvPr id="254" name="Google Shape;254;p3:notes"/>
          <p:cNvSpPr txBox="1"/>
          <p:nvPr/>
        </p:nvSpPr>
        <p:spPr>
          <a:xfrm>
            <a:off x="360" y="0"/>
            <a:ext cx="360" cy="360"/>
          </a:xfrm>
          <a:prstGeom prst="rect">
            <a:avLst/>
          </a:prstGeom>
          <a:noFill/>
          <a:ln>
            <a:noFill/>
          </a:ln>
        </p:spPr>
        <p:txBody>
          <a:bodyPr anchorCtr="0" anchor="t" bIns="45000" lIns="90000" spcFirstLastPara="1" rIns="90000" wrap="square" tIns="45000">
            <a:noAutofit/>
          </a:bodyPr>
          <a:lstStyle/>
          <a:p>
            <a:pPr indent="-101600" lvl="0" marL="0" marR="0" rtl="0" algn="ctr">
              <a:lnSpc>
                <a:spcPct val="100000"/>
              </a:lnSpc>
              <a:spcBef>
                <a:spcPts val="0"/>
              </a:spcBef>
              <a:spcAft>
                <a:spcPts val="0"/>
              </a:spcAft>
              <a:buClr>
                <a:srgbClr val="9999CC"/>
              </a:buClr>
              <a:buSzPts val="1600"/>
              <a:buFont typeface="Noto Sans Symbols"/>
              <a:buChar char="◻"/>
            </a:pPr>
            <a:fld id="{00000000-1234-1234-1234-123412341234}" type="slidenum">
              <a:rPr b="0" lang="ca-ES" sz="2000" strike="noStrike">
                <a:solidFill>
                  <a:srgbClr val="000000"/>
                </a:solidFill>
                <a:latin typeface="Arial"/>
                <a:ea typeface="Arial"/>
                <a:cs typeface="Arial"/>
                <a:sym typeface="Arial"/>
              </a:rPr>
              <a:t>‹#›</a:t>
            </a:fld>
            <a:endParaRPr b="0" sz="2000" strike="noStrike">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30:notes"/>
          <p:cNvSpPr/>
          <p:nvPr>
            <p:ph idx="2" type="sldImg"/>
          </p:nvPr>
        </p:nvSpPr>
        <p:spPr>
          <a:xfrm>
            <a:off x="1168560" y="700560"/>
            <a:ext cx="4609440" cy="345708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8" name="Google Shape;748;p30:notes"/>
          <p:cNvSpPr txBox="1"/>
          <p:nvPr>
            <p:ph idx="1" type="body"/>
          </p:nvPr>
        </p:nvSpPr>
        <p:spPr>
          <a:xfrm>
            <a:off x="694440" y="4379400"/>
            <a:ext cx="5556960" cy="414864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b="0" lang="ca-ES" sz="2090" strike="noStrike">
                <a:latin typeface="Arial"/>
                <a:ea typeface="Arial"/>
                <a:cs typeface="Arial"/>
                <a:sym typeface="Arial"/>
              </a:rPr>
              <a:t>The outline of the talk includes the following major blocks. First, I ll give some glimpses of the kind of systems we study, which are systems of ultracold bosonic atoms. In most cases we will actually consider the zero temperature limit altough in experiments the actual temperatures are on the order of the micro to nanoKelvin. </a:t>
            </a:r>
            <a:endParaRPr b="0" sz="2090" strike="noStrike">
              <a:latin typeface="Arial"/>
              <a:ea typeface="Arial"/>
              <a:cs typeface="Arial"/>
              <a:sym typeface="Arial"/>
            </a:endParaRPr>
          </a:p>
          <a:p>
            <a:pPr indent="0" lvl="0" marL="0" rtl="0" algn="l">
              <a:spcBef>
                <a:spcPts val="0"/>
              </a:spcBef>
              <a:spcAft>
                <a:spcPts val="0"/>
              </a:spcAft>
              <a:buNone/>
            </a:pPr>
            <a:r>
              <a:rPr b="0" lang="ca-ES" sz="2090" strike="noStrike">
                <a:latin typeface="Arial"/>
                <a:ea typeface="Arial"/>
                <a:cs typeface="Arial"/>
                <a:sym typeface="Arial"/>
              </a:rPr>
              <a:t>Secondly I ll list some open physical questions which are being scrutinized, emphasizing the broad amount of problems which are currently being studied within this field. </a:t>
            </a:r>
            <a:endParaRPr b="0" sz="2090" strike="noStrike">
              <a:latin typeface="Arial"/>
              <a:ea typeface="Arial"/>
              <a:cs typeface="Arial"/>
              <a:sym typeface="Arial"/>
            </a:endParaRPr>
          </a:p>
          <a:p>
            <a:pPr indent="0" lvl="0" marL="0" rtl="0" algn="l">
              <a:spcBef>
                <a:spcPts val="0"/>
              </a:spcBef>
              <a:spcAft>
                <a:spcPts val="0"/>
              </a:spcAft>
              <a:buNone/>
            </a:pPr>
            <a:r>
              <a:rPr b="0" lang="ca-ES" sz="2090" strike="noStrike">
                <a:latin typeface="Arial"/>
                <a:ea typeface="Arial"/>
                <a:cs typeface="Arial"/>
                <a:sym typeface="Arial"/>
              </a:rPr>
              <a:t>In the third block I ll provide some of our own recent results, specially those which deal with the Josephson dynamics of BECs, first introducing the BJJ and secondly discussing the case of a binary mixture. Last I ll comment on spinor condensates. In the last slide I ll give some conclusions. </a:t>
            </a:r>
            <a:endParaRPr b="0" sz="2090" strike="noStrike">
              <a:latin typeface="Arial"/>
              <a:ea typeface="Arial"/>
              <a:cs typeface="Arial"/>
              <a:sym typeface="Arial"/>
            </a:endParaRPr>
          </a:p>
        </p:txBody>
      </p:sp>
      <p:sp>
        <p:nvSpPr>
          <p:cNvPr id="749" name="Google Shape;749;p30:notes"/>
          <p:cNvSpPr txBox="1"/>
          <p:nvPr/>
        </p:nvSpPr>
        <p:spPr>
          <a:xfrm>
            <a:off x="360" y="0"/>
            <a:ext cx="360" cy="360"/>
          </a:xfrm>
          <a:prstGeom prst="rect">
            <a:avLst/>
          </a:prstGeom>
          <a:noFill/>
          <a:ln>
            <a:noFill/>
          </a:ln>
        </p:spPr>
        <p:txBody>
          <a:bodyPr anchorCtr="0" anchor="t" bIns="45000" lIns="90000" spcFirstLastPara="1" rIns="90000" wrap="square" tIns="45000">
            <a:noAutofit/>
          </a:bodyPr>
          <a:lstStyle/>
          <a:p>
            <a:pPr indent="-101600" lvl="0" marL="0" marR="0" rtl="0" algn="ctr">
              <a:lnSpc>
                <a:spcPct val="100000"/>
              </a:lnSpc>
              <a:spcBef>
                <a:spcPts val="0"/>
              </a:spcBef>
              <a:spcAft>
                <a:spcPts val="0"/>
              </a:spcAft>
              <a:buClr>
                <a:srgbClr val="9999CC"/>
              </a:buClr>
              <a:buSzPts val="1600"/>
              <a:buFont typeface="Noto Sans Symbols"/>
              <a:buChar char="◻"/>
            </a:pPr>
            <a:fld id="{00000000-1234-1234-1234-123412341234}" type="slidenum">
              <a:rPr b="0" lang="ca-ES" sz="2000" strike="noStrike">
                <a:solidFill>
                  <a:srgbClr val="000000"/>
                </a:solidFill>
                <a:latin typeface="Arial"/>
                <a:ea typeface="Arial"/>
                <a:cs typeface="Arial"/>
                <a:sym typeface="Arial"/>
              </a:rPr>
              <a:t>‹#›</a:t>
            </a:fld>
            <a:endParaRPr b="0" sz="2000" strike="noStrike">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31:notes"/>
          <p:cNvSpPr/>
          <p:nvPr>
            <p:ph idx="2" type="sldImg"/>
          </p:nvPr>
        </p:nvSpPr>
        <p:spPr>
          <a:xfrm>
            <a:off x="1168560" y="700560"/>
            <a:ext cx="4609440" cy="345708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60" name="Google Shape;760;p31:notes"/>
          <p:cNvSpPr txBox="1"/>
          <p:nvPr>
            <p:ph idx="1" type="body"/>
          </p:nvPr>
        </p:nvSpPr>
        <p:spPr>
          <a:xfrm>
            <a:off x="694440" y="4379400"/>
            <a:ext cx="5556960" cy="414864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b="0" lang="ca-ES" sz="2090" strike="noStrike">
                <a:latin typeface="Arial"/>
                <a:ea typeface="Arial"/>
                <a:cs typeface="Arial"/>
                <a:sym typeface="Arial"/>
              </a:rPr>
              <a:t>The outline of the talk includes the following major blocks. First, I ll give some glimpses of the kind of systems we study, which are systems of ultracold bosonic atoms. In most cases we will actually consider the zero temperature limit altough in experiments the actual temperatures are on the order of the micro to nanoKelvin. </a:t>
            </a:r>
            <a:endParaRPr b="0" sz="2090" strike="noStrike">
              <a:latin typeface="Arial"/>
              <a:ea typeface="Arial"/>
              <a:cs typeface="Arial"/>
              <a:sym typeface="Arial"/>
            </a:endParaRPr>
          </a:p>
          <a:p>
            <a:pPr indent="0" lvl="0" marL="0" rtl="0" algn="l">
              <a:spcBef>
                <a:spcPts val="0"/>
              </a:spcBef>
              <a:spcAft>
                <a:spcPts val="0"/>
              </a:spcAft>
              <a:buNone/>
            </a:pPr>
            <a:r>
              <a:rPr b="0" lang="ca-ES" sz="2090" strike="noStrike">
                <a:latin typeface="Arial"/>
                <a:ea typeface="Arial"/>
                <a:cs typeface="Arial"/>
                <a:sym typeface="Arial"/>
              </a:rPr>
              <a:t>Secondly I ll list some open physical questions which are being scrutinized, emphasizing the broad amount of problems which are currently being studied within this field. </a:t>
            </a:r>
            <a:endParaRPr b="0" sz="2090" strike="noStrike">
              <a:latin typeface="Arial"/>
              <a:ea typeface="Arial"/>
              <a:cs typeface="Arial"/>
              <a:sym typeface="Arial"/>
            </a:endParaRPr>
          </a:p>
          <a:p>
            <a:pPr indent="0" lvl="0" marL="0" rtl="0" algn="l">
              <a:spcBef>
                <a:spcPts val="0"/>
              </a:spcBef>
              <a:spcAft>
                <a:spcPts val="0"/>
              </a:spcAft>
              <a:buNone/>
            </a:pPr>
            <a:r>
              <a:rPr b="0" lang="ca-ES" sz="2090" strike="noStrike">
                <a:latin typeface="Arial"/>
                <a:ea typeface="Arial"/>
                <a:cs typeface="Arial"/>
                <a:sym typeface="Arial"/>
              </a:rPr>
              <a:t>In the third block I ll provide some of our own recent results, specially those which deal with the Josephson dynamics of BECs, first introducing the BJJ and secondly discussing the case of a binary mixture. Last I ll comment on spinor condensates. In the last slide I ll give some conclusions. </a:t>
            </a:r>
            <a:endParaRPr b="0" sz="2090" strike="noStrike">
              <a:latin typeface="Arial"/>
              <a:ea typeface="Arial"/>
              <a:cs typeface="Arial"/>
              <a:sym typeface="Arial"/>
            </a:endParaRPr>
          </a:p>
        </p:txBody>
      </p:sp>
      <p:sp>
        <p:nvSpPr>
          <p:cNvPr id="761" name="Google Shape;761;p31:notes"/>
          <p:cNvSpPr txBox="1"/>
          <p:nvPr/>
        </p:nvSpPr>
        <p:spPr>
          <a:xfrm>
            <a:off x="360" y="0"/>
            <a:ext cx="360" cy="360"/>
          </a:xfrm>
          <a:prstGeom prst="rect">
            <a:avLst/>
          </a:prstGeom>
          <a:noFill/>
          <a:ln>
            <a:noFill/>
          </a:ln>
        </p:spPr>
        <p:txBody>
          <a:bodyPr anchorCtr="0" anchor="t" bIns="45000" lIns="90000" spcFirstLastPara="1" rIns="90000" wrap="square" tIns="45000">
            <a:noAutofit/>
          </a:bodyPr>
          <a:lstStyle/>
          <a:p>
            <a:pPr indent="-101600" lvl="0" marL="0" marR="0" rtl="0" algn="ctr">
              <a:lnSpc>
                <a:spcPct val="100000"/>
              </a:lnSpc>
              <a:spcBef>
                <a:spcPts val="0"/>
              </a:spcBef>
              <a:spcAft>
                <a:spcPts val="0"/>
              </a:spcAft>
              <a:buClr>
                <a:srgbClr val="9999CC"/>
              </a:buClr>
              <a:buSzPts val="1600"/>
              <a:buFont typeface="Noto Sans Symbols"/>
              <a:buChar char="◻"/>
            </a:pPr>
            <a:fld id="{00000000-1234-1234-1234-123412341234}" type="slidenum">
              <a:rPr b="0" lang="ca-ES" sz="2000" strike="noStrike">
                <a:solidFill>
                  <a:srgbClr val="000000"/>
                </a:solidFill>
                <a:latin typeface="Arial"/>
                <a:ea typeface="Arial"/>
                <a:cs typeface="Arial"/>
                <a:sym typeface="Arial"/>
              </a:rPr>
              <a:t>‹#›</a:t>
            </a:fld>
            <a:endParaRPr b="0" sz="2000" strike="noStrike">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32: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72" name="Google Shape;772;p32: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33: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91" name="Google Shape;791;p33: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34: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08" name="Google Shape;808;p34: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35: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17" name="Google Shape;817;p35: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36: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26" name="Google Shape;826;p36: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37: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35" name="Google Shape;835;p37: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38: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43" name="Google Shape;843;p38: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39: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83" name="Google Shape;883;p39: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4:notes"/>
          <p:cNvSpPr/>
          <p:nvPr>
            <p:ph idx="2" type="sldImg"/>
          </p:nvPr>
        </p:nvSpPr>
        <p:spPr>
          <a:xfrm>
            <a:off x="1168560" y="700560"/>
            <a:ext cx="4609440" cy="345708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2" name="Google Shape;262;p4:notes"/>
          <p:cNvSpPr txBox="1"/>
          <p:nvPr>
            <p:ph idx="1" type="body"/>
          </p:nvPr>
        </p:nvSpPr>
        <p:spPr>
          <a:xfrm>
            <a:off x="0" y="0"/>
            <a:ext cx="360" cy="360"/>
          </a:xfrm>
          <a:prstGeom prst="rect">
            <a:avLst/>
          </a:prstGeom>
          <a:noFill/>
          <a:ln>
            <a:noFill/>
          </a:ln>
        </p:spPr>
        <p:txBody>
          <a:bodyPr anchorCtr="0" anchor="t" bIns="45000" lIns="90000" spcFirstLastPara="1" rIns="90000" wrap="square" tIns="45000">
            <a:noAutofit/>
          </a:bodyPr>
          <a:lstStyle/>
          <a:p>
            <a:pPr indent="0" lvl="0" marL="0" rtl="0" algn="l">
              <a:lnSpc>
                <a:spcPct val="100000"/>
              </a:lnSpc>
              <a:spcBef>
                <a:spcPts val="0"/>
              </a:spcBef>
              <a:spcAft>
                <a:spcPts val="0"/>
              </a:spcAft>
              <a:buNone/>
            </a:pPr>
            <a:r>
              <a:rPr b="0" lang="ca-ES" sz="2090" strike="noStrike">
                <a:latin typeface="Arial"/>
                <a:ea typeface="Arial"/>
                <a:cs typeface="Arial"/>
                <a:sym typeface="Arial"/>
              </a:rPr>
              <a:t>The outline of the talk includes the following major blocks. First, I ll give some glimpses of the kind of systems we study, which are systems of ultracold bosonic atoms. In most cases we will actually consider the zero temperature limit altough in experiments the actual temperatures are on the order of the micro to nanoKelvin. </a:t>
            </a:r>
            <a:endParaRPr b="0" sz="2090" strike="noStrike">
              <a:latin typeface="Arial"/>
              <a:ea typeface="Arial"/>
              <a:cs typeface="Arial"/>
              <a:sym typeface="Arial"/>
            </a:endParaRPr>
          </a:p>
          <a:p>
            <a:pPr indent="0" lvl="0" marL="0" rtl="0" algn="l">
              <a:lnSpc>
                <a:spcPct val="100000"/>
              </a:lnSpc>
              <a:spcBef>
                <a:spcPts val="0"/>
              </a:spcBef>
              <a:spcAft>
                <a:spcPts val="0"/>
              </a:spcAft>
              <a:buNone/>
            </a:pPr>
            <a:r>
              <a:rPr b="0" lang="ca-ES" sz="2090" strike="noStrike">
                <a:latin typeface="Arial"/>
                <a:ea typeface="Arial"/>
                <a:cs typeface="Arial"/>
                <a:sym typeface="Arial"/>
              </a:rPr>
              <a:t>Secondly I ll list some open physical questions which are being scrutinized, emphasizing the broad amount of problems which are currently being studied within this field. </a:t>
            </a:r>
            <a:endParaRPr b="0" sz="2090" strike="noStrike">
              <a:latin typeface="Arial"/>
              <a:ea typeface="Arial"/>
              <a:cs typeface="Arial"/>
              <a:sym typeface="Arial"/>
            </a:endParaRPr>
          </a:p>
          <a:p>
            <a:pPr indent="0" lvl="0" marL="0" rtl="0" algn="l">
              <a:lnSpc>
                <a:spcPct val="100000"/>
              </a:lnSpc>
              <a:spcBef>
                <a:spcPts val="0"/>
              </a:spcBef>
              <a:spcAft>
                <a:spcPts val="0"/>
              </a:spcAft>
              <a:buNone/>
            </a:pPr>
            <a:r>
              <a:rPr b="0" lang="ca-ES" sz="2090" strike="noStrike">
                <a:latin typeface="Arial"/>
                <a:ea typeface="Arial"/>
                <a:cs typeface="Arial"/>
                <a:sym typeface="Arial"/>
              </a:rPr>
              <a:t>In the third block I ll provide some of our own recent results, specially those which deal with the Josephson dynamics of BECs, first introducing the BJJ and secondly discussing the case of a binary mixture. Last I ll comment on spinor condensates. In the last slide I ll give some conclusions. </a:t>
            </a:r>
            <a:endParaRPr b="0" sz="2090" strike="noStrike">
              <a:latin typeface="Arial"/>
              <a:ea typeface="Arial"/>
              <a:cs typeface="Arial"/>
              <a:sym typeface="Arial"/>
            </a:endParaRPr>
          </a:p>
        </p:txBody>
      </p:sp>
      <p:sp>
        <p:nvSpPr>
          <p:cNvPr id="263" name="Google Shape;263;p4:notes"/>
          <p:cNvSpPr/>
          <p:nvPr/>
        </p:nvSpPr>
        <p:spPr>
          <a:xfrm>
            <a:off x="360" y="0"/>
            <a:ext cx="360" cy="360"/>
          </a:xfrm>
          <a:prstGeom prst="rect">
            <a:avLst/>
          </a:prstGeom>
          <a:noFill/>
          <a:ln>
            <a:noFill/>
          </a:ln>
        </p:spPr>
        <p:txBody>
          <a:bodyPr anchorCtr="0" anchor="t" bIns="45000" lIns="90000" spcFirstLastPara="1" rIns="90000" wrap="square" tIns="45000">
            <a:noAutofit/>
          </a:bodyPr>
          <a:lstStyle/>
          <a:p>
            <a:pPr indent="-216000" lvl="0" marL="216000" marR="0" rtl="0" algn="l">
              <a:spcBef>
                <a:spcPts val="0"/>
              </a:spcBef>
              <a:spcAft>
                <a:spcPts val="0"/>
              </a:spcAft>
              <a:buClr>
                <a:srgbClr val="000000"/>
              </a:buClr>
              <a:buSzPts val="900"/>
              <a:buFont typeface="Noto Sans Symbols"/>
              <a:buChar char="∙"/>
            </a:pPr>
            <a:fld id="{00000000-1234-1234-1234-123412341234}" type="slidenum">
              <a:rPr b="0" lang="ca-ES" sz="2000" strike="noStrike">
                <a:solidFill>
                  <a:srgbClr val="000000"/>
                </a:solidFill>
                <a:latin typeface="Arial"/>
                <a:ea typeface="Arial"/>
                <a:cs typeface="Arial"/>
                <a:sym typeface="Arial"/>
              </a:rPr>
              <a:t>‹#›</a:t>
            </a:fld>
            <a:endParaRPr b="0" sz="2000" strike="noStrike">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40:notes"/>
          <p:cNvSpPr/>
          <p:nvPr>
            <p:ph idx="2" type="sldImg"/>
          </p:nvPr>
        </p:nvSpPr>
        <p:spPr>
          <a:xfrm>
            <a:off x="1168560" y="700560"/>
            <a:ext cx="4609440" cy="345708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3" name="Google Shape;893;p40:notes"/>
          <p:cNvSpPr txBox="1"/>
          <p:nvPr>
            <p:ph idx="1" type="body"/>
          </p:nvPr>
        </p:nvSpPr>
        <p:spPr>
          <a:xfrm>
            <a:off x="694440" y="4379400"/>
            <a:ext cx="5556960" cy="414864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b="0" lang="ca-ES" sz="2090" strike="noStrike">
                <a:latin typeface="Arial"/>
                <a:ea typeface="Arial"/>
                <a:cs typeface="Arial"/>
                <a:sym typeface="Arial"/>
              </a:rPr>
              <a:t>The outline of the talk includes the following major blocks. First, I ll give some glimpses of the kind of systems we study, which are systems of ultracold bosonic atoms. In most cases we will actually consider the zero temperature limit altough in experiments the actual temperatures are on the order of the micro to nanoKelvin. </a:t>
            </a:r>
            <a:endParaRPr b="0" sz="2090" strike="noStrike">
              <a:latin typeface="Arial"/>
              <a:ea typeface="Arial"/>
              <a:cs typeface="Arial"/>
              <a:sym typeface="Arial"/>
            </a:endParaRPr>
          </a:p>
          <a:p>
            <a:pPr indent="0" lvl="0" marL="0" rtl="0" algn="l">
              <a:spcBef>
                <a:spcPts val="0"/>
              </a:spcBef>
              <a:spcAft>
                <a:spcPts val="0"/>
              </a:spcAft>
              <a:buNone/>
            </a:pPr>
            <a:r>
              <a:rPr b="0" lang="ca-ES" sz="2090" strike="noStrike">
                <a:latin typeface="Arial"/>
                <a:ea typeface="Arial"/>
                <a:cs typeface="Arial"/>
                <a:sym typeface="Arial"/>
              </a:rPr>
              <a:t>Secondly I ll list some open physical questions which are being scrutinized, emphasizing the broad amount of problems which are currently being studied within this field. </a:t>
            </a:r>
            <a:endParaRPr b="0" sz="2090" strike="noStrike">
              <a:latin typeface="Arial"/>
              <a:ea typeface="Arial"/>
              <a:cs typeface="Arial"/>
              <a:sym typeface="Arial"/>
            </a:endParaRPr>
          </a:p>
          <a:p>
            <a:pPr indent="0" lvl="0" marL="0" rtl="0" algn="l">
              <a:spcBef>
                <a:spcPts val="0"/>
              </a:spcBef>
              <a:spcAft>
                <a:spcPts val="0"/>
              </a:spcAft>
              <a:buNone/>
            </a:pPr>
            <a:r>
              <a:rPr b="0" lang="ca-ES" sz="2090" strike="noStrike">
                <a:latin typeface="Arial"/>
                <a:ea typeface="Arial"/>
                <a:cs typeface="Arial"/>
                <a:sym typeface="Arial"/>
              </a:rPr>
              <a:t>In the third block I ll provide some of our own recent results, specially those which deal with the Josephson dynamics of BECs, first introducing the BJJ and secondly discussing the case of a binary mixture. Last I ll comment on spinor condensates. In the last slide I ll give some conclusions. </a:t>
            </a:r>
            <a:endParaRPr b="0" sz="2090" strike="noStrike">
              <a:latin typeface="Arial"/>
              <a:ea typeface="Arial"/>
              <a:cs typeface="Arial"/>
              <a:sym typeface="Arial"/>
            </a:endParaRPr>
          </a:p>
        </p:txBody>
      </p:sp>
      <p:sp>
        <p:nvSpPr>
          <p:cNvPr id="894" name="Google Shape;894;p40:notes"/>
          <p:cNvSpPr txBox="1"/>
          <p:nvPr/>
        </p:nvSpPr>
        <p:spPr>
          <a:xfrm>
            <a:off x="360" y="0"/>
            <a:ext cx="360" cy="360"/>
          </a:xfrm>
          <a:prstGeom prst="rect">
            <a:avLst/>
          </a:prstGeom>
          <a:noFill/>
          <a:ln>
            <a:noFill/>
          </a:ln>
        </p:spPr>
        <p:txBody>
          <a:bodyPr anchorCtr="0" anchor="t" bIns="45000" lIns="90000" spcFirstLastPara="1" rIns="90000" wrap="square" tIns="45000">
            <a:noAutofit/>
          </a:bodyPr>
          <a:lstStyle/>
          <a:p>
            <a:pPr indent="-101600" lvl="0" marL="0" marR="0" rtl="0" algn="ctr">
              <a:lnSpc>
                <a:spcPct val="100000"/>
              </a:lnSpc>
              <a:spcBef>
                <a:spcPts val="0"/>
              </a:spcBef>
              <a:spcAft>
                <a:spcPts val="0"/>
              </a:spcAft>
              <a:buClr>
                <a:srgbClr val="9999CC"/>
              </a:buClr>
              <a:buSzPts val="1600"/>
              <a:buFont typeface="Noto Sans Symbols"/>
              <a:buChar char="◻"/>
            </a:pPr>
            <a:fld id="{00000000-1234-1234-1234-123412341234}" type="slidenum">
              <a:rPr b="0" lang="ca-ES" sz="2000" strike="noStrike">
                <a:solidFill>
                  <a:srgbClr val="000000"/>
                </a:solidFill>
                <a:latin typeface="Arial"/>
                <a:ea typeface="Arial"/>
                <a:cs typeface="Arial"/>
                <a:sym typeface="Arial"/>
              </a:rPr>
              <a:t>‹#›</a:t>
            </a:fld>
            <a:endParaRPr b="0" sz="2000" strike="noStrike">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5: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73" name="Google Shape;273;p5: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6: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81" name="Google Shape;281;p6: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7: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18" name="Google Shape;318;p7: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8: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45" name="Google Shape;345;p8: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9: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71" name="Google Shape;371;p9:notes"/>
          <p:cNvSpPr/>
          <p:nvPr>
            <p:ph idx="2" type="sldImg"/>
          </p:nvPr>
        </p:nvSpPr>
        <p:spPr>
          <a:xfrm>
            <a:off x="1107000" y="812520"/>
            <a:ext cx="5345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5" name="Shape 15"/>
        <p:cNvGrpSpPr/>
        <p:nvPr/>
      </p:nvGrpSpPr>
      <p:grpSpPr>
        <a:xfrm>
          <a:off x="0" y="0"/>
          <a:ext cx="0" cy="0"/>
          <a:chOff x="0" y="0"/>
          <a:chExt cx="0" cy="0"/>
        </a:xfrm>
      </p:grpSpPr>
      <p:sp>
        <p:nvSpPr>
          <p:cNvPr id="16" name="Google Shape;16;p2"/>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 type="subTitle"/>
          </p:nvPr>
        </p:nvSpPr>
        <p:spPr>
          <a:xfrm>
            <a:off x="456840" y="1604160"/>
            <a:ext cx="8046360" cy="397728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45" name="Shape 45"/>
        <p:cNvGrpSpPr/>
        <p:nvPr/>
      </p:nvGrpSpPr>
      <p:grpSpPr>
        <a:xfrm>
          <a:off x="0" y="0"/>
          <a:ext cx="0" cy="0"/>
          <a:chOff x="0" y="0"/>
          <a:chExt cx="0" cy="0"/>
        </a:xfrm>
      </p:grpSpPr>
      <p:sp>
        <p:nvSpPr>
          <p:cNvPr id="46" name="Google Shape;46;p11"/>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1"/>
          <p:cNvSpPr txBox="1"/>
          <p:nvPr>
            <p:ph idx="1" type="body"/>
          </p:nvPr>
        </p:nvSpPr>
        <p:spPr>
          <a:xfrm>
            <a:off x="456840" y="1604160"/>
            <a:ext cx="80463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8" name="Google Shape;48;p11"/>
          <p:cNvSpPr txBox="1"/>
          <p:nvPr>
            <p:ph idx="2" type="body"/>
          </p:nvPr>
        </p:nvSpPr>
        <p:spPr>
          <a:xfrm>
            <a:off x="456840" y="3681720"/>
            <a:ext cx="80463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49" name="Shape 49"/>
        <p:cNvGrpSpPr/>
        <p:nvPr/>
      </p:nvGrpSpPr>
      <p:grpSpPr>
        <a:xfrm>
          <a:off x="0" y="0"/>
          <a:ext cx="0" cy="0"/>
          <a:chOff x="0" y="0"/>
          <a:chExt cx="0" cy="0"/>
        </a:xfrm>
      </p:grpSpPr>
      <p:sp>
        <p:nvSpPr>
          <p:cNvPr id="50" name="Google Shape;50;p12"/>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2"/>
          <p:cNvSpPr txBox="1"/>
          <p:nvPr>
            <p:ph idx="1" type="body"/>
          </p:nvPr>
        </p:nvSpPr>
        <p:spPr>
          <a:xfrm>
            <a:off x="45684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2" name="Google Shape;52;p12"/>
          <p:cNvSpPr txBox="1"/>
          <p:nvPr>
            <p:ph idx="2" type="body"/>
          </p:nvPr>
        </p:nvSpPr>
        <p:spPr>
          <a:xfrm>
            <a:off x="457992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3" name="Google Shape;53;p12"/>
          <p:cNvSpPr txBox="1"/>
          <p:nvPr>
            <p:ph idx="3" type="body"/>
          </p:nvPr>
        </p:nvSpPr>
        <p:spPr>
          <a:xfrm>
            <a:off x="456840" y="368172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4" name="Google Shape;54;p12"/>
          <p:cNvSpPr txBox="1"/>
          <p:nvPr>
            <p:ph idx="4" type="body"/>
          </p:nvPr>
        </p:nvSpPr>
        <p:spPr>
          <a:xfrm>
            <a:off x="4579920" y="368172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55" name="Shape 55"/>
        <p:cNvGrpSpPr/>
        <p:nvPr/>
      </p:nvGrpSpPr>
      <p:grpSpPr>
        <a:xfrm>
          <a:off x="0" y="0"/>
          <a:ext cx="0" cy="0"/>
          <a:chOff x="0" y="0"/>
          <a:chExt cx="0" cy="0"/>
        </a:xfrm>
      </p:grpSpPr>
      <p:sp>
        <p:nvSpPr>
          <p:cNvPr id="56" name="Google Shape;56;p13"/>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3"/>
          <p:cNvSpPr txBox="1"/>
          <p:nvPr>
            <p:ph idx="1" type="body"/>
          </p:nvPr>
        </p:nvSpPr>
        <p:spPr>
          <a:xfrm>
            <a:off x="456840" y="160416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8" name="Google Shape;58;p13"/>
          <p:cNvSpPr txBox="1"/>
          <p:nvPr>
            <p:ph idx="2" type="body"/>
          </p:nvPr>
        </p:nvSpPr>
        <p:spPr>
          <a:xfrm>
            <a:off x="3177360" y="160416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9" name="Google Shape;59;p13"/>
          <p:cNvSpPr txBox="1"/>
          <p:nvPr>
            <p:ph idx="3" type="body"/>
          </p:nvPr>
        </p:nvSpPr>
        <p:spPr>
          <a:xfrm>
            <a:off x="5897880" y="160416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0" name="Google Shape;60;p13"/>
          <p:cNvSpPr txBox="1"/>
          <p:nvPr>
            <p:ph idx="4" type="body"/>
          </p:nvPr>
        </p:nvSpPr>
        <p:spPr>
          <a:xfrm>
            <a:off x="456840" y="368172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1" name="Google Shape;61;p13"/>
          <p:cNvSpPr txBox="1"/>
          <p:nvPr>
            <p:ph idx="5" type="body"/>
          </p:nvPr>
        </p:nvSpPr>
        <p:spPr>
          <a:xfrm>
            <a:off x="3177360" y="368172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2" name="Google Shape;62;p13"/>
          <p:cNvSpPr txBox="1"/>
          <p:nvPr>
            <p:ph idx="6" type="body"/>
          </p:nvPr>
        </p:nvSpPr>
        <p:spPr>
          <a:xfrm>
            <a:off x="5897880" y="368172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70" name="Shape 7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71" name="Shape 71"/>
        <p:cNvGrpSpPr/>
        <p:nvPr/>
      </p:nvGrpSpPr>
      <p:grpSpPr>
        <a:xfrm>
          <a:off x="0" y="0"/>
          <a:ext cx="0" cy="0"/>
          <a:chOff x="0" y="0"/>
          <a:chExt cx="0" cy="0"/>
        </a:xfrm>
      </p:grpSpPr>
      <p:sp>
        <p:nvSpPr>
          <p:cNvPr id="72" name="Google Shape;72;p16"/>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6"/>
          <p:cNvSpPr txBox="1"/>
          <p:nvPr>
            <p:ph idx="1" type="subTitle"/>
          </p:nvPr>
        </p:nvSpPr>
        <p:spPr>
          <a:xfrm>
            <a:off x="456840" y="1604160"/>
            <a:ext cx="8046360" cy="397728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74" name="Shape 74"/>
        <p:cNvGrpSpPr/>
        <p:nvPr/>
      </p:nvGrpSpPr>
      <p:grpSpPr>
        <a:xfrm>
          <a:off x="0" y="0"/>
          <a:ext cx="0" cy="0"/>
          <a:chOff x="0" y="0"/>
          <a:chExt cx="0" cy="0"/>
        </a:xfrm>
      </p:grpSpPr>
      <p:sp>
        <p:nvSpPr>
          <p:cNvPr id="75" name="Google Shape;75;p17"/>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7"/>
          <p:cNvSpPr txBox="1"/>
          <p:nvPr>
            <p:ph idx="1" type="body"/>
          </p:nvPr>
        </p:nvSpPr>
        <p:spPr>
          <a:xfrm>
            <a:off x="456840" y="1604160"/>
            <a:ext cx="804636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77" name="Shape 77"/>
        <p:cNvGrpSpPr/>
        <p:nvPr/>
      </p:nvGrpSpPr>
      <p:grpSpPr>
        <a:xfrm>
          <a:off x="0" y="0"/>
          <a:ext cx="0" cy="0"/>
          <a:chOff x="0" y="0"/>
          <a:chExt cx="0" cy="0"/>
        </a:xfrm>
      </p:grpSpPr>
      <p:sp>
        <p:nvSpPr>
          <p:cNvPr id="78" name="Google Shape;78;p18"/>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8"/>
          <p:cNvSpPr txBox="1"/>
          <p:nvPr>
            <p:ph idx="1" type="body"/>
          </p:nvPr>
        </p:nvSpPr>
        <p:spPr>
          <a:xfrm>
            <a:off x="456840" y="1604160"/>
            <a:ext cx="392652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0" name="Google Shape;80;p18"/>
          <p:cNvSpPr txBox="1"/>
          <p:nvPr>
            <p:ph idx="2" type="body"/>
          </p:nvPr>
        </p:nvSpPr>
        <p:spPr>
          <a:xfrm>
            <a:off x="4579920" y="1604160"/>
            <a:ext cx="392652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19"/>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83" name="Shape 83"/>
        <p:cNvGrpSpPr/>
        <p:nvPr/>
      </p:nvGrpSpPr>
      <p:grpSpPr>
        <a:xfrm>
          <a:off x="0" y="0"/>
          <a:ext cx="0" cy="0"/>
          <a:chOff x="0" y="0"/>
          <a:chExt cx="0" cy="0"/>
        </a:xfrm>
      </p:grpSpPr>
      <p:sp>
        <p:nvSpPr>
          <p:cNvPr id="84" name="Google Shape;84;p20"/>
          <p:cNvSpPr txBox="1"/>
          <p:nvPr>
            <p:ph idx="1" type="subTitle"/>
          </p:nvPr>
        </p:nvSpPr>
        <p:spPr>
          <a:xfrm>
            <a:off x="456840" y="272880"/>
            <a:ext cx="8229240" cy="530784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85" name="Shape 85"/>
        <p:cNvGrpSpPr/>
        <p:nvPr/>
      </p:nvGrpSpPr>
      <p:grpSpPr>
        <a:xfrm>
          <a:off x="0" y="0"/>
          <a:ext cx="0" cy="0"/>
          <a:chOff x="0" y="0"/>
          <a:chExt cx="0" cy="0"/>
        </a:xfrm>
      </p:grpSpPr>
      <p:sp>
        <p:nvSpPr>
          <p:cNvPr id="86" name="Google Shape;86;p21"/>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21"/>
          <p:cNvSpPr txBox="1"/>
          <p:nvPr>
            <p:ph idx="1" type="body"/>
          </p:nvPr>
        </p:nvSpPr>
        <p:spPr>
          <a:xfrm>
            <a:off x="45684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8" name="Google Shape;88;p21"/>
          <p:cNvSpPr txBox="1"/>
          <p:nvPr>
            <p:ph idx="2" type="body"/>
          </p:nvPr>
        </p:nvSpPr>
        <p:spPr>
          <a:xfrm>
            <a:off x="4579920" y="1604160"/>
            <a:ext cx="392652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9" name="Google Shape;89;p21"/>
          <p:cNvSpPr txBox="1"/>
          <p:nvPr>
            <p:ph idx="3" type="body"/>
          </p:nvPr>
        </p:nvSpPr>
        <p:spPr>
          <a:xfrm>
            <a:off x="456840" y="368172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8" name="Shape 18"/>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90" name="Shape 90"/>
        <p:cNvGrpSpPr/>
        <p:nvPr/>
      </p:nvGrpSpPr>
      <p:grpSpPr>
        <a:xfrm>
          <a:off x="0" y="0"/>
          <a:ext cx="0" cy="0"/>
          <a:chOff x="0" y="0"/>
          <a:chExt cx="0" cy="0"/>
        </a:xfrm>
      </p:grpSpPr>
      <p:sp>
        <p:nvSpPr>
          <p:cNvPr id="91" name="Google Shape;91;p22"/>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22"/>
          <p:cNvSpPr txBox="1"/>
          <p:nvPr>
            <p:ph idx="1" type="body"/>
          </p:nvPr>
        </p:nvSpPr>
        <p:spPr>
          <a:xfrm>
            <a:off x="456840" y="1604160"/>
            <a:ext cx="392652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3" name="Google Shape;93;p22"/>
          <p:cNvSpPr txBox="1"/>
          <p:nvPr>
            <p:ph idx="2" type="body"/>
          </p:nvPr>
        </p:nvSpPr>
        <p:spPr>
          <a:xfrm>
            <a:off x="457992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4" name="Google Shape;94;p22"/>
          <p:cNvSpPr txBox="1"/>
          <p:nvPr>
            <p:ph idx="3" type="body"/>
          </p:nvPr>
        </p:nvSpPr>
        <p:spPr>
          <a:xfrm>
            <a:off x="4579920" y="368172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95" name="Shape 95"/>
        <p:cNvGrpSpPr/>
        <p:nvPr/>
      </p:nvGrpSpPr>
      <p:grpSpPr>
        <a:xfrm>
          <a:off x="0" y="0"/>
          <a:ext cx="0" cy="0"/>
          <a:chOff x="0" y="0"/>
          <a:chExt cx="0" cy="0"/>
        </a:xfrm>
      </p:grpSpPr>
      <p:sp>
        <p:nvSpPr>
          <p:cNvPr id="96" name="Google Shape;96;p23"/>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23"/>
          <p:cNvSpPr txBox="1"/>
          <p:nvPr>
            <p:ph idx="1" type="body"/>
          </p:nvPr>
        </p:nvSpPr>
        <p:spPr>
          <a:xfrm>
            <a:off x="45684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8" name="Google Shape;98;p23"/>
          <p:cNvSpPr txBox="1"/>
          <p:nvPr>
            <p:ph idx="2" type="body"/>
          </p:nvPr>
        </p:nvSpPr>
        <p:spPr>
          <a:xfrm>
            <a:off x="457992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9" name="Google Shape;99;p23"/>
          <p:cNvSpPr txBox="1"/>
          <p:nvPr>
            <p:ph idx="3" type="body"/>
          </p:nvPr>
        </p:nvSpPr>
        <p:spPr>
          <a:xfrm>
            <a:off x="456840" y="3681720"/>
            <a:ext cx="80463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00" name="Shape 100"/>
        <p:cNvGrpSpPr/>
        <p:nvPr/>
      </p:nvGrpSpPr>
      <p:grpSpPr>
        <a:xfrm>
          <a:off x="0" y="0"/>
          <a:ext cx="0" cy="0"/>
          <a:chOff x="0" y="0"/>
          <a:chExt cx="0" cy="0"/>
        </a:xfrm>
      </p:grpSpPr>
      <p:sp>
        <p:nvSpPr>
          <p:cNvPr id="101" name="Google Shape;101;p24"/>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24"/>
          <p:cNvSpPr txBox="1"/>
          <p:nvPr>
            <p:ph idx="1" type="body"/>
          </p:nvPr>
        </p:nvSpPr>
        <p:spPr>
          <a:xfrm>
            <a:off x="456840" y="1604160"/>
            <a:ext cx="80463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3" name="Google Shape;103;p24"/>
          <p:cNvSpPr txBox="1"/>
          <p:nvPr>
            <p:ph idx="2" type="body"/>
          </p:nvPr>
        </p:nvSpPr>
        <p:spPr>
          <a:xfrm>
            <a:off x="456840" y="3681720"/>
            <a:ext cx="80463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04" name="Shape 104"/>
        <p:cNvGrpSpPr/>
        <p:nvPr/>
      </p:nvGrpSpPr>
      <p:grpSpPr>
        <a:xfrm>
          <a:off x="0" y="0"/>
          <a:ext cx="0" cy="0"/>
          <a:chOff x="0" y="0"/>
          <a:chExt cx="0" cy="0"/>
        </a:xfrm>
      </p:grpSpPr>
      <p:sp>
        <p:nvSpPr>
          <p:cNvPr id="105" name="Google Shape;105;p25"/>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25"/>
          <p:cNvSpPr txBox="1"/>
          <p:nvPr>
            <p:ph idx="1" type="body"/>
          </p:nvPr>
        </p:nvSpPr>
        <p:spPr>
          <a:xfrm>
            <a:off x="45684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7" name="Google Shape;107;p25"/>
          <p:cNvSpPr txBox="1"/>
          <p:nvPr>
            <p:ph idx="2" type="body"/>
          </p:nvPr>
        </p:nvSpPr>
        <p:spPr>
          <a:xfrm>
            <a:off x="457992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8" name="Google Shape;108;p25"/>
          <p:cNvSpPr txBox="1"/>
          <p:nvPr>
            <p:ph idx="3" type="body"/>
          </p:nvPr>
        </p:nvSpPr>
        <p:spPr>
          <a:xfrm>
            <a:off x="456840" y="368172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9" name="Google Shape;109;p25"/>
          <p:cNvSpPr txBox="1"/>
          <p:nvPr>
            <p:ph idx="4" type="body"/>
          </p:nvPr>
        </p:nvSpPr>
        <p:spPr>
          <a:xfrm>
            <a:off x="4579920" y="368172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10" name="Shape 110"/>
        <p:cNvGrpSpPr/>
        <p:nvPr/>
      </p:nvGrpSpPr>
      <p:grpSpPr>
        <a:xfrm>
          <a:off x="0" y="0"/>
          <a:ext cx="0" cy="0"/>
          <a:chOff x="0" y="0"/>
          <a:chExt cx="0" cy="0"/>
        </a:xfrm>
      </p:grpSpPr>
      <p:sp>
        <p:nvSpPr>
          <p:cNvPr id="111" name="Google Shape;111;p26"/>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26"/>
          <p:cNvSpPr txBox="1"/>
          <p:nvPr>
            <p:ph idx="1" type="body"/>
          </p:nvPr>
        </p:nvSpPr>
        <p:spPr>
          <a:xfrm>
            <a:off x="456840" y="160416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3" name="Google Shape;113;p26"/>
          <p:cNvSpPr txBox="1"/>
          <p:nvPr>
            <p:ph idx="2" type="body"/>
          </p:nvPr>
        </p:nvSpPr>
        <p:spPr>
          <a:xfrm>
            <a:off x="3177360" y="160416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4" name="Google Shape;114;p26"/>
          <p:cNvSpPr txBox="1"/>
          <p:nvPr>
            <p:ph idx="3" type="body"/>
          </p:nvPr>
        </p:nvSpPr>
        <p:spPr>
          <a:xfrm>
            <a:off x="5897880" y="160416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5" name="Google Shape;115;p26"/>
          <p:cNvSpPr txBox="1"/>
          <p:nvPr>
            <p:ph idx="4" type="body"/>
          </p:nvPr>
        </p:nvSpPr>
        <p:spPr>
          <a:xfrm>
            <a:off x="456840" y="368172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6" name="Google Shape;116;p26"/>
          <p:cNvSpPr txBox="1"/>
          <p:nvPr>
            <p:ph idx="5" type="body"/>
          </p:nvPr>
        </p:nvSpPr>
        <p:spPr>
          <a:xfrm>
            <a:off x="3177360" y="368172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7" name="Google Shape;117;p26"/>
          <p:cNvSpPr txBox="1"/>
          <p:nvPr>
            <p:ph idx="6" type="body"/>
          </p:nvPr>
        </p:nvSpPr>
        <p:spPr>
          <a:xfrm>
            <a:off x="5897880" y="368172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25" name="Shape 125"/>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26" name="Shape 126"/>
        <p:cNvGrpSpPr/>
        <p:nvPr/>
      </p:nvGrpSpPr>
      <p:grpSpPr>
        <a:xfrm>
          <a:off x="0" y="0"/>
          <a:ext cx="0" cy="0"/>
          <a:chOff x="0" y="0"/>
          <a:chExt cx="0" cy="0"/>
        </a:xfrm>
      </p:grpSpPr>
      <p:sp>
        <p:nvSpPr>
          <p:cNvPr id="127" name="Google Shape;127;p29"/>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29"/>
          <p:cNvSpPr txBox="1"/>
          <p:nvPr>
            <p:ph idx="1" type="body"/>
          </p:nvPr>
        </p:nvSpPr>
        <p:spPr>
          <a:xfrm>
            <a:off x="45684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9" name="Google Shape;129;p29"/>
          <p:cNvSpPr txBox="1"/>
          <p:nvPr>
            <p:ph idx="2" type="body"/>
          </p:nvPr>
        </p:nvSpPr>
        <p:spPr>
          <a:xfrm>
            <a:off x="457992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0" name="Google Shape;130;p29"/>
          <p:cNvSpPr txBox="1"/>
          <p:nvPr>
            <p:ph idx="3" type="body"/>
          </p:nvPr>
        </p:nvSpPr>
        <p:spPr>
          <a:xfrm>
            <a:off x="456840" y="368172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1" name="Google Shape;131;p29"/>
          <p:cNvSpPr txBox="1"/>
          <p:nvPr>
            <p:ph idx="4" type="body"/>
          </p:nvPr>
        </p:nvSpPr>
        <p:spPr>
          <a:xfrm>
            <a:off x="4579920" y="368172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32" name="Shape 132"/>
        <p:cNvGrpSpPr/>
        <p:nvPr/>
      </p:nvGrpSpPr>
      <p:grpSpPr>
        <a:xfrm>
          <a:off x="0" y="0"/>
          <a:ext cx="0" cy="0"/>
          <a:chOff x="0" y="0"/>
          <a:chExt cx="0" cy="0"/>
        </a:xfrm>
      </p:grpSpPr>
      <p:sp>
        <p:nvSpPr>
          <p:cNvPr id="133" name="Google Shape;133;p30"/>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30"/>
          <p:cNvSpPr txBox="1"/>
          <p:nvPr>
            <p:ph idx="1" type="subTitle"/>
          </p:nvPr>
        </p:nvSpPr>
        <p:spPr>
          <a:xfrm>
            <a:off x="456840" y="1604160"/>
            <a:ext cx="8046360" cy="397728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35" name="Shape 135"/>
        <p:cNvGrpSpPr/>
        <p:nvPr/>
      </p:nvGrpSpPr>
      <p:grpSpPr>
        <a:xfrm>
          <a:off x="0" y="0"/>
          <a:ext cx="0" cy="0"/>
          <a:chOff x="0" y="0"/>
          <a:chExt cx="0" cy="0"/>
        </a:xfrm>
      </p:grpSpPr>
      <p:sp>
        <p:nvSpPr>
          <p:cNvPr id="136" name="Google Shape;136;p31"/>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31"/>
          <p:cNvSpPr txBox="1"/>
          <p:nvPr>
            <p:ph idx="1" type="body"/>
          </p:nvPr>
        </p:nvSpPr>
        <p:spPr>
          <a:xfrm>
            <a:off x="456840" y="1604160"/>
            <a:ext cx="804636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38" name="Shape 138"/>
        <p:cNvGrpSpPr/>
        <p:nvPr/>
      </p:nvGrpSpPr>
      <p:grpSpPr>
        <a:xfrm>
          <a:off x="0" y="0"/>
          <a:ext cx="0" cy="0"/>
          <a:chOff x="0" y="0"/>
          <a:chExt cx="0" cy="0"/>
        </a:xfrm>
      </p:grpSpPr>
      <p:sp>
        <p:nvSpPr>
          <p:cNvPr id="139" name="Google Shape;139;p32"/>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32"/>
          <p:cNvSpPr txBox="1"/>
          <p:nvPr>
            <p:ph idx="1" type="body"/>
          </p:nvPr>
        </p:nvSpPr>
        <p:spPr>
          <a:xfrm>
            <a:off x="456840" y="1604160"/>
            <a:ext cx="392652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1" name="Google Shape;141;p32"/>
          <p:cNvSpPr txBox="1"/>
          <p:nvPr>
            <p:ph idx="2" type="body"/>
          </p:nvPr>
        </p:nvSpPr>
        <p:spPr>
          <a:xfrm>
            <a:off x="4579920" y="1604160"/>
            <a:ext cx="392652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9" name="Shape 19"/>
        <p:cNvGrpSpPr/>
        <p:nvPr/>
      </p:nvGrpSpPr>
      <p:grpSpPr>
        <a:xfrm>
          <a:off x="0" y="0"/>
          <a:ext cx="0" cy="0"/>
          <a:chOff x="0" y="0"/>
          <a:chExt cx="0" cy="0"/>
        </a:xfrm>
      </p:grpSpPr>
      <p:sp>
        <p:nvSpPr>
          <p:cNvPr id="20" name="Google Shape;20;p4"/>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
          <p:cNvSpPr txBox="1"/>
          <p:nvPr>
            <p:ph idx="1" type="body"/>
          </p:nvPr>
        </p:nvSpPr>
        <p:spPr>
          <a:xfrm>
            <a:off x="456840" y="1604160"/>
            <a:ext cx="804636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2" name="Shape 142"/>
        <p:cNvGrpSpPr/>
        <p:nvPr/>
      </p:nvGrpSpPr>
      <p:grpSpPr>
        <a:xfrm>
          <a:off x="0" y="0"/>
          <a:ext cx="0" cy="0"/>
          <a:chOff x="0" y="0"/>
          <a:chExt cx="0" cy="0"/>
        </a:xfrm>
      </p:grpSpPr>
      <p:sp>
        <p:nvSpPr>
          <p:cNvPr id="143" name="Google Shape;143;p33"/>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44" name="Shape 144"/>
        <p:cNvGrpSpPr/>
        <p:nvPr/>
      </p:nvGrpSpPr>
      <p:grpSpPr>
        <a:xfrm>
          <a:off x="0" y="0"/>
          <a:ext cx="0" cy="0"/>
          <a:chOff x="0" y="0"/>
          <a:chExt cx="0" cy="0"/>
        </a:xfrm>
      </p:grpSpPr>
      <p:sp>
        <p:nvSpPr>
          <p:cNvPr id="145" name="Google Shape;145;p34"/>
          <p:cNvSpPr txBox="1"/>
          <p:nvPr>
            <p:ph idx="1" type="subTitle"/>
          </p:nvPr>
        </p:nvSpPr>
        <p:spPr>
          <a:xfrm>
            <a:off x="456840" y="272880"/>
            <a:ext cx="8229240" cy="530784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46" name="Shape 146"/>
        <p:cNvGrpSpPr/>
        <p:nvPr/>
      </p:nvGrpSpPr>
      <p:grpSpPr>
        <a:xfrm>
          <a:off x="0" y="0"/>
          <a:ext cx="0" cy="0"/>
          <a:chOff x="0" y="0"/>
          <a:chExt cx="0" cy="0"/>
        </a:xfrm>
      </p:grpSpPr>
      <p:sp>
        <p:nvSpPr>
          <p:cNvPr id="147" name="Google Shape;147;p35"/>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35"/>
          <p:cNvSpPr txBox="1"/>
          <p:nvPr>
            <p:ph idx="1" type="body"/>
          </p:nvPr>
        </p:nvSpPr>
        <p:spPr>
          <a:xfrm>
            <a:off x="45684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9" name="Google Shape;149;p35"/>
          <p:cNvSpPr txBox="1"/>
          <p:nvPr>
            <p:ph idx="2" type="body"/>
          </p:nvPr>
        </p:nvSpPr>
        <p:spPr>
          <a:xfrm>
            <a:off x="4579920" y="1604160"/>
            <a:ext cx="392652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0" name="Google Shape;150;p35"/>
          <p:cNvSpPr txBox="1"/>
          <p:nvPr>
            <p:ph idx="3" type="body"/>
          </p:nvPr>
        </p:nvSpPr>
        <p:spPr>
          <a:xfrm>
            <a:off x="456840" y="368172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51" name="Shape 151"/>
        <p:cNvGrpSpPr/>
        <p:nvPr/>
      </p:nvGrpSpPr>
      <p:grpSpPr>
        <a:xfrm>
          <a:off x="0" y="0"/>
          <a:ext cx="0" cy="0"/>
          <a:chOff x="0" y="0"/>
          <a:chExt cx="0" cy="0"/>
        </a:xfrm>
      </p:grpSpPr>
      <p:sp>
        <p:nvSpPr>
          <p:cNvPr id="152" name="Google Shape;152;p36"/>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36"/>
          <p:cNvSpPr txBox="1"/>
          <p:nvPr>
            <p:ph idx="1" type="body"/>
          </p:nvPr>
        </p:nvSpPr>
        <p:spPr>
          <a:xfrm>
            <a:off x="456840" y="1604160"/>
            <a:ext cx="392652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4" name="Google Shape;154;p36"/>
          <p:cNvSpPr txBox="1"/>
          <p:nvPr>
            <p:ph idx="2" type="body"/>
          </p:nvPr>
        </p:nvSpPr>
        <p:spPr>
          <a:xfrm>
            <a:off x="457992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5" name="Google Shape;155;p36"/>
          <p:cNvSpPr txBox="1"/>
          <p:nvPr>
            <p:ph idx="3" type="body"/>
          </p:nvPr>
        </p:nvSpPr>
        <p:spPr>
          <a:xfrm>
            <a:off x="4579920" y="368172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56" name="Shape 156"/>
        <p:cNvGrpSpPr/>
        <p:nvPr/>
      </p:nvGrpSpPr>
      <p:grpSpPr>
        <a:xfrm>
          <a:off x="0" y="0"/>
          <a:ext cx="0" cy="0"/>
          <a:chOff x="0" y="0"/>
          <a:chExt cx="0" cy="0"/>
        </a:xfrm>
      </p:grpSpPr>
      <p:sp>
        <p:nvSpPr>
          <p:cNvPr id="157" name="Google Shape;157;p37"/>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37"/>
          <p:cNvSpPr txBox="1"/>
          <p:nvPr>
            <p:ph idx="1" type="body"/>
          </p:nvPr>
        </p:nvSpPr>
        <p:spPr>
          <a:xfrm>
            <a:off x="45684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9" name="Google Shape;159;p37"/>
          <p:cNvSpPr txBox="1"/>
          <p:nvPr>
            <p:ph idx="2" type="body"/>
          </p:nvPr>
        </p:nvSpPr>
        <p:spPr>
          <a:xfrm>
            <a:off x="457992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0" name="Google Shape;160;p37"/>
          <p:cNvSpPr txBox="1"/>
          <p:nvPr>
            <p:ph idx="3" type="body"/>
          </p:nvPr>
        </p:nvSpPr>
        <p:spPr>
          <a:xfrm>
            <a:off x="456840" y="3681720"/>
            <a:ext cx="80463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61" name="Shape 161"/>
        <p:cNvGrpSpPr/>
        <p:nvPr/>
      </p:nvGrpSpPr>
      <p:grpSpPr>
        <a:xfrm>
          <a:off x="0" y="0"/>
          <a:ext cx="0" cy="0"/>
          <a:chOff x="0" y="0"/>
          <a:chExt cx="0" cy="0"/>
        </a:xfrm>
      </p:grpSpPr>
      <p:sp>
        <p:nvSpPr>
          <p:cNvPr id="162" name="Google Shape;162;p38"/>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38"/>
          <p:cNvSpPr txBox="1"/>
          <p:nvPr>
            <p:ph idx="1" type="body"/>
          </p:nvPr>
        </p:nvSpPr>
        <p:spPr>
          <a:xfrm>
            <a:off x="456840" y="1604160"/>
            <a:ext cx="80463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4" name="Google Shape;164;p38"/>
          <p:cNvSpPr txBox="1"/>
          <p:nvPr>
            <p:ph idx="2" type="body"/>
          </p:nvPr>
        </p:nvSpPr>
        <p:spPr>
          <a:xfrm>
            <a:off x="456840" y="3681720"/>
            <a:ext cx="80463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65" name="Shape 165"/>
        <p:cNvGrpSpPr/>
        <p:nvPr/>
      </p:nvGrpSpPr>
      <p:grpSpPr>
        <a:xfrm>
          <a:off x="0" y="0"/>
          <a:ext cx="0" cy="0"/>
          <a:chOff x="0" y="0"/>
          <a:chExt cx="0" cy="0"/>
        </a:xfrm>
      </p:grpSpPr>
      <p:sp>
        <p:nvSpPr>
          <p:cNvPr id="166" name="Google Shape;166;p39"/>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39"/>
          <p:cNvSpPr txBox="1"/>
          <p:nvPr>
            <p:ph idx="1" type="body"/>
          </p:nvPr>
        </p:nvSpPr>
        <p:spPr>
          <a:xfrm>
            <a:off x="456840" y="160416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8" name="Google Shape;168;p39"/>
          <p:cNvSpPr txBox="1"/>
          <p:nvPr>
            <p:ph idx="2" type="body"/>
          </p:nvPr>
        </p:nvSpPr>
        <p:spPr>
          <a:xfrm>
            <a:off x="3177360" y="160416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9" name="Google Shape;169;p39"/>
          <p:cNvSpPr txBox="1"/>
          <p:nvPr>
            <p:ph idx="3" type="body"/>
          </p:nvPr>
        </p:nvSpPr>
        <p:spPr>
          <a:xfrm>
            <a:off x="5897880" y="160416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70" name="Google Shape;170;p39"/>
          <p:cNvSpPr txBox="1"/>
          <p:nvPr>
            <p:ph idx="4" type="body"/>
          </p:nvPr>
        </p:nvSpPr>
        <p:spPr>
          <a:xfrm>
            <a:off x="456840" y="368172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71" name="Google Shape;171;p39"/>
          <p:cNvSpPr txBox="1"/>
          <p:nvPr>
            <p:ph idx="5" type="body"/>
          </p:nvPr>
        </p:nvSpPr>
        <p:spPr>
          <a:xfrm>
            <a:off x="3177360" y="368172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72" name="Google Shape;172;p39"/>
          <p:cNvSpPr txBox="1"/>
          <p:nvPr>
            <p:ph idx="6" type="body"/>
          </p:nvPr>
        </p:nvSpPr>
        <p:spPr>
          <a:xfrm>
            <a:off x="5897880" y="368172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80" name="Shape 180"/>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81" name="Shape 181"/>
        <p:cNvGrpSpPr/>
        <p:nvPr/>
      </p:nvGrpSpPr>
      <p:grpSpPr>
        <a:xfrm>
          <a:off x="0" y="0"/>
          <a:ext cx="0" cy="0"/>
          <a:chOff x="0" y="0"/>
          <a:chExt cx="0" cy="0"/>
        </a:xfrm>
      </p:grpSpPr>
      <p:sp>
        <p:nvSpPr>
          <p:cNvPr id="182" name="Google Shape;182;p42"/>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42"/>
          <p:cNvSpPr txBox="1"/>
          <p:nvPr>
            <p:ph idx="1" type="subTitle"/>
          </p:nvPr>
        </p:nvSpPr>
        <p:spPr>
          <a:xfrm>
            <a:off x="456840" y="1604160"/>
            <a:ext cx="8046360" cy="397728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84" name="Shape 184"/>
        <p:cNvGrpSpPr/>
        <p:nvPr/>
      </p:nvGrpSpPr>
      <p:grpSpPr>
        <a:xfrm>
          <a:off x="0" y="0"/>
          <a:ext cx="0" cy="0"/>
          <a:chOff x="0" y="0"/>
          <a:chExt cx="0" cy="0"/>
        </a:xfrm>
      </p:grpSpPr>
      <p:sp>
        <p:nvSpPr>
          <p:cNvPr id="185" name="Google Shape;185;p43"/>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p43"/>
          <p:cNvSpPr txBox="1"/>
          <p:nvPr>
            <p:ph idx="1" type="body"/>
          </p:nvPr>
        </p:nvSpPr>
        <p:spPr>
          <a:xfrm>
            <a:off x="456840" y="1604160"/>
            <a:ext cx="804636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2" name="Shape 22"/>
        <p:cNvGrpSpPr/>
        <p:nvPr/>
      </p:nvGrpSpPr>
      <p:grpSpPr>
        <a:xfrm>
          <a:off x="0" y="0"/>
          <a:ext cx="0" cy="0"/>
          <a:chOff x="0" y="0"/>
          <a:chExt cx="0" cy="0"/>
        </a:xfrm>
      </p:grpSpPr>
      <p:sp>
        <p:nvSpPr>
          <p:cNvPr id="23" name="Google Shape;23;p5"/>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5"/>
          <p:cNvSpPr txBox="1"/>
          <p:nvPr>
            <p:ph idx="1" type="body"/>
          </p:nvPr>
        </p:nvSpPr>
        <p:spPr>
          <a:xfrm>
            <a:off x="456840" y="1604160"/>
            <a:ext cx="392652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5" name="Google Shape;25;p5"/>
          <p:cNvSpPr txBox="1"/>
          <p:nvPr>
            <p:ph idx="2" type="body"/>
          </p:nvPr>
        </p:nvSpPr>
        <p:spPr>
          <a:xfrm>
            <a:off x="4579920" y="1604160"/>
            <a:ext cx="392652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87" name="Shape 187"/>
        <p:cNvGrpSpPr/>
        <p:nvPr/>
      </p:nvGrpSpPr>
      <p:grpSpPr>
        <a:xfrm>
          <a:off x="0" y="0"/>
          <a:ext cx="0" cy="0"/>
          <a:chOff x="0" y="0"/>
          <a:chExt cx="0" cy="0"/>
        </a:xfrm>
      </p:grpSpPr>
      <p:sp>
        <p:nvSpPr>
          <p:cNvPr id="188" name="Google Shape;188;p44"/>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44"/>
          <p:cNvSpPr txBox="1"/>
          <p:nvPr>
            <p:ph idx="1" type="body"/>
          </p:nvPr>
        </p:nvSpPr>
        <p:spPr>
          <a:xfrm>
            <a:off x="456840" y="1604160"/>
            <a:ext cx="392652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90" name="Google Shape;190;p44"/>
          <p:cNvSpPr txBox="1"/>
          <p:nvPr>
            <p:ph idx="2" type="body"/>
          </p:nvPr>
        </p:nvSpPr>
        <p:spPr>
          <a:xfrm>
            <a:off x="4579920" y="1604160"/>
            <a:ext cx="392652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1" name="Shape 191"/>
        <p:cNvGrpSpPr/>
        <p:nvPr/>
      </p:nvGrpSpPr>
      <p:grpSpPr>
        <a:xfrm>
          <a:off x="0" y="0"/>
          <a:ext cx="0" cy="0"/>
          <a:chOff x="0" y="0"/>
          <a:chExt cx="0" cy="0"/>
        </a:xfrm>
      </p:grpSpPr>
      <p:sp>
        <p:nvSpPr>
          <p:cNvPr id="192" name="Google Shape;192;p45"/>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93" name="Shape 193"/>
        <p:cNvGrpSpPr/>
        <p:nvPr/>
      </p:nvGrpSpPr>
      <p:grpSpPr>
        <a:xfrm>
          <a:off x="0" y="0"/>
          <a:ext cx="0" cy="0"/>
          <a:chOff x="0" y="0"/>
          <a:chExt cx="0" cy="0"/>
        </a:xfrm>
      </p:grpSpPr>
      <p:sp>
        <p:nvSpPr>
          <p:cNvPr id="194" name="Google Shape;194;p46"/>
          <p:cNvSpPr txBox="1"/>
          <p:nvPr>
            <p:ph idx="1" type="subTitle"/>
          </p:nvPr>
        </p:nvSpPr>
        <p:spPr>
          <a:xfrm>
            <a:off x="456840" y="272880"/>
            <a:ext cx="8229240" cy="530784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95" name="Shape 195"/>
        <p:cNvGrpSpPr/>
        <p:nvPr/>
      </p:nvGrpSpPr>
      <p:grpSpPr>
        <a:xfrm>
          <a:off x="0" y="0"/>
          <a:ext cx="0" cy="0"/>
          <a:chOff x="0" y="0"/>
          <a:chExt cx="0" cy="0"/>
        </a:xfrm>
      </p:grpSpPr>
      <p:sp>
        <p:nvSpPr>
          <p:cNvPr id="196" name="Google Shape;196;p47"/>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47"/>
          <p:cNvSpPr txBox="1"/>
          <p:nvPr>
            <p:ph idx="1" type="body"/>
          </p:nvPr>
        </p:nvSpPr>
        <p:spPr>
          <a:xfrm>
            <a:off x="45684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98" name="Google Shape;198;p47"/>
          <p:cNvSpPr txBox="1"/>
          <p:nvPr>
            <p:ph idx="2" type="body"/>
          </p:nvPr>
        </p:nvSpPr>
        <p:spPr>
          <a:xfrm>
            <a:off x="4579920" y="1604160"/>
            <a:ext cx="392652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99" name="Google Shape;199;p47"/>
          <p:cNvSpPr txBox="1"/>
          <p:nvPr>
            <p:ph idx="3" type="body"/>
          </p:nvPr>
        </p:nvSpPr>
        <p:spPr>
          <a:xfrm>
            <a:off x="456840" y="368172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200" name="Shape 200"/>
        <p:cNvGrpSpPr/>
        <p:nvPr/>
      </p:nvGrpSpPr>
      <p:grpSpPr>
        <a:xfrm>
          <a:off x="0" y="0"/>
          <a:ext cx="0" cy="0"/>
          <a:chOff x="0" y="0"/>
          <a:chExt cx="0" cy="0"/>
        </a:xfrm>
      </p:grpSpPr>
      <p:sp>
        <p:nvSpPr>
          <p:cNvPr id="201" name="Google Shape;201;p48"/>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48"/>
          <p:cNvSpPr txBox="1"/>
          <p:nvPr>
            <p:ph idx="1" type="body"/>
          </p:nvPr>
        </p:nvSpPr>
        <p:spPr>
          <a:xfrm>
            <a:off x="456840" y="1604160"/>
            <a:ext cx="392652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03" name="Google Shape;203;p48"/>
          <p:cNvSpPr txBox="1"/>
          <p:nvPr>
            <p:ph idx="2" type="body"/>
          </p:nvPr>
        </p:nvSpPr>
        <p:spPr>
          <a:xfrm>
            <a:off x="457992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04" name="Google Shape;204;p48"/>
          <p:cNvSpPr txBox="1"/>
          <p:nvPr>
            <p:ph idx="3" type="body"/>
          </p:nvPr>
        </p:nvSpPr>
        <p:spPr>
          <a:xfrm>
            <a:off x="4579920" y="368172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205" name="Shape 205"/>
        <p:cNvGrpSpPr/>
        <p:nvPr/>
      </p:nvGrpSpPr>
      <p:grpSpPr>
        <a:xfrm>
          <a:off x="0" y="0"/>
          <a:ext cx="0" cy="0"/>
          <a:chOff x="0" y="0"/>
          <a:chExt cx="0" cy="0"/>
        </a:xfrm>
      </p:grpSpPr>
      <p:sp>
        <p:nvSpPr>
          <p:cNvPr id="206" name="Google Shape;206;p49"/>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49"/>
          <p:cNvSpPr txBox="1"/>
          <p:nvPr>
            <p:ph idx="1" type="body"/>
          </p:nvPr>
        </p:nvSpPr>
        <p:spPr>
          <a:xfrm>
            <a:off x="45684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08" name="Google Shape;208;p49"/>
          <p:cNvSpPr txBox="1"/>
          <p:nvPr>
            <p:ph idx="2" type="body"/>
          </p:nvPr>
        </p:nvSpPr>
        <p:spPr>
          <a:xfrm>
            <a:off x="457992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09" name="Google Shape;209;p49"/>
          <p:cNvSpPr txBox="1"/>
          <p:nvPr>
            <p:ph idx="3" type="body"/>
          </p:nvPr>
        </p:nvSpPr>
        <p:spPr>
          <a:xfrm>
            <a:off x="456840" y="3681720"/>
            <a:ext cx="80463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210" name="Shape 210"/>
        <p:cNvGrpSpPr/>
        <p:nvPr/>
      </p:nvGrpSpPr>
      <p:grpSpPr>
        <a:xfrm>
          <a:off x="0" y="0"/>
          <a:ext cx="0" cy="0"/>
          <a:chOff x="0" y="0"/>
          <a:chExt cx="0" cy="0"/>
        </a:xfrm>
      </p:grpSpPr>
      <p:sp>
        <p:nvSpPr>
          <p:cNvPr id="211" name="Google Shape;211;p50"/>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50"/>
          <p:cNvSpPr txBox="1"/>
          <p:nvPr>
            <p:ph idx="1" type="body"/>
          </p:nvPr>
        </p:nvSpPr>
        <p:spPr>
          <a:xfrm>
            <a:off x="456840" y="1604160"/>
            <a:ext cx="80463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3" name="Google Shape;213;p50"/>
          <p:cNvSpPr txBox="1"/>
          <p:nvPr>
            <p:ph idx="2" type="body"/>
          </p:nvPr>
        </p:nvSpPr>
        <p:spPr>
          <a:xfrm>
            <a:off x="456840" y="3681720"/>
            <a:ext cx="80463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214" name="Shape 214"/>
        <p:cNvGrpSpPr/>
        <p:nvPr/>
      </p:nvGrpSpPr>
      <p:grpSpPr>
        <a:xfrm>
          <a:off x="0" y="0"/>
          <a:ext cx="0" cy="0"/>
          <a:chOff x="0" y="0"/>
          <a:chExt cx="0" cy="0"/>
        </a:xfrm>
      </p:grpSpPr>
      <p:sp>
        <p:nvSpPr>
          <p:cNvPr id="215" name="Google Shape;215;p51"/>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51"/>
          <p:cNvSpPr txBox="1"/>
          <p:nvPr>
            <p:ph idx="1" type="body"/>
          </p:nvPr>
        </p:nvSpPr>
        <p:spPr>
          <a:xfrm>
            <a:off x="45684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7" name="Google Shape;217;p51"/>
          <p:cNvSpPr txBox="1"/>
          <p:nvPr>
            <p:ph idx="2" type="body"/>
          </p:nvPr>
        </p:nvSpPr>
        <p:spPr>
          <a:xfrm>
            <a:off x="457992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8" name="Google Shape;218;p51"/>
          <p:cNvSpPr txBox="1"/>
          <p:nvPr>
            <p:ph idx="3" type="body"/>
          </p:nvPr>
        </p:nvSpPr>
        <p:spPr>
          <a:xfrm>
            <a:off x="456840" y="368172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9" name="Google Shape;219;p51"/>
          <p:cNvSpPr txBox="1"/>
          <p:nvPr>
            <p:ph idx="4" type="body"/>
          </p:nvPr>
        </p:nvSpPr>
        <p:spPr>
          <a:xfrm>
            <a:off x="4579920" y="368172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220" name="Shape 220"/>
        <p:cNvGrpSpPr/>
        <p:nvPr/>
      </p:nvGrpSpPr>
      <p:grpSpPr>
        <a:xfrm>
          <a:off x="0" y="0"/>
          <a:ext cx="0" cy="0"/>
          <a:chOff x="0" y="0"/>
          <a:chExt cx="0" cy="0"/>
        </a:xfrm>
      </p:grpSpPr>
      <p:sp>
        <p:nvSpPr>
          <p:cNvPr id="221" name="Google Shape;221;p52"/>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52"/>
          <p:cNvSpPr txBox="1"/>
          <p:nvPr>
            <p:ph idx="1" type="body"/>
          </p:nvPr>
        </p:nvSpPr>
        <p:spPr>
          <a:xfrm>
            <a:off x="456840" y="160416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3" name="Google Shape;223;p52"/>
          <p:cNvSpPr txBox="1"/>
          <p:nvPr>
            <p:ph idx="2" type="body"/>
          </p:nvPr>
        </p:nvSpPr>
        <p:spPr>
          <a:xfrm>
            <a:off x="3177360" y="160416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4" name="Google Shape;224;p52"/>
          <p:cNvSpPr txBox="1"/>
          <p:nvPr>
            <p:ph idx="3" type="body"/>
          </p:nvPr>
        </p:nvSpPr>
        <p:spPr>
          <a:xfrm>
            <a:off x="5897880" y="160416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5" name="Google Shape;225;p52"/>
          <p:cNvSpPr txBox="1"/>
          <p:nvPr>
            <p:ph idx="4" type="body"/>
          </p:nvPr>
        </p:nvSpPr>
        <p:spPr>
          <a:xfrm>
            <a:off x="456840" y="368172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6" name="Google Shape;226;p52"/>
          <p:cNvSpPr txBox="1"/>
          <p:nvPr>
            <p:ph idx="5" type="body"/>
          </p:nvPr>
        </p:nvSpPr>
        <p:spPr>
          <a:xfrm>
            <a:off x="3177360" y="368172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7" name="Google Shape;227;p52"/>
          <p:cNvSpPr txBox="1"/>
          <p:nvPr>
            <p:ph idx="6" type="body"/>
          </p:nvPr>
        </p:nvSpPr>
        <p:spPr>
          <a:xfrm>
            <a:off x="5897880" y="3681720"/>
            <a:ext cx="25905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8" name="Shape 28"/>
        <p:cNvGrpSpPr/>
        <p:nvPr/>
      </p:nvGrpSpPr>
      <p:grpSpPr>
        <a:xfrm>
          <a:off x="0" y="0"/>
          <a:ext cx="0" cy="0"/>
          <a:chOff x="0" y="0"/>
          <a:chExt cx="0" cy="0"/>
        </a:xfrm>
      </p:grpSpPr>
      <p:sp>
        <p:nvSpPr>
          <p:cNvPr id="29" name="Google Shape;29;p7"/>
          <p:cNvSpPr txBox="1"/>
          <p:nvPr>
            <p:ph idx="1" type="subTitle"/>
          </p:nvPr>
        </p:nvSpPr>
        <p:spPr>
          <a:xfrm>
            <a:off x="456840" y="272880"/>
            <a:ext cx="8229240" cy="530784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30" name="Shape 30"/>
        <p:cNvGrpSpPr/>
        <p:nvPr/>
      </p:nvGrpSpPr>
      <p:grpSpPr>
        <a:xfrm>
          <a:off x="0" y="0"/>
          <a:ext cx="0" cy="0"/>
          <a:chOff x="0" y="0"/>
          <a:chExt cx="0" cy="0"/>
        </a:xfrm>
      </p:grpSpPr>
      <p:sp>
        <p:nvSpPr>
          <p:cNvPr id="31" name="Google Shape;31;p8"/>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8"/>
          <p:cNvSpPr txBox="1"/>
          <p:nvPr>
            <p:ph idx="1" type="body"/>
          </p:nvPr>
        </p:nvSpPr>
        <p:spPr>
          <a:xfrm>
            <a:off x="45684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3" name="Google Shape;33;p8"/>
          <p:cNvSpPr txBox="1"/>
          <p:nvPr>
            <p:ph idx="2" type="body"/>
          </p:nvPr>
        </p:nvSpPr>
        <p:spPr>
          <a:xfrm>
            <a:off x="4579920" y="1604160"/>
            <a:ext cx="392652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 name="Google Shape;34;p8"/>
          <p:cNvSpPr txBox="1"/>
          <p:nvPr>
            <p:ph idx="3" type="body"/>
          </p:nvPr>
        </p:nvSpPr>
        <p:spPr>
          <a:xfrm>
            <a:off x="456840" y="368172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35" name="Shape 35"/>
        <p:cNvGrpSpPr/>
        <p:nvPr/>
      </p:nvGrpSpPr>
      <p:grpSpPr>
        <a:xfrm>
          <a:off x="0" y="0"/>
          <a:ext cx="0" cy="0"/>
          <a:chOff x="0" y="0"/>
          <a:chExt cx="0" cy="0"/>
        </a:xfrm>
      </p:grpSpPr>
      <p:sp>
        <p:nvSpPr>
          <p:cNvPr id="36" name="Google Shape;36;p9"/>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9"/>
          <p:cNvSpPr txBox="1"/>
          <p:nvPr>
            <p:ph idx="1" type="body"/>
          </p:nvPr>
        </p:nvSpPr>
        <p:spPr>
          <a:xfrm>
            <a:off x="456840" y="1604160"/>
            <a:ext cx="392652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8" name="Google Shape;38;p9"/>
          <p:cNvSpPr txBox="1"/>
          <p:nvPr>
            <p:ph idx="2" type="body"/>
          </p:nvPr>
        </p:nvSpPr>
        <p:spPr>
          <a:xfrm>
            <a:off x="457992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9" name="Google Shape;39;p9"/>
          <p:cNvSpPr txBox="1"/>
          <p:nvPr>
            <p:ph idx="3" type="body"/>
          </p:nvPr>
        </p:nvSpPr>
        <p:spPr>
          <a:xfrm>
            <a:off x="4579920" y="368172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40" name="Shape 40"/>
        <p:cNvGrpSpPr/>
        <p:nvPr/>
      </p:nvGrpSpPr>
      <p:grpSpPr>
        <a:xfrm>
          <a:off x="0" y="0"/>
          <a:ext cx="0" cy="0"/>
          <a:chOff x="0" y="0"/>
          <a:chExt cx="0" cy="0"/>
        </a:xfrm>
      </p:grpSpPr>
      <p:sp>
        <p:nvSpPr>
          <p:cNvPr id="41" name="Google Shape;41;p10"/>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0"/>
          <p:cNvSpPr txBox="1"/>
          <p:nvPr>
            <p:ph idx="1" type="body"/>
          </p:nvPr>
        </p:nvSpPr>
        <p:spPr>
          <a:xfrm>
            <a:off x="45684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3" name="Google Shape;43;p10"/>
          <p:cNvSpPr txBox="1"/>
          <p:nvPr>
            <p:ph idx="2" type="body"/>
          </p:nvPr>
        </p:nvSpPr>
        <p:spPr>
          <a:xfrm>
            <a:off x="4579920" y="1604160"/>
            <a:ext cx="392652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4" name="Google Shape;44;p10"/>
          <p:cNvSpPr txBox="1"/>
          <p:nvPr>
            <p:ph idx="3" type="body"/>
          </p:nvPr>
        </p:nvSpPr>
        <p:spPr>
          <a:xfrm>
            <a:off x="456840" y="3681720"/>
            <a:ext cx="804636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1.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image" Target="../media/image1.png"/><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 Type="http://schemas.openxmlformats.org/officeDocument/2006/relationships/image" Target="../media/image130.png"/><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6" Type="http://schemas.openxmlformats.org/officeDocument/2006/relationships/theme" Target="../theme/theme4.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2971440" y="1827720"/>
            <a:ext cx="6019560" cy="220896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 name="Google Shape;11;p1"/>
          <p:cNvSpPr txBox="1"/>
          <p:nvPr>
            <p:ph idx="10" type="dt"/>
          </p:nvPr>
        </p:nvSpPr>
        <p:spPr>
          <a:xfrm>
            <a:off x="456840" y="6247440"/>
            <a:ext cx="2133360" cy="45648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2" name="Google Shape;12;p1"/>
          <p:cNvSpPr txBox="1"/>
          <p:nvPr>
            <p:ph idx="11" type="ftr"/>
          </p:nvPr>
        </p:nvSpPr>
        <p:spPr>
          <a:xfrm>
            <a:off x="3123720" y="6247440"/>
            <a:ext cx="2895120" cy="456480"/>
          </a:xfrm>
          <a:prstGeom prst="rect">
            <a:avLst/>
          </a:prstGeom>
          <a:noFill/>
          <a:ln>
            <a:noFill/>
          </a:ln>
        </p:spPr>
        <p:txBody>
          <a:bodyPr anchorCtr="0" anchor="t" bIns="45000" lIns="90000" spcFirstLastPara="1" rIns="90000" wrap="square" tIns="450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3" name="Google Shape;13;p1"/>
          <p:cNvSpPr txBox="1"/>
          <p:nvPr>
            <p:ph idx="12" type="sldNum"/>
          </p:nvPr>
        </p:nvSpPr>
        <p:spPr>
          <a:xfrm>
            <a:off x="6552720" y="6247440"/>
            <a:ext cx="2133360" cy="456480"/>
          </a:xfrm>
          <a:prstGeom prst="rect">
            <a:avLst/>
          </a:prstGeom>
          <a:noFill/>
          <a:ln>
            <a:noFill/>
          </a:ln>
        </p:spPr>
        <p:txBody>
          <a:bodyPr anchorCtr="0" anchor="t" bIns="45000" lIns="90000" spcFirstLastPara="1" rIns="90000" wrap="square" tIns="45000">
            <a:noAutofit/>
          </a:bodyPr>
          <a:lstStyle>
            <a:lvl1pPr indent="0" lvl="0" marL="0" marR="0" rtl="0" algn="l">
              <a:lnSpc>
                <a:spcPct val="100000"/>
              </a:lnSpc>
              <a:spcBef>
                <a:spcPts val="0"/>
              </a:spcBef>
              <a:buClr>
                <a:srgbClr val="9999CC"/>
              </a:buClr>
              <a:buSzPts val="1440"/>
              <a:buFont typeface="Noto Sans Symbols"/>
              <a:buNone/>
              <a:defRPr b="0" i="0" sz="1800" u="none" cap="none" strike="noStrike">
                <a:solidFill>
                  <a:srgbClr val="000000"/>
                </a:solidFill>
                <a:latin typeface="Times New Roman"/>
                <a:ea typeface="Times New Roman"/>
                <a:cs typeface="Times New Roman"/>
                <a:sym typeface="Times New Roman"/>
              </a:defRPr>
            </a:lvl1pPr>
            <a:lvl2pPr indent="0" lvl="1" marL="0" marR="0" rtl="0" algn="l">
              <a:lnSpc>
                <a:spcPct val="100000"/>
              </a:lnSpc>
              <a:spcBef>
                <a:spcPts val="0"/>
              </a:spcBef>
              <a:buClr>
                <a:srgbClr val="9999CC"/>
              </a:buClr>
              <a:buSzPts val="1440"/>
              <a:buFont typeface="Noto Sans Symbols"/>
              <a:buNone/>
              <a:defRPr b="0" i="0" sz="1800" u="none" cap="none" strike="noStrike">
                <a:solidFill>
                  <a:srgbClr val="000000"/>
                </a:solidFill>
                <a:latin typeface="Times New Roman"/>
                <a:ea typeface="Times New Roman"/>
                <a:cs typeface="Times New Roman"/>
                <a:sym typeface="Times New Roman"/>
              </a:defRPr>
            </a:lvl2pPr>
            <a:lvl3pPr indent="0" lvl="2" marL="0" marR="0" rtl="0" algn="l">
              <a:lnSpc>
                <a:spcPct val="100000"/>
              </a:lnSpc>
              <a:spcBef>
                <a:spcPts val="0"/>
              </a:spcBef>
              <a:buClr>
                <a:srgbClr val="9999CC"/>
              </a:buClr>
              <a:buSzPts val="1440"/>
              <a:buFont typeface="Noto Sans Symbols"/>
              <a:buNone/>
              <a:defRPr b="0" i="0" sz="1800" u="none" cap="none" strike="noStrike">
                <a:solidFill>
                  <a:srgbClr val="000000"/>
                </a:solidFill>
                <a:latin typeface="Times New Roman"/>
                <a:ea typeface="Times New Roman"/>
                <a:cs typeface="Times New Roman"/>
                <a:sym typeface="Times New Roman"/>
              </a:defRPr>
            </a:lvl3pPr>
            <a:lvl4pPr indent="0" lvl="3" marL="0" marR="0" rtl="0" algn="l">
              <a:lnSpc>
                <a:spcPct val="100000"/>
              </a:lnSpc>
              <a:spcBef>
                <a:spcPts val="0"/>
              </a:spcBef>
              <a:buClr>
                <a:srgbClr val="9999CC"/>
              </a:buClr>
              <a:buSzPts val="1440"/>
              <a:buFont typeface="Noto Sans Symbols"/>
              <a:buNone/>
              <a:defRPr b="0" i="0" sz="1800" u="none" cap="none" strike="noStrike">
                <a:solidFill>
                  <a:srgbClr val="000000"/>
                </a:solidFill>
                <a:latin typeface="Times New Roman"/>
                <a:ea typeface="Times New Roman"/>
                <a:cs typeface="Times New Roman"/>
                <a:sym typeface="Times New Roman"/>
              </a:defRPr>
            </a:lvl4pPr>
            <a:lvl5pPr indent="0" lvl="4" marL="0" marR="0" rtl="0" algn="l">
              <a:lnSpc>
                <a:spcPct val="100000"/>
              </a:lnSpc>
              <a:spcBef>
                <a:spcPts val="0"/>
              </a:spcBef>
              <a:buClr>
                <a:srgbClr val="9999CC"/>
              </a:buClr>
              <a:buSzPts val="1440"/>
              <a:buFont typeface="Noto Sans Symbols"/>
              <a:buNone/>
              <a:defRPr b="0" i="0" sz="1800" u="none" cap="none" strike="noStrike">
                <a:solidFill>
                  <a:srgbClr val="000000"/>
                </a:solidFill>
                <a:latin typeface="Times New Roman"/>
                <a:ea typeface="Times New Roman"/>
                <a:cs typeface="Times New Roman"/>
                <a:sym typeface="Times New Roman"/>
              </a:defRPr>
            </a:lvl5pPr>
            <a:lvl6pPr indent="0" lvl="5" marL="0" marR="0" rtl="0" algn="l">
              <a:lnSpc>
                <a:spcPct val="100000"/>
              </a:lnSpc>
              <a:spcBef>
                <a:spcPts val="0"/>
              </a:spcBef>
              <a:buClr>
                <a:srgbClr val="9999CC"/>
              </a:buClr>
              <a:buSzPts val="1440"/>
              <a:buFont typeface="Noto Sans Symbols"/>
              <a:buNone/>
              <a:defRPr b="0" i="0" sz="1800" u="none" cap="none" strike="noStrike">
                <a:solidFill>
                  <a:srgbClr val="000000"/>
                </a:solidFill>
                <a:latin typeface="Times New Roman"/>
                <a:ea typeface="Times New Roman"/>
                <a:cs typeface="Times New Roman"/>
                <a:sym typeface="Times New Roman"/>
              </a:defRPr>
            </a:lvl6pPr>
            <a:lvl7pPr indent="0" lvl="6" marL="0" marR="0" rtl="0" algn="l">
              <a:lnSpc>
                <a:spcPct val="100000"/>
              </a:lnSpc>
              <a:spcBef>
                <a:spcPts val="0"/>
              </a:spcBef>
              <a:buClr>
                <a:srgbClr val="9999CC"/>
              </a:buClr>
              <a:buSzPts val="1440"/>
              <a:buFont typeface="Noto Sans Symbols"/>
              <a:buNone/>
              <a:defRPr b="0" i="0" sz="1800" u="none" cap="none" strike="noStrike">
                <a:solidFill>
                  <a:srgbClr val="000000"/>
                </a:solidFill>
                <a:latin typeface="Times New Roman"/>
                <a:ea typeface="Times New Roman"/>
                <a:cs typeface="Times New Roman"/>
                <a:sym typeface="Times New Roman"/>
              </a:defRPr>
            </a:lvl7pPr>
            <a:lvl8pPr indent="0" lvl="7" marL="0" marR="0" rtl="0" algn="l">
              <a:lnSpc>
                <a:spcPct val="100000"/>
              </a:lnSpc>
              <a:spcBef>
                <a:spcPts val="0"/>
              </a:spcBef>
              <a:buClr>
                <a:srgbClr val="9999CC"/>
              </a:buClr>
              <a:buSzPts val="1440"/>
              <a:buFont typeface="Noto Sans Symbols"/>
              <a:buNone/>
              <a:defRPr b="0" i="0" sz="1800" u="none" cap="none" strike="noStrike">
                <a:solidFill>
                  <a:srgbClr val="000000"/>
                </a:solidFill>
                <a:latin typeface="Times New Roman"/>
                <a:ea typeface="Times New Roman"/>
                <a:cs typeface="Times New Roman"/>
                <a:sym typeface="Times New Roman"/>
              </a:defRPr>
            </a:lvl8pPr>
            <a:lvl9pPr indent="0" lvl="8" marL="0" marR="0" rtl="0" algn="l">
              <a:lnSpc>
                <a:spcPct val="100000"/>
              </a:lnSpc>
              <a:spcBef>
                <a:spcPts val="0"/>
              </a:spcBef>
              <a:buClr>
                <a:srgbClr val="9999CC"/>
              </a:buClr>
              <a:buSzPts val="1440"/>
              <a:buFont typeface="Noto Sans Symbols"/>
              <a:buNone/>
              <a:defRPr b="0" i="0" sz="1800" u="none" cap="none" strike="noStrike">
                <a:solidFill>
                  <a:srgbClr val="000000"/>
                </a:solidFill>
                <a:latin typeface="Times New Roman"/>
                <a:ea typeface="Times New Roman"/>
                <a:cs typeface="Times New Roman"/>
                <a:sym typeface="Times New Roman"/>
              </a:defRPr>
            </a:lvl9pPr>
          </a:lstStyle>
          <a:p>
            <a:pPr indent="-91440" lvl="0" marL="0" rtl="0" algn="l">
              <a:spcBef>
                <a:spcPts val="0"/>
              </a:spcBef>
              <a:spcAft>
                <a:spcPts val="0"/>
              </a:spcAft>
              <a:buClr>
                <a:srgbClr val="9999CC"/>
              </a:buClr>
              <a:buSzPts val="1440"/>
              <a:buFont typeface="Noto Sans Symbols"/>
              <a:buChar char="◻"/>
            </a:pPr>
            <a:fld id="{00000000-1234-1234-1234-123412341234}" type="slidenum">
              <a:rPr lang="ca-ES"/>
              <a:t>‹#›</a:t>
            </a:fld>
            <a:endParaRPr/>
          </a:p>
        </p:txBody>
      </p:sp>
      <p:sp>
        <p:nvSpPr>
          <p:cNvPr id="14" name="Google Shape;14;p1"/>
          <p:cNvSpPr txBox="1"/>
          <p:nvPr>
            <p:ph idx="1" type="body"/>
          </p:nvPr>
        </p:nvSpPr>
        <p:spPr>
          <a:xfrm>
            <a:off x="456840" y="1603440"/>
            <a:ext cx="8046360" cy="397764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 name="Shape 63"/>
        <p:cNvGrpSpPr/>
        <p:nvPr/>
      </p:nvGrpSpPr>
      <p:grpSpPr>
        <a:xfrm>
          <a:off x="0" y="0"/>
          <a:ext cx="0" cy="0"/>
          <a:chOff x="0" y="0"/>
          <a:chExt cx="0" cy="0"/>
        </a:xfrm>
      </p:grpSpPr>
      <p:sp>
        <p:nvSpPr>
          <p:cNvPr id="64" name="Google Shape;64;p14"/>
          <p:cNvSpPr txBox="1"/>
          <p:nvPr>
            <p:ph type="title"/>
          </p:nvPr>
        </p:nvSpPr>
        <p:spPr>
          <a:xfrm>
            <a:off x="2971440" y="1827720"/>
            <a:ext cx="6019560" cy="220896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5" name="Google Shape;65;p14"/>
          <p:cNvSpPr txBox="1"/>
          <p:nvPr>
            <p:ph idx="10" type="dt"/>
          </p:nvPr>
        </p:nvSpPr>
        <p:spPr>
          <a:xfrm>
            <a:off x="456840" y="6247440"/>
            <a:ext cx="2133360" cy="45648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6" name="Google Shape;66;p14"/>
          <p:cNvSpPr txBox="1"/>
          <p:nvPr>
            <p:ph idx="11" type="ftr"/>
          </p:nvPr>
        </p:nvSpPr>
        <p:spPr>
          <a:xfrm>
            <a:off x="3123720" y="6247440"/>
            <a:ext cx="2895120" cy="456480"/>
          </a:xfrm>
          <a:prstGeom prst="rect">
            <a:avLst/>
          </a:prstGeom>
          <a:noFill/>
          <a:ln>
            <a:noFill/>
          </a:ln>
        </p:spPr>
        <p:txBody>
          <a:bodyPr anchorCtr="0" anchor="t" bIns="45000" lIns="90000" spcFirstLastPara="1" rIns="90000" wrap="square" tIns="450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7" name="Google Shape;67;p14"/>
          <p:cNvSpPr txBox="1"/>
          <p:nvPr>
            <p:ph idx="12" type="sldNum"/>
          </p:nvPr>
        </p:nvSpPr>
        <p:spPr>
          <a:xfrm>
            <a:off x="6552720" y="6247440"/>
            <a:ext cx="2133360" cy="456480"/>
          </a:xfrm>
          <a:prstGeom prst="rect">
            <a:avLst/>
          </a:prstGeom>
          <a:noFill/>
          <a:ln>
            <a:noFill/>
          </a:ln>
        </p:spPr>
        <p:txBody>
          <a:bodyPr anchorCtr="0" anchor="t" bIns="45000" lIns="90000" spcFirstLastPara="1" rIns="90000" wrap="square" tIns="45000">
            <a:noAutofit/>
          </a:bodyPr>
          <a:lstStyle>
            <a:lvl1pPr indent="0" lvl="0" marL="0" marR="0" rtl="0" algn="l">
              <a:lnSpc>
                <a:spcPct val="100000"/>
              </a:lnSpc>
              <a:spcBef>
                <a:spcPts val="0"/>
              </a:spcBef>
              <a:buClr>
                <a:srgbClr val="9999CC"/>
              </a:buClr>
              <a:buSzPts val="1440"/>
              <a:buFont typeface="Noto Sans Symbols"/>
              <a:buNone/>
              <a:defRPr b="0" i="0" sz="1800" u="none" cap="none" strike="noStrike">
                <a:solidFill>
                  <a:srgbClr val="000000"/>
                </a:solidFill>
                <a:latin typeface="Times New Roman"/>
                <a:ea typeface="Times New Roman"/>
                <a:cs typeface="Times New Roman"/>
                <a:sym typeface="Times New Roman"/>
              </a:defRPr>
            </a:lvl1pPr>
            <a:lvl2pPr indent="0" lvl="1" marL="0" marR="0" rtl="0" algn="l">
              <a:lnSpc>
                <a:spcPct val="100000"/>
              </a:lnSpc>
              <a:spcBef>
                <a:spcPts val="0"/>
              </a:spcBef>
              <a:buClr>
                <a:srgbClr val="9999CC"/>
              </a:buClr>
              <a:buSzPts val="1440"/>
              <a:buFont typeface="Noto Sans Symbols"/>
              <a:buNone/>
              <a:defRPr b="0" i="0" sz="1800" u="none" cap="none" strike="noStrike">
                <a:solidFill>
                  <a:srgbClr val="000000"/>
                </a:solidFill>
                <a:latin typeface="Times New Roman"/>
                <a:ea typeface="Times New Roman"/>
                <a:cs typeface="Times New Roman"/>
                <a:sym typeface="Times New Roman"/>
              </a:defRPr>
            </a:lvl2pPr>
            <a:lvl3pPr indent="0" lvl="2" marL="0" marR="0" rtl="0" algn="l">
              <a:lnSpc>
                <a:spcPct val="100000"/>
              </a:lnSpc>
              <a:spcBef>
                <a:spcPts val="0"/>
              </a:spcBef>
              <a:buClr>
                <a:srgbClr val="9999CC"/>
              </a:buClr>
              <a:buSzPts val="1440"/>
              <a:buFont typeface="Noto Sans Symbols"/>
              <a:buNone/>
              <a:defRPr b="0" i="0" sz="1800" u="none" cap="none" strike="noStrike">
                <a:solidFill>
                  <a:srgbClr val="000000"/>
                </a:solidFill>
                <a:latin typeface="Times New Roman"/>
                <a:ea typeface="Times New Roman"/>
                <a:cs typeface="Times New Roman"/>
                <a:sym typeface="Times New Roman"/>
              </a:defRPr>
            </a:lvl3pPr>
            <a:lvl4pPr indent="0" lvl="3" marL="0" marR="0" rtl="0" algn="l">
              <a:lnSpc>
                <a:spcPct val="100000"/>
              </a:lnSpc>
              <a:spcBef>
                <a:spcPts val="0"/>
              </a:spcBef>
              <a:buClr>
                <a:srgbClr val="9999CC"/>
              </a:buClr>
              <a:buSzPts val="1440"/>
              <a:buFont typeface="Noto Sans Symbols"/>
              <a:buNone/>
              <a:defRPr b="0" i="0" sz="1800" u="none" cap="none" strike="noStrike">
                <a:solidFill>
                  <a:srgbClr val="000000"/>
                </a:solidFill>
                <a:latin typeface="Times New Roman"/>
                <a:ea typeface="Times New Roman"/>
                <a:cs typeface="Times New Roman"/>
                <a:sym typeface="Times New Roman"/>
              </a:defRPr>
            </a:lvl4pPr>
            <a:lvl5pPr indent="0" lvl="4" marL="0" marR="0" rtl="0" algn="l">
              <a:lnSpc>
                <a:spcPct val="100000"/>
              </a:lnSpc>
              <a:spcBef>
                <a:spcPts val="0"/>
              </a:spcBef>
              <a:buClr>
                <a:srgbClr val="9999CC"/>
              </a:buClr>
              <a:buSzPts val="1440"/>
              <a:buFont typeface="Noto Sans Symbols"/>
              <a:buNone/>
              <a:defRPr b="0" i="0" sz="1800" u="none" cap="none" strike="noStrike">
                <a:solidFill>
                  <a:srgbClr val="000000"/>
                </a:solidFill>
                <a:latin typeface="Times New Roman"/>
                <a:ea typeface="Times New Roman"/>
                <a:cs typeface="Times New Roman"/>
                <a:sym typeface="Times New Roman"/>
              </a:defRPr>
            </a:lvl5pPr>
            <a:lvl6pPr indent="0" lvl="5" marL="0" marR="0" rtl="0" algn="l">
              <a:lnSpc>
                <a:spcPct val="100000"/>
              </a:lnSpc>
              <a:spcBef>
                <a:spcPts val="0"/>
              </a:spcBef>
              <a:buClr>
                <a:srgbClr val="9999CC"/>
              </a:buClr>
              <a:buSzPts val="1440"/>
              <a:buFont typeface="Noto Sans Symbols"/>
              <a:buNone/>
              <a:defRPr b="0" i="0" sz="1800" u="none" cap="none" strike="noStrike">
                <a:solidFill>
                  <a:srgbClr val="000000"/>
                </a:solidFill>
                <a:latin typeface="Times New Roman"/>
                <a:ea typeface="Times New Roman"/>
                <a:cs typeface="Times New Roman"/>
                <a:sym typeface="Times New Roman"/>
              </a:defRPr>
            </a:lvl6pPr>
            <a:lvl7pPr indent="0" lvl="6" marL="0" marR="0" rtl="0" algn="l">
              <a:lnSpc>
                <a:spcPct val="100000"/>
              </a:lnSpc>
              <a:spcBef>
                <a:spcPts val="0"/>
              </a:spcBef>
              <a:buClr>
                <a:srgbClr val="9999CC"/>
              </a:buClr>
              <a:buSzPts val="1440"/>
              <a:buFont typeface="Noto Sans Symbols"/>
              <a:buNone/>
              <a:defRPr b="0" i="0" sz="1800" u="none" cap="none" strike="noStrike">
                <a:solidFill>
                  <a:srgbClr val="000000"/>
                </a:solidFill>
                <a:latin typeface="Times New Roman"/>
                <a:ea typeface="Times New Roman"/>
                <a:cs typeface="Times New Roman"/>
                <a:sym typeface="Times New Roman"/>
              </a:defRPr>
            </a:lvl7pPr>
            <a:lvl8pPr indent="0" lvl="7" marL="0" marR="0" rtl="0" algn="l">
              <a:lnSpc>
                <a:spcPct val="100000"/>
              </a:lnSpc>
              <a:spcBef>
                <a:spcPts val="0"/>
              </a:spcBef>
              <a:buClr>
                <a:srgbClr val="9999CC"/>
              </a:buClr>
              <a:buSzPts val="1440"/>
              <a:buFont typeface="Noto Sans Symbols"/>
              <a:buNone/>
              <a:defRPr b="0" i="0" sz="1800" u="none" cap="none" strike="noStrike">
                <a:solidFill>
                  <a:srgbClr val="000000"/>
                </a:solidFill>
                <a:latin typeface="Times New Roman"/>
                <a:ea typeface="Times New Roman"/>
                <a:cs typeface="Times New Roman"/>
                <a:sym typeface="Times New Roman"/>
              </a:defRPr>
            </a:lvl8pPr>
            <a:lvl9pPr indent="0" lvl="8" marL="0" marR="0" rtl="0" algn="l">
              <a:lnSpc>
                <a:spcPct val="100000"/>
              </a:lnSpc>
              <a:spcBef>
                <a:spcPts val="0"/>
              </a:spcBef>
              <a:buClr>
                <a:srgbClr val="9999CC"/>
              </a:buClr>
              <a:buSzPts val="1440"/>
              <a:buFont typeface="Noto Sans Symbols"/>
              <a:buNone/>
              <a:defRPr b="0" i="0" sz="1800" u="none" cap="none" strike="noStrike">
                <a:solidFill>
                  <a:srgbClr val="000000"/>
                </a:solidFill>
                <a:latin typeface="Times New Roman"/>
                <a:ea typeface="Times New Roman"/>
                <a:cs typeface="Times New Roman"/>
                <a:sym typeface="Times New Roman"/>
              </a:defRPr>
            </a:lvl9pPr>
          </a:lstStyle>
          <a:p>
            <a:pPr indent="-91440" lvl="0" marL="0" rtl="0" algn="l">
              <a:spcBef>
                <a:spcPts val="0"/>
              </a:spcBef>
              <a:spcAft>
                <a:spcPts val="0"/>
              </a:spcAft>
              <a:buClr>
                <a:srgbClr val="9999CC"/>
              </a:buClr>
              <a:buSzPts val="1440"/>
              <a:buFont typeface="Noto Sans Symbols"/>
              <a:buChar char="◻"/>
            </a:pPr>
            <a:fld id="{00000000-1234-1234-1234-123412341234}" type="slidenum">
              <a:rPr lang="ca-ES"/>
              <a:t>‹#›</a:t>
            </a:fld>
            <a:endParaRPr/>
          </a:p>
        </p:txBody>
      </p:sp>
      <p:sp>
        <p:nvSpPr>
          <p:cNvPr id="68" name="Google Shape;68;p14"/>
          <p:cNvSpPr txBox="1"/>
          <p:nvPr>
            <p:ph idx="1" type="body"/>
          </p:nvPr>
        </p:nvSpPr>
        <p:spPr>
          <a:xfrm>
            <a:off x="456840" y="1603440"/>
            <a:ext cx="8046360" cy="397764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pic>
        <p:nvPicPr>
          <p:cNvPr id="69" name="Google Shape;69;p14"/>
          <p:cNvPicPr preferRelativeResize="0"/>
          <p:nvPr/>
        </p:nvPicPr>
        <p:blipFill rotWithShape="1">
          <a:blip r:embed="rId1">
            <a:alphaModFix/>
          </a:blip>
          <a:srcRect b="0" l="0" r="0" t="0"/>
          <a:stretch/>
        </p:blipFill>
        <p:spPr>
          <a:xfrm>
            <a:off x="145440" y="5114880"/>
            <a:ext cx="1726920" cy="4716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8" name="Shape 118"/>
        <p:cNvGrpSpPr/>
        <p:nvPr/>
      </p:nvGrpSpPr>
      <p:grpSpPr>
        <a:xfrm>
          <a:off x="0" y="0"/>
          <a:ext cx="0" cy="0"/>
          <a:chOff x="0" y="0"/>
          <a:chExt cx="0" cy="0"/>
        </a:xfrm>
      </p:grpSpPr>
      <p:sp>
        <p:nvSpPr>
          <p:cNvPr id="119" name="Google Shape;119;p27"/>
          <p:cNvSpPr/>
          <p:nvPr/>
        </p:nvSpPr>
        <p:spPr>
          <a:xfrm>
            <a:off x="0" y="360"/>
            <a:ext cx="10080000" cy="575640"/>
          </a:xfrm>
          <a:prstGeom prst="rect">
            <a:avLst/>
          </a:prstGeom>
          <a:solidFill>
            <a:srgbClr val="5624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7"/>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21" name="Google Shape;121;p27"/>
          <p:cNvSpPr txBox="1"/>
          <p:nvPr>
            <p:ph idx="1" type="body"/>
          </p:nvPr>
        </p:nvSpPr>
        <p:spPr>
          <a:xfrm>
            <a:off x="456840" y="1604160"/>
            <a:ext cx="8046360" cy="397728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22" name="Google Shape;122;p27"/>
          <p:cNvSpPr/>
          <p:nvPr/>
        </p:nvSpPr>
        <p:spPr>
          <a:xfrm>
            <a:off x="5706360" y="5216040"/>
            <a:ext cx="4481280" cy="334080"/>
          </a:xfrm>
          <a:prstGeom prst="rect">
            <a:avLst/>
          </a:prstGeom>
          <a:noFill/>
          <a:ln>
            <a:noFill/>
          </a:ln>
        </p:spPr>
        <p:txBody>
          <a:bodyPr anchorCtr="0" anchor="t" bIns="45000" lIns="90000" spcFirstLastPara="1" rIns="90000" wrap="square" tIns="45000">
            <a:noAutofit/>
          </a:bodyPr>
          <a:lstStyle/>
          <a:p>
            <a:pPr indent="0" lvl="0" marL="0" marR="0" rtl="0" algn="l">
              <a:lnSpc>
                <a:spcPct val="80000"/>
              </a:lnSpc>
              <a:spcBef>
                <a:spcPts val="0"/>
              </a:spcBef>
              <a:spcAft>
                <a:spcPts val="0"/>
              </a:spcAft>
              <a:buNone/>
            </a:pPr>
            <a:r>
              <a:rPr b="0" i="0" lang="ca-ES" sz="2000" u="none" cap="none" strike="noStrike">
                <a:solidFill>
                  <a:srgbClr val="562427"/>
                </a:solidFill>
                <a:latin typeface="Calibri"/>
                <a:ea typeface="Calibri"/>
                <a:cs typeface="Calibri"/>
                <a:sym typeface="Calibri"/>
              </a:rPr>
              <a:t>B. Juliá-Díaz,     Facultat de Física 2022</a:t>
            </a:r>
            <a:endParaRPr b="0" i="0" sz="2000" u="none" cap="none" strike="noStrike">
              <a:latin typeface="Arial"/>
              <a:ea typeface="Arial"/>
              <a:cs typeface="Arial"/>
              <a:sym typeface="Arial"/>
            </a:endParaRPr>
          </a:p>
        </p:txBody>
      </p:sp>
      <p:pic>
        <p:nvPicPr>
          <p:cNvPr id="123" name="Google Shape;123;p27"/>
          <p:cNvPicPr preferRelativeResize="0"/>
          <p:nvPr/>
        </p:nvPicPr>
        <p:blipFill rotWithShape="1">
          <a:blip r:embed="rId1">
            <a:alphaModFix/>
          </a:blip>
          <a:srcRect b="0" l="0" r="0" t="0"/>
          <a:stretch/>
        </p:blipFill>
        <p:spPr>
          <a:xfrm>
            <a:off x="145080" y="5114880"/>
            <a:ext cx="1726920" cy="471600"/>
          </a:xfrm>
          <a:prstGeom prst="rect">
            <a:avLst/>
          </a:prstGeom>
          <a:noFill/>
          <a:ln>
            <a:noFill/>
          </a:ln>
        </p:spPr>
      </p:pic>
      <p:cxnSp>
        <p:nvCxnSpPr>
          <p:cNvPr id="124" name="Google Shape;124;p27"/>
          <p:cNvCxnSpPr/>
          <p:nvPr/>
        </p:nvCxnSpPr>
        <p:spPr>
          <a:xfrm>
            <a:off x="5003280" y="5110920"/>
            <a:ext cx="5112000" cy="0"/>
          </a:xfrm>
          <a:prstGeom prst="straightConnector1">
            <a:avLst/>
          </a:prstGeom>
          <a:noFill/>
          <a:ln cap="flat" cmpd="sng" w="29150">
            <a:solidFill>
              <a:srgbClr val="F58220"/>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3" name="Shape 173"/>
        <p:cNvGrpSpPr/>
        <p:nvPr/>
      </p:nvGrpSpPr>
      <p:grpSpPr>
        <a:xfrm>
          <a:off x="0" y="0"/>
          <a:ext cx="0" cy="0"/>
          <a:chOff x="0" y="0"/>
          <a:chExt cx="0" cy="0"/>
        </a:xfrm>
      </p:grpSpPr>
      <p:sp>
        <p:nvSpPr>
          <p:cNvPr id="174" name="Google Shape;174;p40"/>
          <p:cNvSpPr/>
          <p:nvPr/>
        </p:nvSpPr>
        <p:spPr>
          <a:xfrm>
            <a:off x="0" y="360"/>
            <a:ext cx="10080000" cy="914040"/>
          </a:xfrm>
          <a:prstGeom prst="rect">
            <a:avLst/>
          </a:prstGeom>
          <a:solidFill>
            <a:srgbClr val="542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40"/>
          <p:cNvSpPr txBox="1"/>
          <p:nvPr>
            <p:ph type="title"/>
          </p:nvPr>
        </p:nvSpPr>
        <p:spPr>
          <a:xfrm>
            <a:off x="456840" y="272880"/>
            <a:ext cx="8229240" cy="11448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76" name="Google Shape;176;p40"/>
          <p:cNvSpPr txBox="1"/>
          <p:nvPr>
            <p:ph idx="1" type="body"/>
          </p:nvPr>
        </p:nvSpPr>
        <p:spPr>
          <a:xfrm>
            <a:off x="456840" y="1604160"/>
            <a:ext cx="8046360" cy="397728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pic>
        <p:nvPicPr>
          <p:cNvPr id="177" name="Google Shape;177;p40"/>
          <p:cNvPicPr preferRelativeResize="0"/>
          <p:nvPr/>
        </p:nvPicPr>
        <p:blipFill rotWithShape="1">
          <a:blip r:embed="rId1">
            <a:alphaModFix/>
          </a:blip>
          <a:srcRect b="86661" l="0" r="63572" t="0"/>
          <a:stretch/>
        </p:blipFill>
        <p:spPr>
          <a:xfrm>
            <a:off x="17280" y="6767280"/>
            <a:ext cx="2754360" cy="756000"/>
          </a:xfrm>
          <a:prstGeom prst="rect">
            <a:avLst/>
          </a:prstGeom>
          <a:noFill/>
          <a:ln>
            <a:noFill/>
          </a:ln>
        </p:spPr>
      </p:pic>
      <p:pic>
        <p:nvPicPr>
          <p:cNvPr id="178" name="Google Shape;178;p40"/>
          <p:cNvPicPr preferRelativeResize="0"/>
          <p:nvPr/>
        </p:nvPicPr>
        <p:blipFill rotWithShape="1">
          <a:blip r:embed="rId2">
            <a:alphaModFix/>
          </a:blip>
          <a:srcRect b="25054" l="0" r="0" t="26438"/>
          <a:stretch/>
        </p:blipFill>
        <p:spPr>
          <a:xfrm>
            <a:off x="7690320" y="6767280"/>
            <a:ext cx="2389320" cy="791640"/>
          </a:xfrm>
          <a:prstGeom prst="rect">
            <a:avLst/>
          </a:prstGeom>
          <a:noFill/>
          <a:ln>
            <a:noFill/>
          </a:ln>
        </p:spPr>
      </p:pic>
      <p:pic>
        <p:nvPicPr>
          <p:cNvPr id="179" name="Google Shape;179;p40"/>
          <p:cNvPicPr preferRelativeResize="0"/>
          <p:nvPr/>
        </p:nvPicPr>
        <p:blipFill rotWithShape="1">
          <a:blip r:embed="rId3">
            <a:alphaModFix/>
          </a:blip>
          <a:srcRect b="0" l="0" r="0" t="0"/>
          <a:stretch/>
        </p:blipFill>
        <p:spPr>
          <a:xfrm>
            <a:off x="5183640" y="6875280"/>
            <a:ext cx="2448000" cy="63612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5.png"/><Relationship Id="rId4" Type="http://schemas.openxmlformats.org/officeDocument/2006/relationships/image" Target="../media/image17.png"/><Relationship Id="rId5" Type="http://schemas.openxmlformats.org/officeDocument/2006/relationships/image" Target="../media/image15.png"/><Relationship Id="rId6" Type="http://schemas.openxmlformats.org/officeDocument/2006/relationships/image" Target="../media/image7.png"/><Relationship Id="rId7" Type="http://schemas.openxmlformats.org/officeDocument/2006/relationships/image" Target="../media/image1.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132.png"/><Relationship Id="rId4" Type="http://schemas.openxmlformats.org/officeDocument/2006/relationships/image" Target="../media/image33.png"/><Relationship Id="rId5"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132.png"/><Relationship Id="rId4" Type="http://schemas.openxmlformats.org/officeDocument/2006/relationships/image" Target="../media/image33.png"/><Relationship Id="rId5" Type="http://schemas.openxmlformats.org/officeDocument/2006/relationships/image" Target="../media/image21.png"/><Relationship Id="rId6"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image" Target="../media/image53.png"/><Relationship Id="rId4" Type="http://schemas.openxmlformats.org/officeDocument/2006/relationships/image" Target="../media/image39.png"/><Relationship Id="rId5"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10" Type="http://schemas.openxmlformats.org/officeDocument/2006/relationships/image" Target="../media/image70.png"/><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52.png"/><Relationship Id="rId5" Type="http://schemas.openxmlformats.org/officeDocument/2006/relationships/image" Target="../media/image49.png"/><Relationship Id="rId6" Type="http://schemas.openxmlformats.org/officeDocument/2006/relationships/image" Target="../media/image45.png"/><Relationship Id="rId7" Type="http://schemas.openxmlformats.org/officeDocument/2006/relationships/image" Target="../media/image58.png"/><Relationship Id="rId8"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58.png"/><Relationship Id="rId4" Type="http://schemas.openxmlformats.org/officeDocument/2006/relationships/image" Target="../media/image63.png"/><Relationship Id="rId5" Type="http://schemas.openxmlformats.org/officeDocument/2006/relationships/image" Target="../media/image69.png"/><Relationship Id="rId6"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66.png"/><Relationship Id="rId4" Type="http://schemas.openxmlformats.org/officeDocument/2006/relationships/image" Target="../media/image58.png"/><Relationship Id="rId5"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5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64.png"/><Relationship Id="rId4" Type="http://schemas.openxmlformats.org/officeDocument/2006/relationships/image" Target="../media/image80.png"/><Relationship Id="rId5" Type="http://schemas.openxmlformats.org/officeDocument/2006/relationships/image" Target="../media/image62.png"/><Relationship Id="rId6" Type="http://schemas.openxmlformats.org/officeDocument/2006/relationships/image" Target="../media/image71.png"/><Relationship Id="rId7"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74.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68.png"/><Relationship Id="rId4" Type="http://schemas.openxmlformats.org/officeDocument/2006/relationships/image" Target="../media/image67.png"/><Relationship Id="rId5" Type="http://schemas.openxmlformats.org/officeDocument/2006/relationships/image" Target="../media/image84.png"/><Relationship Id="rId6" Type="http://schemas.openxmlformats.org/officeDocument/2006/relationships/image" Target="../media/image10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85.png"/><Relationship Id="rId4" Type="http://schemas.openxmlformats.org/officeDocument/2006/relationships/image" Target="../media/image76.png"/><Relationship Id="rId5" Type="http://schemas.openxmlformats.org/officeDocument/2006/relationships/image" Target="../media/image99.png"/><Relationship Id="rId6" Type="http://schemas.openxmlformats.org/officeDocument/2006/relationships/image" Target="../media/image82.png"/><Relationship Id="rId7" Type="http://schemas.openxmlformats.org/officeDocument/2006/relationships/image" Target="../media/image73.png"/><Relationship Id="rId8" Type="http://schemas.openxmlformats.org/officeDocument/2006/relationships/image" Target="../media/image8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image" Target="../media/image94.png"/><Relationship Id="rId4" Type="http://schemas.openxmlformats.org/officeDocument/2006/relationships/image" Target="../media/image81.png"/><Relationship Id="rId5" Type="http://schemas.openxmlformats.org/officeDocument/2006/relationships/image" Target="../media/image75.png"/><Relationship Id="rId6" Type="http://schemas.openxmlformats.org/officeDocument/2006/relationships/image" Target="../media/image77.png"/><Relationship Id="rId7" Type="http://schemas.openxmlformats.org/officeDocument/2006/relationships/image" Target="../media/image8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6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122.png"/><Relationship Id="rId4" Type="http://schemas.openxmlformats.org/officeDocument/2006/relationships/image" Target="../media/image103.png"/><Relationship Id="rId5" Type="http://schemas.openxmlformats.org/officeDocument/2006/relationships/image" Target="../media/image9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image" Target="../media/image90.png"/><Relationship Id="rId4" Type="http://schemas.openxmlformats.org/officeDocument/2006/relationships/image" Target="../media/image92.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131.png"/><Relationship Id="rId8" Type="http://schemas.openxmlformats.org/officeDocument/2006/relationships/image" Target="../media/image89.png"/></Relationships>
</file>

<file path=ppt/slides/_rels/slide28.xml.rels><?xml version="1.0" encoding="UTF-8" standalone="yes"?><Relationships xmlns="http://schemas.openxmlformats.org/package/2006/relationships"><Relationship Id="rId11" Type="http://schemas.openxmlformats.org/officeDocument/2006/relationships/image" Target="../media/image111.png"/><Relationship Id="rId10" Type="http://schemas.openxmlformats.org/officeDocument/2006/relationships/image" Target="../media/image126.png"/><Relationship Id="rId1" Type="http://schemas.openxmlformats.org/officeDocument/2006/relationships/slideLayout" Target="../slideLayouts/slideLayout26.xml"/><Relationship Id="rId2" Type="http://schemas.openxmlformats.org/officeDocument/2006/relationships/notesSlide" Target="../notesSlides/notesSlide28.xml"/><Relationship Id="rId3" Type="http://schemas.openxmlformats.org/officeDocument/2006/relationships/image" Target="../media/image93.png"/><Relationship Id="rId4" Type="http://schemas.openxmlformats.org/officeDocument/2006/relationships/image" Target="../media/image95.png"/><Relationship Id="rId9" Type="http://schemas.openxmlformats.org/officeDocument/2006/relationships/image" Target="../media/image104.png"/><Relationship Id="rId5" Type="http://schemas.openxmlformats.org/officeDocument/2006/relationships/image" Target="../media/image91.png"/><Relationship Id="rId6" Type="http://schemas.openxmlformats.org/officeDocument/2006/relationships/image" Target="../media/image110.png"/><Relationship Id="rId7" Type="http://schemas.openxmlformats.org/officeDocument/2006/relationships/image" Target="../media/image101.png"/><Relationship Id="rId8" Type="http://schemas.openxmlformats.org/officeDocument/2006/relationships/image" Target="../media/image10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9.xml"/><Relationship Id="rId3" Type="http://schemas.openxmlformats.org/officeDocument/2006/relationships/image" Target="../media/image100.png"/><Relationship Id="rId4" Type="http://schemas.openxmlformats.org/officeDocument/2006/relationships/image" Target="../media/image97.png"/><Relationship Id="rId5" Type="http://schemas.openxmlformats.org/officeDocument/2006/relationships/image" Target="../media/image116.png"/><Relationship Id="rId6" Type="http://schemas.openxmlformats.org/officeDocument/2006/relationships/image" Target="../media/image113.png"/><Relationship Id="rId7" Type="http://schemas.openxmlformats.org/officeDocument/2006/relationships/image" Target="../media/image90.png"/><Relationship Id="rId8" Type="http://schemas.openxmlformats.org/officeDocument/2006/relationships/image" Target="../media/image1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hyperlink" Target="https://www.youtube.com/watch?v=_qh6IHVs6MI" TargetMode="External"/><Relationship Id="rId4" Type="http://schemas.openxmlformats.org/officeDocument/2006/relationships/hyperlink" Target="https://www.youtube.com/watch?v=3l9HtG-VZCU" TargetMode="External"/><Relationship Id="rId5" Type="http://schemas.openxmlformats.org/officeDocument/2006/relationships/hyperlink" Target="https://www.youtube.com/watch?v=OM7b09fMBoE" TargetMode="External"/><Relationship Id="rId6" Type="http://schemas.openxmlformats.org/officeDocument/2006/relationships/hyperlink" Target="https://www.nobelprize.org/prizes/physics/2022/summary/" TargetMode="External"/><Relationship Id="rId7" Type="http://schemas.openxmlformats.org/officeDocument/2006/relationships/image" Target="../media/image10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115.png"/><Relationship Id="rId4" Type="http://schemas.openxmlformats.org/officeDocument/2006/relationships/image" Target="../media/image112.png"/><Relationship Id="rId5" Type="http://schemas.openxmlformats.org/officeDocument/2006/relationships/image" Target="../media/image1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image" Target="../media/image108.png"/><Relationship Id="rId4" Type="http://schemas.openxmlformats.org/officeDocument/2006/relationships/image" Target="../media/image124.png"/><Relationship Id="rId5" Type="http://schemas.openxmlformats.org/officeDocument/2006/relationships/image" Target="../media/image121.png"/><Relationship Id="rId6" Type="http://schemas.openxmlformats.org/officeDocument/2006/relationships/image" Target="../media/image10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 Id="rId3" Type="http://schemas.openxmlformats.org/officeDocument/2006/relationships/image" Target="../media/image1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 Id="rId3" Type="http://schemas.openxmlformats.org/officeDocument/2006/relationships/image" Target="../media/image118.png"/><Relationship Id="rId4" Type="http://schemas.openxmlformats.org/officeDocument/2006/relationships/image" Target="../media/image1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 Id="rId3" Type="http://schemas.openxmlformats.org/officeDocument/2006/relationships/image" Target="../media/image123.png"/><Relationship Id="rId4" Type="http://schemas.openxmlformats.org/officeDocument/2006/relationships/image" Target="../media/image1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Relationship Id="rId3" Type="http://schemas.openxmlformats.org/officeDocument/2006/relationships/image" Target="../media/image1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9.xml"/><Relationship Id="rId3" Type="http://schemas.openxmlformats.org/officeDocument/2006/relationships/image" Target="../media/image127.png"/><Relationship Id="rId4" Type="http://schemas.openxmlformats.org/officeDocument/2006/relationships/image" Target="../media/image1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0.xml"/><Relationship Id="rId3" Type="http://schemas.openxmlformats.org/officeDocument/2006/relationships/image" Target="../media/image1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hyperlink" Target="https://serviparticules.ub.edu/projectes/simulacions-de-fisica"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16.png"/><Relationship Id="rId6" Type="http://schemas.openxmlformats.org/officeDocument/2006/relationships/image" Target="../media/image14.png"/><Relationship Id="rId7"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53"/>
          <p:cNvPicPr preferRelativeResize="0"/>
          <p:nvPr/>
        </p:nvPicPr>
        <p:blipFill rotWithShape="1">
          <a:blip r:embed="rId3">
            <a:alphaModFix/>
          </a:blip>
          <a:srcRect b="20032" l="0" r="0" t="0"/>
          <a:stretch/>
        </p:blipFill>
        <p:spPr>
          <a:xfrm>
            <a:off x="4617360" y="291240"/>
            <a:ext cx="5335560" cy="4266720"/>
          </a:xfrm>
          <a:prstGeom prst="rect">
            <a:avLst/>
          </a:prstGeom>
          <a:noFill/>
          <a:ln>
            <a:noFill/>
          </a:ln>
        </p:spPr>
      </p:pic>
      <p:sp>
        <p:nvSpPr>
          <p:cNvPr id="234" name="Google Shape;234;p53"/>
          <p:cNvSpPr txBox="1"/>
          <p:nvPr/>
        </p:nvSpPr>
        <p:spPr>
          <a:xfrm>
            <a:off x="-72360" y="533520"/>
            <a:ext cx="4680360" cy="306576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ca-ES" sz="4400" u="none" cap="none" strike="noStrike">
                <a:solidFill>
                  <a:srgbClr val="542437"/>
                </a:solidFill>
                <a:latin typeface="Calibri"/>
                <a:ea typeface="Calibri"/>
                <a:cs typeface="Calibri"/>
                <a:sym typeface="Calibri"/>
              </a:rPr>
              <a:t> </a:t>
            </a:r>
            <a:r>
              <a:rPr b="1" i="0" lang="ca-ES" sz="3600" u="none" cap="none" strike="noStrike">
                <a:solidFill>
                  <a:srgbClr val="562427"/>
                </a:solidFill>
                <a:latin typeface="Calibri"/>
                <a:ea typeface="Calibri"/>
                <a:cs typeface="Calibri"/>
                <a:sym typeface="Calibri"/>
              </a:rPr>
              <a:t>Nobel 2022: El poder de l’Entrellaçament … Quàntic</a:t>
            </a:r>
            <a:endParaRPr b="0" i="0" sz="3600" u="none" cap="none" strike="noStrike">
              <a:solidFill>
                <a:srgbClr val="000000"/>
              </a:solidFill>
              <a:latin typeface="Arial"/>
              <a:ea typeface="Arial"/>
              <a:cs typeface="Arial"/>
              <a:sym typeface="Arial"/>
            </a:endParaRPr>
          </a:p>
        </p:txBody>
      </p:sp>
      <p:sp>
        <p:nvSpPr>
          <p:cNvPr id="235" name="Google Shape;235;p53"/>
          <p:cNvSpPr/>
          <p:nvPr/>
        </p:nvSpPr>
        <p:spPr>
          <a:xfrm>
            <a:off x="892800" y="4557960"/>
            <a:ext cx="6700680" cy="67212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53"/>
          <p:cNvSpPr txBox="1"/>
          <p:nvPr/>
        </p:nvSpPr>
        <p:spPr>
          <a:xfrm>
            <a:off x="252000" y="3416040"/>
            <a:ext cx="4932000" cy="14799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ca-ES" sz="2100" u="none" cap="none" strike="noStrike">
                <a:solidFill>
                  <a:srgbClr val="542437"/>
                </a:solidFill>
                <a:latin typeface="Calibri"/>
                <a:ea typeface="Calibri"/>
                <a:cs typeface="Calibri"/>
                <a:sym typeface="Calibri"/>
              </a:rPr>
              <a:t>Bruno Juliá-Díaz</a:t>
            </a:r>
            <a:endParaRPr b="0" i="0" sz="2100" u="none" cap="none" strike="noStrike">
              <a:latin typeface="Arial"/>
              <a:ea typeface="Arial"/>
              <a:cs typeface="Arial"/>
              <a:sym typeface="Arial"/>
            </a:endParaRPr>
          </a:p>
          <a:p>
            <a:pPr indent="0" lvl="0" marL="0" marR="0" rtl="0" algn="l">
              <a:lnSpc>
                <a:spcPct val="100000"/>
              </a:lnSpc>
              <a:spcBef>
                <a:spcPts val="479"/>
              </a:spcBef>
              <a:spcAft>
                <a:spcPts val="0"/>
              </a:spcAft>
              <a:buNone/>
            </a:pPr>
            <a:r>
              <a:rPr b="0" i="0" lang="ca-ES" sz="1400" u="none" cap="none" strike="noStrike">
                <a:solidFill>
                  <a:srgbClr val="800000"/>
                </a:solidFill>
                <a:latin typeface="Calibri"/>
                <a:ea typeface="Calibri"/>
                <a:cs typeface="Calibri"/>
                <a:sym typeface="Calibri"/>
              </a:rPr>
              <a:t>Dept. Física Quàntica i Astrofísica (UB)</a:t>
            </a:r>
            <a:endParaRPr b="0" i="0" sz="1400" u="none" cap="none" strike="noStrike">
              <a:latin typeface="Arial"/>
              <a:ea typeface="Arial"/>
              <a:cs typeface="Arial"/>
              <a:sym typeface="Arial"/>
            </a:endParaRPr>
          </a:p>
          <a:p>
            <a:pPr indent="0" lvl="0" marL="0" marR="0" rtl="0" algn="l">
              <a:lnSpc>
                <a:spcPct val="100000"/>
              </a:lnSpc>
              <a:spcBef>
                <a:spcPts val="479"/>
              </a:spcBef>
              <a:spcAft>
                <a:spcPts val="0"/>
              </a:spcAft>
              <a:buNone/>
            </a:pPr>
            <a:r>
              <a:rPr b="0" i="0" lang="ca-ES" sz="1400" u="none" cap="none" strike="noStrike">
                <a:solidFill>
                  <a:srgbClr val="800000"/>
                </a:solidFill>
                <a:latin typeface="Calibri"/>
                <a:ea typeface="Calibri"/>
                <a:cs typeface="Calibri"/>
                <a:sym typeface="Calibri"/>
              </a:rPr>
              <a:t>Institut de Ciències del Cosmos (ICCUB)</a:t>
            </a:r>
            <a:endParaRPr b="0" i="0" sz="1400" u="none" cap="none" strike="noStrike">
              <a:latin typeface="Arial"/>
              <a:ea typeface="Arial"/>
              <a:cs typeface="Arial"/>
              <a:sym typeface="Arial"/>
            </a:endParaRPr>
          </a:p>
        </p:txBody>
      </p:sp>
      <p:pic>
        <p:nvPicPr>
          <p:cNvPr id="237" name="Google Shape;237;p53"/>
          <p:cNvPicPr preferRelativeResize="0"/>
          <p:nvPr/>
        </p:nvPicPr>
        <p:blipFill rotWithShape="1">
          <a:blip r:embed="rId4">
            <a:alphaModFix/>
          </a:blip>
          <a:srcRect b="0" l="0" r="0" t="0"/>
          <a:stretch/>
        </p:blipFill>
        <p:spPr>
          <a:xfrm>
            <a:off x="2736360" y="4992120"/>
            <a:ext cx="1656000" cy="551880"/>
          </a:xfrm>
          <a:prstGeom prst="rect">
            <a:avLst/>
          </a:prstGeom>
          <a:noFill/>
          <a:ln>
            <a:noFill/>
          </a:ln>
        </p:spPr>
      </p:pic>
      <p:pic>
        <p:nvPicPr>
          <p:cNvPr id="238" name="Google Shape;238;p53"/>
          <p:cNvPicPr preferRelativeResize="0"/>
          <p:nvPr/>
        </p:nvPicPr>
        <p:blipFill rotWithShape="1">
          <a:blip r:embed="rId5">
            <a:alphaModFix/>
          </a:blip>
          <a:srcRect b="0" l="0" r="0" t="0"/>
          <a:stretch/>
        </p:blipFill>
        <p:spPr>
          <a:xfrm>
            <a:off x="7344360" y="4968000"/>
            <a:ext cx="2592000" cy="540000"/>
          </a:xfrm>
          <a:prstGeom prst="rect">
            <a:avLst/>
          </a:prstGeom>
          <a:noFill/>
          <a:ln>
            <a:noFill/>
          </a:ln>
        </p:spPr>
      </p:pic>
      <p:pic>
        <p:nvPicPr>
          <p:cNvPr id="239" name="Google Shape;239;p53"/>
          <p:cNvPicPr preferRelativeResize="0"/>
          <p:nvPr/>
        </p:nvPicPr>
        <p:blipFill rotWithShape="1">
          <a:blip r:embed="rId6">
            <a:alphaModFix/>
          </a:blip>
          <a:srcRect b="0" l="0" r="0" t="0"/>
          <a:stretch/>
        </p:blipFill>
        <p:spPr>
          <a:xfrm>
            <a:off x="5976360" y="4989960"/>
            <a:ext cx="1224000" cy="553320"/>
          </a:xfrm>
          <a:prstGeom prst="rect">
            <a:avLst/>
          </a:prstGeom>
          <a:noFill/>
          <a:ln>
            <a:noFill/>
          </a:ln>
        </p:spPr>
      </p:pic>
      <p:pic>
        <p:nvPicPr>
          <p:cNvPr id="240" name="Google Shape;240;p53"/>
          <p:cNvPicPr preferRelativeResize="0"/>
          <p:nvPr/>
        </p:nvPicPr>
        <p:blipFill rotWithShape="1">
          <a:blip r:embed="rId7">
            <a:alphaModFix/>
          </a:blip>
          <a:srcRect b="0" l="0" r="0" t="0"/>
          <a:stretch/>
        </p:blipFill>
        <p:spPr>
          <a:xfrm>
            <a:off x="145440" y="4896000"/>
            <a:ext cx="2266920" cy="619200"/>
          </a:xfrm>
          <a:prstGeom prst="rect">
            <a:avLst/>
          </a:prstGeom>
          <a:noFill/>
          <a:ln>
            <a:noFill/>
          </a:ln>
        </p:spPr>
      </p:pic>
      <p:pic>
        <p:nvPicPr>
          <p:cNvPr id="241" name="Google Shape;241;p53"/>
          <p:cNvPicPr preferRelativeResize="0"/>
          <p:nvPr/>
        </p:nvPicPr>
        <p:blipFill rotWithShape="1">
          <a:blip r:embed="rId8">
            <a:alphaModFix/>
          </a:blip>
          <a:srcRect b="0" l="0" r="0" t="0"/>
          <a:stretch/>
        </p:blipFill>
        <p:spPr>
          <a:xfrm>
            <a:off x="4608360" y="4999320"/>
            <a:ext cx="1152000" cy="5446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62"/>
          <p:cNvSpPr txBox="1"/>
          <p:nvPr/>
        </p:nvSpPr>
        <p:spPr>
          <a:xfrm>
            <a:off x="863640" y="648720"/>
            <a:ext cx="8424000" cy="3537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Un partícula d’espí 0 es desintegra en dues d’espí 1/2</a:t>
            </a:r>
            <a:endParaRPr b="0" sz="2200" strike="noStrike">
              <a:latin typeface="Arial"/>
              <a:ea typeface="Arial"/>
              <a:cs typeface="Arial"/>
              <a:sym typeface="Arial"/>
            </a:endParaRPr>
          </a:p>
          <a:p>
            <a:pPr indent="0" lvl="0" marL="0" marR="0" rtl="0" algn="l">
              <a:spcBef>
                <a:spcPts val="0"/>
              </a:spcBef>
              <a:spcAft>
                <a:spcPts val="0"/>
              </a:spcAft>
              <a:buNone/>
            </a:pPr>
            <a:r>
              <a:t/>
            </a:r>
            <a:endParaRPr b="0" sz="2200" strike="noStrike">
              <a:latin typeface="Arial"/>
              <a:ea typeface="Arial"/>
              <a:cs typeface="Arial"/>
              <a:sym typeface="Arial"/>
            </a:endParaRPr>
          </a:p>
          <a:p>
            <a:pPr indent="0" lvl="0" marL="0" marR="0" rtl="0" algn="l">
              <a:spcBef>
                <a:spcPts val="0"/>
              </a:spcBef>
              <a:spcAft>
                <a:spcPts val="0"/>
              </a:spcAft>
              <a:buNone/>
            </a:pPr>
            <a:r>
              <a:t/>
            </a:r>
            <a:endParaRPr b="0" sz="2200" strike="noStrike">
              <a:latin typeface="Arial"/>
              <a:ea typeface="Arial"/>
              <a:cs typeface="Arial"/>
              <a:sym typeface="Arial"/>
            </a:endParaRPr>
          </a:p>
          <a:p>
            <a:pPr indent="0" lvl="0" marL="0" marR="0" rtl="0" algn="l">
              <a:spcBef>
                <a:spcPts val="0"/>
              </a:spcBef>
              <a:spcAft>
                <a:spcPts val="0"/>
              </a:spcAft>
              <a:buNone/>
            </a:pPr>
            <a:r>
              <a:t/>
            </a:r>
            <a:endParaRPr b="0" sz="2200" strike="noStrike">
              <a:latin typeface="Arial"/>
              <a:ea typeface="Arial"/>
              <a:cs typeface="Arial"/>
              <a:sym typeface="Arial"/>
            </a:endParaRPr>
          </a:p>
          <a:p>
            <a:pPr indent="0" lvl="0" marL="0" marR="0" rtl="0" algn="l">
              <a:spcBef>
                <a:spcPts val="0"/>
              </a:spcBef>
              <a:spcAft>
                <a:spcPts val="0"/>
              </a:spcAft>
              <a:buNone/>
            </a:pPr>
            <a:r>
              <a:t/>
            </a:r>
            <a:endParaRPr b="0" sz="2200" strike="noStrike">
              <a:latin typeface="Arial"/>
              <a:ea typeface="Arial"/>
              <a:cs typeface="Arial"/>
              <a:sym typeface="Arial"/>
            </a:endParaRPr>
          </a:p>
          <a:p>
            <a:pPr indent="0" lvl="0" marL="0" marR="0" rtl="0" algn="l">
              <a:spcBef>
                <a:spcPts val="0"/>
              </a:spcBef>
              <a:spcAft>
                <a:spcPts val="0"/>
              </a:spcAft>
              <a:buNone/>
            </a:pPr>
            <a:r>
              <a:rPr b="0" lang="ca-ES" sz="2200" strike="noStrike">
                <a:latin typeface="Calibri"/>
                <a:ea typeface="Calibri"/>
                <a:cs typeface="Calibri"/>
                <a:sym typeface="Calibri"/>
              </a:rPr>
              <a:t>Ara suposem que les dues partícules viatgen una bona estona per l’Univers abans de que ningú no les mesure...</a:t>
            </a:r>
            <a:endParaRPr b="0" sz="2200" strike="noStrike">
              <a:latin typeface="Arial"/>
              <a:ea typeface="Arial"/>
              <a:cs typeface="Arial"/>
              <a:sym typeface="Arial"/>
            </a:endParaRPr>
          </a:p>
        </p:txBody>
      </p:sp>
      <p:sp>
        <p:nvSpPr>
          <p:cNvPr id="389" name="Google Shape;389;p62"/>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Entrellaçament → EPR paradox</a:t>
            </a:r>
            <a:r>
              <a:rPr b="1" lang="ca-ES" sz="4000" strike="noStrike">
                <a:solidFill>
                  <a:srgbClr val="ECD078"/>
                </a:solidFill>
                <a:latin typeface="Calibri"/>
                <a:ea typeface="Calibri"/>
                <a:cs typeface="Calibri"/>
                <a:sym typeface="Calibri"/>
              </a:rPr>
              <a:t> </a:t>
            </a:r>
            <a:endParaRPr b="0" sz="4000" strike="noStrike">
              <a:solidFill>
                <a:srgbClr val="000000"/>
              </a:solidFill>
              <a:latin typeface="Arial"/>
              <a:ea typeface="Arial"/>
              <a:cs typeface="Arial"/>
              <a:sym typeface="Arial"/>
            </a:endParaRPr>
          </a:p>
        </p:txBody>
      </p:sp>
      <p:sp>
        <p:nvSpPr>
          <p:cNvPr id="390" name="Google Shape;390;p62"/>
          <p:cNvSpPr/>
          <p:nvPr/>
        </p:nvSpPr>
        <p:spPr>
          <a:xfrm>
            <a:off x="2303640" y="6243840"/>
            <a:ext cx="2808000" cy="33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1" name="Google Shape;391;p62"/>
          <p:cNvPicPr preferRelativeResize="0"/>
          <p:nvPr/>
        </p:nvPicPr>
        <p:blipFill rotWithShape="1">
          <a:blip r:embed="rId3">
            <a:alphaModFix/>
          </a:blip>
          <a:srcRect b="0" l="0" r="0" t="0"/>
          <a:stretch/>
        </p:blipFill>
        <p:spPr>
          <a:xfrm>
            <a:off x="1439640" y="980640"/>
            <a:ext cx="6824880" cy="819000"/>
          </a:xfrm>
          <a:prstGeom prst="rect">
            <a:avLst/>
          </a:prstGeom>
          <a:noFill/>
          <a:ln>
            <a:noFill/>
          </a:ln>
        </p:spPr>
      </p:pic>
      <p:sp>
        <p:nvSpPr>
          <p:cNvPr id="392" name="Google Shape;392;p62"/>
          <p:cNvSpPr/>
          <p:nvPr/>
        </p:nvSpPr>
        <p:spPr>
          <a:xfrm>
            <a:off x="1151280" y="3131280"/>
            <a:ext cx="216000" cy="216000"/>
          </a:xfrm>
          <a:prstGeom prst="ellipse">
            <a:avLst/>
          </a:prstGeom>
          <a:solidFill>
            <a:srgbClr val="C9211E"/>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62"/>
          <p:cNvSpPr/>
          <p:nvPr/>
        </p:nvSpPr>
        <p:spPr>
          <a:xfrm>
            <a:off x="8028000" y="3131640"/>
            <a:ext cx="216000" cy="216000"/>
          </a:xfrm>
          <a:prstGeom prst="ellipse">
            <a:avLst/>
          </a:prstGeom>
          <a:solidFill>
            <a:srgbClr val="C9211E"/>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4" name="Google Shape;394;p62"/>
          <p:cNvCxnSpPr/>
          <p:nvPr/>
        </p:nvCxnSpPr>
        <p:spPr>
          <a:xfrm>
            <a:off x="1439640" y="3274920"/>
            <a:ext cx="6480000" cy="0"/>
          </a:xfrm>
          <a:prstGeom prst="straightConnector1">
            <a:avLst/>
          </a:prstGeom>
          <a:noFill/>
          <a:ln cap="flat" cmpd="sng" w="9525">
            <a:solidFill>
              <a:srgbClr val="000000"/>
            </a:solidFill>
            <a:prstDash val="solid"/>
            <a:round/>
            <a:headEnd len="med" w="med" type="triangle"/>
            <a:tailEnd len="med" w="med" type="triangle"/>
          </a:ln>
        </p:spPr>
      </p:cxnSp>
      <p:cxnSp>
        <p:nvCxnSpPr>
          <p:cNvPr id="395" name="Google Shape;395;p62"/>
          <p:cNvCxnSpPr/>
          <p:nvPr/>
        </p:nvCxnSpPr>
        <p:spPr>
          <a:xfrm>
            <a:off x="5183280" y="3167280"/>
            <a:ext cx="0" cy="360000"/>
          </a:xfrm>
          <a:prstGeom prst="straightConnector1">
            <a:avLst/>
          </a:prstGeom>
          <a:noFill/>
          <a:ln cap="flat" cmpd="sng" w="9525">
            <a:solidFill>
              <a:srgbClr val="000000"/>
            </a:solidFill>
            <a:prstDash val="solid"/>
            <a:round/>
            <a:headEnd len="sm" w="sm" type="none"/>
            <a:tailEnd len="sm" w="sm" type="none"/>
          </a:ln>
        </p:spPr>
      </p:cxnSp>
      <p:sp>
        <p:nvSpPr>
          <p:cNvPr id="396" name="Google Shape;396;p62"/>
          <p:cNvSpPr txBox="1"/>
          <p:nvPr/>
        </p:nvSpPr>
        <p:spPr>
          <a:xfrm>
            <a:off x="4967640" y="3671280"/>
            <a:ext cx="576000" cy="3632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790" strike="noStrike">
                <a:latin typeface="Calibri"/>
                <a:ea typeface="Calibri"/>
                <a:cs typeface="Calibri"/>
                <a:sym typeface="Calibri"/>
              </a:rPr>
              <a:t>t=0</a:t>
            </a:r>
            <a:endParaRPr b="0" sz="1790" strike="noStrike">
              <a:latin typeface="Arial"/>
              <a:ea typeface="Arial"/>
              <a:cs typeface="Arial"/>
              <a:sym typeface="Arial"/>
            </a:endParaRPr>
          </a:p>
        </p:txBody>
      </p:sp>
      <p:sp>
        <p:nvSpPr>
          <p:cNvPr id="397" name="Google Shape;397;p62"/>
          <p:cNvSpPr txBox="1"/>
          <p:nvPr/>
        </p:nvSpPr>
        <p:spPr>
          <a:xfrm>
            <a:off x="7560000" y="3671280"/>
            <a:ext cx="576000" cy="38916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790" strike="noStrike">
                <a:latin typeface="Calibri"/>
                <a:ea typeface="Calibri"/>
                <a:cs typeface="Calibri"/>
                <a:sym typeface="Calibri"/>
              </a:rPr>
              <a:t>t=</a:t>
            </a:r>
            <a:r>
              <a:rPr b="0" lang="ca-ES" sz="1790" strike="noStrike">
                <a:solidFill>
                  <a:srgbClr val="CE181E"/>
                </a:solidFill>
                <a:latin typeface="Calibri"/>
                <a:ea typeface="Calibri"/>
                <a:cs typeface="Calibri"/>
                <a:sym typeface="Calibri"/>
              </a:rPr>
              <a:t>t</a:t>
            </a:r>
            <a:r>
              <a:rPr b="0" baseline="-25000" lang="ca-ES" sz="1789" strike="noStrike">
                <a:solidFill>
                  <a:srgbClr val="CE181E"/>
                </a:solidFill>
                <a:latin typeface="Calibri"/>
                <a:ea typeface="Calibri"/>
                <a:cs typeface="Calibri"/>
                <a:sym typeface="Calibri"/>
              </a:rPr>
              <a:t>1</a:t>
            </a:r>
            <a:endParaRPr b="0" sz="1790" strike="noStrike">
              <a:latin typeface="Arial"/>
              <a:ea typeface="Arial"/>
              <a:cs typeface="Arial"/>
              <a:sym typeface="Arial"/>
            </a:endParaRPr>
          </a:p>
        </p:txBody>
      </p:sp>
      <p:sp>
        <p:nvSpPr>
          <p:cNvPr id="398" name="Google Shape;398;p62"/>
          <p:cNvSpPr txBox="1"/>
          <p:nvPr/>
        </p:nvSpPr>
        <p:spPr>
          <a:xfrm>
            <a:off x="1079640" y="3671280"/>
            <a:ext cx="576000" cy="38916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790" strike="noStrike">
                <a:latin typeface="Calibri"/>
                <a:ea typeface="Calibri"/>
                <a:cs typeface="Calibri"/>
                <a:sym typeface="Calibri"/>
              </a:rPr>
              <a:t>t=</a:t>
            </a:r>
            <a:r>
              <a:rPr b="0" lang="ca-ES" sz="1790" strike="noStrike">
                <a:solidFill>
                  <a:srgbClr val="CE181E"/>
                </a:solidFill>
                <a:latin typeface="Calibri"/>
                <a:ea typeface="Calibri"/>
                <a:cs typeface="Calibri"/>
                <a:sym typeface="Calibri"/>
              </a:rPr>
              <a:t>t</a:t>
            </a:r>
            <a:r>
              <a:rPr b="0" baseline="-25000" lang="ca-ES" sz="1789" strike="noStrike">
                <a:solidFill>
                  <a:srgbClr val="CE181E"/>
                </a:solidFill>
                <a:latin typeface="Calibri"/>
                <a:ea typeface="Calibri"/>
                <a:cs typeface="Calibri"/>
                <a:sym typeface="Calibri"/>
              </a:rPr>
              <a:t>2</a:t>
            </a:r>
            <a:endParaRPr b="0" sz="1790" strike="noStrike">
              <a:latin typeface="Arial"/>
              <a:ea typeface="Arial"/>
              <a:cs typeface="Arial"/>
              <a:sym typeface="Arial"/>
            </a:endParaRPr>
          </a:p>
        </p:txBody>
      </p:sp>
      <p:sp>
        <p:nvSpPr>
          <p:cNvPr id="399" name="Google Shape;399;p62"/>
          <p:cNvSpPr txBox="1"/>
          <p:nvPr/>
        </p:nvSpPr>
        <p:spPr>
          <a:xfrm>
            <a:off x="8568000" y="2951280"/>
            <a:ext cx="1224000" cy="363240"/>
          </a:xfrm>
          <a:prstGeom prst="rect">
            <a:avLst/>
          </a:prstGeom>
          <a:solidFill>
            <a:srgbClr val="FFD8CE"/>
          </a:solid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790" strike="noStrike">
                <a:latin typeface="Calibri"/>
                <a:ea typeface="Calibri"/>
                <a:cs typeface="Calibri"/>
                <a:sym typeface="Calibri"/>
              </a:rPr>
              <a:t>Detector 1</a:t>
            </a:r>
            <a:endParaRPr b="0" sz="1790" strike="noStrike">
              <a:latin typeface="Arial"/>
              <a:ea typeface="Arial"/>
              <a:cs typeface="Arial"/>
              <a:sym typeface="Arial"/>
            </a:endParaRPr>
          </a:p>
        </p:txBody>
      </p:sp>
      <p:sp>
        <p:nvSpPr>
          <p:cNvPr id="400" name="Google Shape;400;p62"/>
          <p:cNvSpPr txBox="1"/>
          <p:nvPr/>
        </p:nvSpPr>
        <p:spPr>
          <a:xfrm>
            <a:off x="1187640" y="2735280"/>
            <a:ext cx="1332000" cy="363240"/>
          </a:xfrm>
          <a:prstGeom prst="rect">
            <a:avLst/>
          </a:prstGeom>
          <a:solidFill>
            <a:srgbClr val="FFD8CE"/>
          </a:solid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790" strike="noStrike">
                <a:latin typeface="Calibri"/>
                <a:ea typeface="Calibri"/>
                <a:cs typeface="Calibri"/>
                <a:sym typeface="Calibri"/>
              </a:rPr>
              <a:t>Detector 2</a:t>
            </a:r>
            <a:endParaRPr b="0" sz="1790" strike="noStrike">
              <a:latin typeface="Arial"/>
              <a:ea typeface="Arial"/>
              <a:cs typeface="Arial"/>
              <a:sym typeface="Arial"/>
            </a:endParaRPr>
          </a:p>
        </p:txBody>
      </p:sp>
      <p:sp>
        <p:nvSpPr>
          <p:cNvPr id="401" name="Google Shape;401;p62"/>
          <p:cNvSpPr txBox="1"/>
          <p:nvPr/>
        </p:nvSpPr>
        <p:spPr>
          <a:xfrm>
            <a:off x="864000" y="4104000"/>
            <a:ext cx="8280000" cy="1116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Un cop detectem la partícula 1 a </a:t>
            </a:r>
            <a:r>
              <a:rPr b="0" lang="ca-ES" sz="2200" strike="noStrike">
                <a:solidFill>
                  <a:srgbClr val="CE181E"/>
                </a:solidFill>
                <a:latin typeface="Calibri"/>
                <a:ea typeface="Calibri"/>
                <a:cs typeface="Calibri"/>
                <a:sym typeface="Calibri"/>
              </a:rPr>
              <a:t>t</a:t>
            </a:r>
            <a:r>
              <a:rPr b="0" baseline="-25000" lang="ca-ES" sz="2200" strike="noStrike">
                <a:solidFill>
                  <a:srgbClr val="CE181E"/>
                </a:solidFill>
                <a:latin typeface="Calibri"/>
                <a:ea typeface="Calibri"/>
                <a:cs typeface="Calibri"/>
                <a:sym typeface="Calibri"/>
              </a:rPr>
              <a:t>1</a:t>
            </a:r>
            <a:r>
              <a:rPr b="0" lang="ca-ES" sz="2200" strike="noStrike">
                <a:latin typeface="Calibri"/>
                <a:ea typeface="Calibri"/>
                <a:cs typeface="Calibri"/>
                <a:sym typeface="Calibri"/>
              </a:rPr>
              <a:t>, el resultat de la mesura de la partícula 2, que es podria fer més tard, estarà completament determinat.  Això, de </a:t>
            </a:r>
            <a:r>
              <a:rPr b="1" lang="ca-ES" sz="2200" strike="noStrike">
                <a:solidFill>
                  <a:srgbClr val="C9211E"/>
                </a:solidFill>
                <a:latin typeface="Calibri"/>
                <a:ea typeface="Calibri"/>
                <a:cs typeface="Calibri"/>
                <a:sym typeface="Calibri"/>
              </a:rPr>
              <a:t>manera instantània.</a:t>
            </a:r>
            <a:endParaRPr b="0" sz="2200" strike="noStrike">
              <a:latin typeface="Arial"/>
              <a:ea typeface="Arial"/>
              <a:cs typeface="Arial"/>
              <a:sym typeface="Arial"/>
            </a:endParaRPr>
          </a:p>
        </p:txBody>
      </p:sp>
      <p:sp>
        <p:nvSpPr>
          <p:cNvPr id="402" name="Google Shape;402;p62"/>
          <p:cNvSpPr/>
          <p:nvPr/>
        </p:nvSpPr>
        <p:spPr>
          <a:xfrm>
            <a:off x="4932000" y="2628000"/>
            <a:ext cx="539640" cy="504000"/>
          </a:xfrm>
          <a:prstGeom prst="ellipse">
            <a:avLst/>
          </a:prstGeom>
          <a:solidFill>
            <a:srgbClr val="50938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3"/>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Correlacions relativament habituals </a:t>
            </a:r>
            <a:endParaRPr b="0" sz="4000" strike="noStrike">
              <a:solidFill>
                <a:srgbClr val="000000"/>
              </a:solidFill>
              <a:latin typeface="Arial"/>
              <a:ea typeface="Arial"/>
              <a:cs typeface="Arial"/>
              <a:sym typeface="Arial"/>
            </a:endParaRPr>
          </a:p>
        </p:txBody>
      </p:sp>
      <p:pic>
        <p:nvPicPr>
          <p:cNvPr id="408" name="Google Shape;408;p63"/>
          <p:cNvPicPr preferRelativeResize="0"/>
          <p:nvPr/>
        </p:nvPicPr>
        <p:blipFill rotWithShape="1">
          <a:blip r:embed="rId3">
            <a:alphaModFix/>
          </a:blip>
          <a:srcRect b="9823" l="17704" r="19544" t="0"/>
          <a:stretch/>
        </p:blipFill>
        <p:spPr>
          <a:xfrm>
            <a:off x="8208000" y="1512000"/>
            <a:ext cx="1780560" cy="2763360"/>
          </a:xfrm>
          <a:prstGeom prst="rect">
            <a:avLst/>
          </a:prstGeom>
          <a:noFill/>
          <a:ln cap="flat" cmpd="sng" w="29150">
            <a:solidFill>
              <a:srgbClr val="3465A4"/>
            </a:solidFill>
            <a:prstDash val="solid"/>
            <a:round/>
            <a:headEnd len="sm" w="sm" type="none"/>
            <a:tailEnd len="sm" w="sm" type="none"/>
          </a:ln>
        </p:spPr>
      </p:pic>
      <p:sp>
        <p:nvSpPr>
          <p:cNvPr id="409" name="Google Shape;409;p63"/>
          <p:cNvSpPr txBox="1"/>
          <p:nvPr/>
        </p:nvSpPr>
        <p:spPr>
          <a:xfrm>
            <a:off x="144000" y="864000"/>
            <a:ext cx="7776000" cy="4252320"/>
          </a:xfrm>
          <a:prstGeom prst="rect">
            <a:avLst/>
          </a:prstGeom>
          <a:noFill/>
          <a:ln>
            <a:noFill/>
          </a:ln>
        </p:spPr>
        <p:txBody>
          <a:bodyPr anchorCtr="0" anchor="t" bIns="45000" lIns="90000" spcFirstLastPara="1" rIns="90000" wrap="square" tIns="45000">
            <a:noAutofit/>
          </a:bodyPr>
          <a:lstStyle/>
          <a:p>
            <a:pPr indent="-216000" lvl="0" marL="216000" marR="0" rtl="0" algn="l">
              <a:spcBef>
                <a:spcPts val="0"/>
              </a:spcBef>
              <a:spcAft>
                <a:spcPts val="0"/>
              </a:spcAft>
              <a:buClr>
                <a:srgbClr val="000000"/>
              </a:buClr>
              <a:buSzPts val="990"/>
              <a:buFont typeface="Noto Sans Symbols"/>
              <a:buChar char="●"/>
            </a:pPr>
            <a:r>
              <a:rPr b="0" lang="ca-ES" sz="2200" strike="noStrike">
                <a:latin typeface="Calibri"/>
                <a:ea typeface="Calibri"/>
                <a:cs typeface="Calibri"/>
                <a:sym typeface="Calibri"/>
              </a:rPr>
              <a:t>Un investigador postdoctoral a Nigèria té una bola de basquet i una altra de futbol</a:t>
            </a:r>
            <a:endParaRPr b="0" sz="2200" strike="noStrike">
              <a:latin typeface="Arial"/>
              <a:ea typeface="Arial"/>
              <a:cs typeface="Arial"/>
              <a:sym typeface="Arial"/>
            </a:endParaRPr>
          </a:p>
          <a:p>
            <a:pPr indent="-153135" lvl="0" marL="216000" marR="0" rtl="0" algn="l">
              <a:spcBef>
                <a:spcPts val="0"/>
              </a:spcBef>
              <a:spcAft>
                <a:spcPts val="0"/>
              </a:spcAft>
              <a:buClr>
                <a:srgbClr val="000000"/>
              </a:buClr>
              <a:buSzPts val="990"/>
              <a:buFont typeface="Noto Sans Symbols"/>
              <a:buNone/>
            </a:pPr>
            <a:r>
              <a:t/>
            </a:r>
            <a:endParaRPr b="0" sz="2200" strike="noStrike">
              <a:latin typeface="Arial"/>
              <a:ea typeface="Arial"/>
              <a:cs typeface="Arial"/>
              <a:sym typeface="Arial"/>
            </a:endParaRPr>
          </a:p>
          <a:p>
            <a:pPr indent="-216000" lvl="0" marL="216000" marR="0" rtl="0" algn="l">
              <a:spcBef>
                <a:spcPts val="0"/>
              </a:spcBef>
              <a:spcAft>
                <a:spcPts val="0"/>
              </a:spcAft>
              <a:buClr>
                <a:srgbClr val="000000"/>
              </a:buClr>
              <a:buSzPts val="990"/>
              <a:buFont typeface="Noto Sans Symbols"/>
              <a:buChar char="●"/>
            </a:pPr>
            <a:r>
              <a:rPr b="0" lang="ca-ES" sz="2200" strike="noStrike">
                <a:latin typeface="Calibri"/>
                <a:ea typeface="Calibri"/>
                <a:cs typeface="Calibri"/>
                <a:sym typeface="Calibri"/>
              </a:rPr>
              <a:t>El mateix postdoc, o un de nou, posa cada pilota dins d’una caixa</a:t>
            </a:r>
            <a:endParaRPr b="0" sz="2200" strike="noStrike">
              <a:latin typeface="Arial"/>
              <a:ea typeface="Arial"/>
              <a:cs typeface="Arial"/>
              <a:sym typeface="Arial"/>
            </a:endParaRPr>
          </a:p>
          <a:p>
            <a:pPr indent="-153135" lvl="0" marL="216000" marR="0" rtl="0" algn="l">
              <a:spcBef>
                <a:spcPts val="0"/>
              </a:spcBef>
              <a:spcAft>
                <a:spcPts val="0"/>
              </a:spcAft>
              <a:buClr>
                <a:srgbClr val="000000"/>
              </a:buClr>
              <a:buSzPts val="990"/>
              <a:buFont typeface="Noto Sans Symbols"/>
              <a:buNone/>
            </a:pPr>
            <a:r>
              <a:t/>
            </a:r>
            <a:endParaRPr b="0" sz="2200" strike="noStrike">
              <a:latin typeface="Arial"/>
              <a:ea typeface="Arial"/>
              <a:cs typeface="Arial"/>
              <a:sym typeface="Arial"/>
            </a:endParaRPr>
          </a:p>
          <a:p>
            <a:pPr indent="-216000" lvl="0" marL="216000" marR="0" rtl="0" algn="l">
              <a:spcBef>
                <a:spcPts val="0"/>
              </a:spcBef>
              <a:spcAft>
                <a:spcPts val="0"/>
              </a:spcAft>
              <a:buClr>
                <a:srgbClr val="000000"/>
              </a:buClr>
              <a:buSzPts val="990"/>
              <a:buFont typeface="Noto Sans Symbols"/>
              <a:buChar char="●"/>
            </a:pPr>
            <a:r>
              <a:rPr b="0" lang="ca-ES" sz="2200" strike="noStrike">
                <a:latin typeface="Calibri"/>
                <a:ea typeface="Calibri"/>
                <a:cs typeface="Calibri"/>
                <a:sym typeface="Calibri"/>
              </a:rPr>
              <a:t>Tira una moneda i segons el resultat envia cadascuna de les caixes als EUA i a Rússia</a:t>
            </a:r>
            <a:endParaRPr b="0" sz="2200" strike="noStrike">
              <a:latin typeface="Arial"/>
              <a:ea typeface="Arial"/>
              <a:cs typeface="Arial"/>
              <a:sym typeface="Arial"/>
            </a:endParaRPr>
          </a:p>
          <a:p>
            <a:pPr indent="-153135" lvl="0" marL="216000" marR="0" rtl="0" algn="l">
              <a:spcBef>
                <a:spcPts val="0"/>
              </a:spcBef>
              <a:spcAft>
                <a:spcPts val="0"/>
              </a:spcAft>
              <a:buClr>
                <a:srgbClr val="000000"/>
              </a:buClr>
              <a:buSzPts val="990"/>
              <a:buFont typeface="Noto Sans Symbols"/>
              <a:buNone/>
            </a:pPr>
            <a:r>
              <a:t/>
            </a:r>
            <a:endParaRPr b="0" sz="2200" strike="noStrike">
              <a:latin typeface="Arial"/>
              <a:ea typeface="Arial"/>
              <a:cs typeface="Arial"/>
              <a:sym typeface="Arial"/>
            </a:endParaRPr>
          </a:p>
          <a:p>
            <a:pPr indent="-216000" lvl="0" marL="216000" marR="0" rtl="0" algn="l">
              <a:spcBef>
                <a:spcPts val="0"/>
              </a:spcBef>
              <a:spcAft>
                <a:spcPts val="0"/>
              </a:spcAft>
              <a:buClr>
                <a:srgbClr val="000000"/>
              </a:buClr>
              <a:buSzPts val="990"/>
              <a:buFont typeface="Noto Sans Symbols"/>
              <a:buChar char="●"/>
            </a:pPr>
            <a:r>
              <a:rPr b="0" lang="ca-ES" sz="2200" strike="noStrike">
                <a:latin typeface="Calibri"/>
                <a:ea typeface="Calibri"/>
                <a:cs typeface="Calibri"/>
                <a:sym typeface="Calibri"/>
              </a:rPr>
              <a:t>Als EUA tenim a l’Alice i a Rússia al Bob, tots dos investigadors postdoctorals</a:t>
            </a:r>
            <a:endParaRPr b="0" sz="2200" strike="noStrike">
              <a:latin typeface="Arial"/>
              <a:ea typeface="Arial"/>
              <a:cs typeface="Arial"/>
              <a:sym typeface="Arial"/>
            </a:endParaRPr>
          </a:p>
          <a:p>
            <a:pPr indent="-153135" lvl="0" marL="216000" marR="0" rtl="0" algn="l">
              <a:spcBef>
                <a:spcPts val="0"/>
              </a:spcBef>
              <a:spcAft>
                <a:spcPts val="0"/>
              </a:spcAft>
              <a:buClr>
                <a:srgbClr val="000000"/>
              </a:buClr>
              <a:buSzPts val="990"/>
              <a:buFont typeface="Noto Sans Symbols"/>
              <a:buNone/>
            </a:pPr>
            <a:r>
              <a:t/>
            </a:r>
            <a:endParaRPr b="0" sz="2200" strike="noStrike">
              <a:latin typeface="Arial"/>
              <a:ea typeface="Arial"/>
              <a:cs typeface="Arial"/>
              <a:sym typeface="Arial"/>
            </a:endParaRPr>
          </a:p>
          <a:p>
            <a:pPr indent="-216000" lvl="0" marL="216000" marR="0" rtl="0" algn="l">
              <a:spcBef>
                <a:spcPts val="0"/>
              </a:spcBef>
              <a:spcAft>
                <a:spcPts val="0"/>
              </a:spcAft>
              <a:buClr>
                <a:srgbClr val="000000"/>
              </a:buClr>
              <a:buSzPts val="990"/>
              <a:buFont typeface="Noto Sans Symbols"/>
              <a:buChar char="●"/>
            </a:pPr>
            <a:r>
              <a:rPr b="0" lang="ca-ES" sz="2200" strike="noStrike">
                <a:latin typeface="Calibri"/>
                <a:ea typeface="Calibri"/>
                <a:cs typeface="Calibri"/>
                <a:sym typeface="Calibri"/>
              </a:rPr>
              <a:t>Un cop que reben les caixes apunten el que troben en unes llistes</a:t>
            </a:r>
            <a:endParaRPr b="0" sz="2200" strike="noStrike">
              <a:latin typeface="Arial"/>
              <a:ea typeface="Arial"/>
              <a:cs typeface="Arial"/>
              <a:sym typeface="Arial"/>
            </a:endParaRPr>
          </a:p>
          <a:p>
            <a:pPr indent="-153135" lvl="0" marL="216000" marR="0" rtl="0" algn="l">
              <a:spcBef>
                <a:spcPts val="0"/>
              </a:spcBef>
              <a:spcAft>
                <a:spcPts val="0"/>
              </a:spcAft>
              <a:buClr>
                <a:srgbClr val="000000"/>
              </a:buClr>
              <a:buSzPts val="990"/>
              <a:buFont typeface="Noto Sans Symbols"/>
              <a:buNone/>
            </a:pPr>
            <a:r>
              <a:t/>
            </a:r>
            <a:endParaRPr b="0" sz="2200" strike="noStrike">
              <a:latin typeface="Arial"/>
              <a:ea typeface="Arial"/>
              <a:cs typeface="Arial"/>
              <a:sym typeface="Arial"/>
            </a:endParaRPr>
          </a:p>
          <a:p>
            <a:pPr indent="-216000" lvl="0" marL="216000" marR="0" rtl="0" algn="l">
              <a:spcBef>
                <a:spcPts val="0"/>
              </a:spcBef>
              <a:spcAft>
                <a:spcPts val="0"/>
              </a:spcAft>
              <a:buClr>
                <a:srgbClr val="000000"/>
              </a:buClr>
              <a:buSzPts val="990"/>
              <a:buFont typeface="Noto Sans Symbols"/>
              <a:buChar char="●"/>
            </a:pPr>
            <a:r>
              <a:rPr b="0" lang="ca-ES" sz="2200" strike="noStrike">
                <a:latin typeface="Calibri"/>
                <a:ea typeface="Calibri"/>
                <a:cs typeface="Calibri"/>
                <a:sym typeface="Calibri"/>
              </a:rPr>
              <a:t>Repeteixen l’experiment un nombre gran de vegades</a:t>
            </a:r>
            <a:endParaRPr b="0" sz="2200" strike="noStrike">
              <a:latin typeface="Arial"/>
              <a:ea typeface="Arial"/>
              <a:cs typeface="Arial"/>
              <a:sym typeface="Arial"/>
            </a:endParaRPr>
          </a:p>
          <a:p>
            <a:pPr indent="0" lvl="0" marL="0" marR="0" rtl="0" algn="l">
              <a:spcBef>
                <a:spcPts val="0"/>
              </a:spcBef>
              <a:spcAft>
                <a:spcPts val="0"/>
              </a:spcAft>
              <a:buNone/>
            </a:pPr>
            <a:r>
              <a:t/>
            </a:r>
            <a:endParaRPr b="0" sz="2200" strike="noStrike">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10"/>
                                        <p:tgtEl>
                                          <p:spTgt spid="408"/>
                                        </p:tgtEl>
                                      </p:cBhvr>
                                    </p:animEffect>
                                  </p:childTnLst>
                                </p:cTn>
                              </p:par>
                              <p:par>
                                <p:cTn fill="hold" nodeType="withEffect" presetClass="entr" presetID="1" presetSubtype="0">
                                  <p:stCondLst>
                                    <p:cond delay="0"/>
                                  </p:stCondLst>
                                  <p:childTnLst>
                                    <p:set>
                                      <p:cBhvr>
                                        <p:cTn dur="1" fill="hold">
                                          <p:stCondLst>
                                            <p:cond delay="0"/>
                                          </p:stCondLst>
                                        </p:cTn>
                                        <p:tgtEl>
                                          <p:spTgt spid="409">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9">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9">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9">
                                            <p:txEl>
                                              <p:pRg end="3" st="3"/>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9">
                                            <p:txEl>
                                              <p:pRg end="4" st="4"/>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9">
                                            <p:txEl>
                                              <p:pRg end="5" st="5"/>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9">
                                            <p:txEl>
                                              <p:pRg end="6" st="6"/>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9">
                                            <p:txEl>
                                              <p:pRg end="7" st="7"/>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9">
                                            <p:txEl>
                                              <p:pRg end="8" st="8"/>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9">
                                            <p:txEl>
                                              <p:pRg end="9" st="9"/>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9">
                                            <p:txEl>
                                              <p:pRg end="10" st="1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9">
                                            <p:txEl>
                                              <p:pRg end="11" st="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64"/>
          <p:cNvSpPr/>
          <p:nvPr/>
        </p:nvSpPr>
        <p:spPr>
          <a:xfrm>
            <a:off x="8483400" y="4426920"/>
            <a:ext cx="1259640" cy="70236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5" name="Google Shape;415;p64"/>
          <p:cNvPicPr preferRelativeResize="0"/>
          <p:nvPr/>
        </p:nvPicPr>
        <p:blipFill rotWithShape="1">
          <a:blip r:embed="rId3">
            <a:alphaModFix/>
          </a:blip>
          <a:srcRect b="0" l="0" r="0" t="0"/>
          <a:stretch/>
        </p:blipFill>
        <p:spPr>
          <a:xfrm>
            <a:off x="0" y="611280"/>
            <a:ext cx="10080000" cy="5004000"/>
          </a:xfrm>
          <a:prstGeom prst="rect">
            <a:avLst/>
          </a:prstGeom>
          <a:noFill/>
          <a:ln>
            <a:noFill/>
          </a:ln>
        </p:spPr>
      </p:pic>
      <p:pic>
        <p:nvPicPr>
          <p:cNvPr id="416" name="Google Shape;416;p64"/>
          <p:cNvPicPr preferRelativeResize="0"/>
          <p:nvPr/>
        </p:nvPicPr>
        <p:blipFill rotWithShape="1">
          <a:blip r:embed="rId4">
            <a:alphaModFix/>
          </a:blip>
          <a:srcRect b="27590" l="56776" r="11369" t="34040"/>
          <a:stretch/>
        </p:blipFill>
        <p:spPr>
          <a:xfrm>
            <a:off x="6155640" y="970920"/>
            <a:ext cx="647640" cy="519480"/>
          </a:xfrm>
          <a:prstGeom prst="rect">
            <a:avLst/>
          </a:prstGeom>
          <a:noFill/>
          <a:ln>
            <a:noFill/>
          </a:ln>
        </p:spPr>
      </p:pic>
      <p:pic>
        <p:nvPicPr>
          <p:cNvPr id="417" name="Google Shape;417;p64"/>
          <p:cNvPicPr preferRelativeResize="0"/>
          <p:nvPr/>
        </p:nvPicPr>
        <p:blipFill rotWithShape="1">
          <a:blip r:embed="rId4">
            <a:alphaModFix/>
          </a:blip>
          <a:srcRect b="27590" l="56776" r="11369" t="34040"/>
          <a:stretch/>
        </p:blipFill>
        <p:spPr>
          <a:xfrm>
            <a:off x="863640" y="1783440"/>
            <a:ext cx="647640" cy="519480"/>
          </a:xfrm>
          <a:prstGeom prst="rect">
            <a:avLst/>
          </a:prstGeom>
          <a:noFill/>
          <a:ln>
            <a:noFill/>
          </a:ln>
        </p:spPr>
      </p:pic>
      <p:sp>
        <p:nvSpPr>
          <p:cNvPr id="418" name="Google Shape;418;p64"/>
          <p:cNvSpPr/>
          <p:nvPr/>
        </p:nvSpPr>
        <p:spPr>
          <a:xfrm>
            <a:off x="1584000" y="1727280"/>
            <a:ext cx="2736000" cy="1368000"/>
          </a:xfrm>
          <a:custGeom>
            <a:rect b="b" l="l" r="r" t="t"/>
            <a:pathLst>
              <a:path extrusionOk="0" h="3800" w="7600">
                <a:moveTo>
                  <a:pt x="7599" y="3799"/>
                </a:moveTo>
                <a:cubicBezTo>
                  <a:pt x="4999" y="0"/>
                  <a:pt x="0" y="800"/>
                  <a:pt x="0" y="800"/>
                </a:cubicBezTo>
              </a:path>
            </a:pathLst>
          </a:custGeom>
          <a:noFill/>
          <a:ln cap="flat" cmpd="sng" w="19075">
            <a:solidFill>
              <a:srgbClr val="C921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64"/>
          <p:cNvSpPr/>
          <p:nvPr/>
        </p:nvSpPr>
        <p:spPr>
          <a:xfrm>
            <a:off x="4319640" y="1294920"/>
            <a:ext cx="1800720" cy="1800000"/>
          </a:xfrm>
          <a:custGeom>
            <a:rect b="b" l="l" r="r" t="t"/>
            <a:pathLst>
              <a:path extrusionOk="0" h="5000" w="5002">
                <a:moveTo>
                  <a:pt x="0" y="4999"/>
                </a:moveTo>
                <a:cubicBezTo>
                  <a:pt x="2083" y="208"/>
                  <a:pt x="5001" y="0"/>
                  <a:pt x="5001" y="0"/>
                </a:cubicBezTo>
              </a:path>
            </a:pathLst>
          </a:custGeom>
          <a:noFill/>
          <a:ln cap="flat" cmpd="sng" w="12600">
            <a:solidFill>
              <a:srgbClr val="C921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0" name="Google Shape;420;p64"/>
          <p:cNvPicPr preferRelativeResize="0"/>
          <p:nvPr/>
        </p:nvPicPr>
        <p:blipFill rotWithShape="1">
          <a:blip r:embed="rId5">
            <a:alphaModFix/>
          </a:blip>
          <a:srcRect b="9823" l="17704" r="19544" t="0"/>
          <a:stretch/>
        </p:blipFill>
        <p:spPr>
          <a:xfrm>
            <a:off x="4464000" y="2697840"/>
            <a:ext cx="720000" cy="1117080"/>
          </a:xfrm>
          <a:prstGeom prst="rect">
            <a:avLst/>
          </a:prstGeom>
          <a:noFill/>
          <a:ln cap="flat" cmpd="sng" w="29150">
            <a:solidFill>
              <a:srgbClr val="3465A4"/>
            </a:solidFill>
            <a:prstDash val="solid"/>
            <a:round/>
            <a:headEnd len="sm" w="sm" type="none"/>
            <a:tailEnd len="sm" w="sm" type="none"/>
          </a:ln>
        </p:spPr>
      </p:pic>
      <p:sp>
        <p:nvSpPr>
          <p:cNvPr id="421" name="Google Shape;421;p64"/>
          <p:cNvSpPr txBox="1"/>
          <p:nvPr/>
        </p:nvSpPr>
        <p:spPr>
          <a:xfrm>
            <a:off x="252360" y="-12060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Correlacions relativament habituals </a:t>
            </a:r>
            <a:endParaRPr b="0" sz="4000"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65"/>
          <p:cNvPicPr preferRelativeResize="0"/>
          <p:nvPr/>
        </p:nvPicPr>
        <p:blipFill rotWithShape="1">
          <a:blip r:embed="rId3">
            <a:alphaModFix/>
          </a:blip>
          <a:srcRect b="0" l="0" r="0" t="0"/>
          <a:stretch/>
        </p:blipFill>
        <p:spPr>
          <a:xfrm>
            <a:off x="35640" y="683280"/>
            <a:ext cx="3636360" cy="1476720"/>
          </a:xfrm>
          <a:prstGeom prst="rect">
            <a:avLst/>
          </a:prstGeom>
          <a:noFill/>
          <a:ln>
            <a:noFill/>
          </a:ln>
        </p:spPr>
      </p:pic>
      <p:pic>
        <p:nvPicPr>
          <p:cNvPr id="427" name="Google Shape;427;p65"/>
          <p:cNvPicPr preferRelativeResize="0"/>
          <p:nvPr/>
        </p:nvPicPr>
        <p:blipFill rotWithShape="1">
          <a:blip r:embed="rId4">
            <a:alphaModFix/>
          </a:blip>
          <a:srcRect b="27590" l="56776" r="11369" t="34040"/>
          <a:stretch/>
        </p:blipFill>
        <p:spPr>
          <a:xfrm>
            <a:off x="2256120" y="789480"/>
            <a:ext cx="233640" cy="153360"/>
          </a:xfrm>
          <a:prstGeom prst="rect">
            <a:avLst/>
          </a:prstGeom>
          <a:noFill/>
          <a:ln>
            <a:noFill/>
          </a:ln>
        </p:spPr>
      </p:pic>
      <p:pic>
        <p:nvPicPr>
          <p:cNvPr id="428" name="Google Shape;428;p65"/>
          <p:cNvPicPr preferRelativeResize="0"/>
          <p:nvPr/>
        </p:nvPicPr>
        <p:blipFill rotWithShape="1">
          <a:blip r:embed="rId4">
            <a:alphaModFix/>
          </a:blip>
          <a:srcRect b="27590" l="56776" r="11369" t="34040"/>
          <a:stretch/>
        </p:blipFill>
        <p:spPr>
          <a:xfrm>
            <a:off x="347400" y="1028520"/>
            <a:ext cx="233640" cy="153720"/>
          </a:xfrm>
          <a:prstGeom prst="rect">
            <a:avLst/>
          </a:prstGeom>
          <a:noFill/>
          <a:ln>
            <a:noFill/>
          </a:ln>
        </p:spPr>
      </p:pic>
      <p:graphicFrame>
        <p:nvGraphicFramePr>
          <p:cNvPr id="429" name="Google Shape;429;p65"/>
          <p:cNvGraphicFramePr/>
          <p:nvPr/>
        </p:nvGraphicFramePr>
        <p:xfrm>
          <a:off x="6558120" y="553680"/>
          <a:ext cx="3000000" cy="3000000"/>
        </p:xfrm>
        <a:graphic>
          <a:graphicData uri="http://schemas.openxmlformats.org/drawingml/2006/table">
            <a:tbl>
              <a:tblPr>
                <a:noFill/>
                <a:tableStyleId>{01D6DEFD-4453-41F5-AE54-9D34239D4864}</a:tableStyleId>
              </a:tblPr>
              <a:tblGrid>
                <a:gridCol w="574200"/>
                <a:gridCol w="1192675"/>
                <a:gridCol w="1712525"/>
              </a:tblGrid>
              <a:tr h="394925">
                <a:tc>
                  <a:txBody>
                    <a:bodyPr/>
                    <a:lstStyle/>
                    <a:p>
                      <a:pPr indent="0" lvl="0" marL="0" marR="0" rtl="0" algn="l">
                        <a:spcBef>
                          <a:spcPts val="0"/>
                        </a:spcBef>
                        <a:spcAft>
                          <a:spcPts val="0"/>
                        </a:spcAft>
                        <a:buNone/>
                      </a:pPr>
                      <a:r>
                        <a:rPr b="0" lang="ca-ES" sz="1790" u="none" cap="none" strike="noStrike">
                          <a:latin typeface="Arial"/>
                          <a:ea typeface="Arial"/>
                          <a:cs typeface="Arial"/>
                          <a:sym typeface="Arial"/>
                        </a:rPr>
                        <a:t>Exp</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CC99"/>
                    </a:solidFill>
                  </a:tcPr>
                </a:tc>
                <a:tc>
                  <a:txBody>
                    <a:bodyPr/>
                    <a:lstStyle/>
                    <a:p>
                      <a:pPr indent="0" lvl="0" marL="0" marR="0" rtl="0" algn="l">
                        <a:spcBef>
                          <a:spcPts val="0"/>
                        </a:spcBef>
                        <a:spcAft>
                          <a:spcPts val="0"/>
                        </a:spcAft>
                        <a:buNone/>
                      </a:pPr>
                      <a:r>
                        <a:rPr b="0" lang="ca-ES" sz="1790" strike="noStrike">
                          <a:latin typeface="Arial"/>
                          <a:ea typeface="Arial"/>
                          <a:cs typeface="Arial"/>
                          <a:sym typeface="Arial"/>
                        </a:rPr>
                        <a:t>EUA Box</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CC99"/>
                    </a:solidFill>
                  </a:tcPr>
                </a:tc>
                <a:tc>
                  <a:txBody>
                    <a:bodyPr/>
                    <a:lstStyle/>
                    <a:p>
                      <a:pPr indent="0" lvl="0" marL="0" marR="0" rtl="0" algn="l">
                        <a:spcBef>
                          <a:spcPts val="0"/>
                        </a:spcBef>
                        <a:spcAft>
                          <a:spcPts val="0"/>
                        </a:spcAft>
                        <a:buNone/>
                      </a:pPr>
                      <a:r>
                        <a:rPr b="0" lang="ca-ES" sz="1790" strike="noStrike">
                          <a:latin typeface="Arial"/>
                          <a:ea typeface="Arial"/>
                          <a:cs typeface="Arial"/>
                          <a:sym typeface="Arial"/>
                        </a:rPr>
                        <a:t>Russian Box</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CC99"/>
                    </a:solidFill>
                  </a:tcPr>
                </a:tc>
              </a:tr>
              <a:tr h="538925">
                <a:tc>
                  <a:txBody>
                    <a:bodyPr/>
                    <a:lstStyle/>
                    <a:p>
                      <a:pPr indent="0" lvl="0" marL="0" marR="0" rtl="0" algn="just">
                        <a:spcBef>
                          <a:spcPts val="0"/>
                        </a:spcBef>
                        <a:spcAft>
                          <a:spcPts val="0"/>
                        </a:spcAft>
                        <a:buNone/>
                      </a:pPr>
                      <a:r>
                        <a:rPr b="1" lang="ca-ES" sz="1790" strike="noStrike">
                          <a:latin typeface="Arial"/>
                          <a:ea typeface="Arial"/>
                          <a:cs typeface="Arial"/>
                          <a:sym typeface="Arial"/>
                        </a:rPr>
                        <a:t>1</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99"/>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99"/>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99"/>
                    </a:solidFill>
                  </a:tcPr>
                </a:tc>
              </a:tr>
              <a:tr h="471600">
                <a:tc>
                  <a:txBody>
                    <a:bodyPr/>
                    <a:lstStyle/>
                    <a:p>
                      <a:pPr indent="0" lvl="0" marL="0" marR="0" rtl="0" algn="just">
                        <a:spcBef>
                          <a:spcPts val="0"/>
                        </a:spcBef>
                        <a:spcAft>
                          <a:spcPts val="0"/>
                        </a:spcAft>
                        <a:buNone/>
                      </a:pPr>
                      <a:r>
                        <a:rPr b="1" lang="ca-ES" sz="1790" strike="noStrike">
                          <a:latin typeface="Arial"/>
                          <a:ea typeface="Arial"/>
                          <a:cs typeface="Arial"/>
                          <a:sym typeface="Arial"/>
                        </a:rPr>
                        <a:t>2</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CC"/>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CC"/>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CC"/>
                    </a:solidFill>
                  </a:tcPr>
                </a:tc>
              </a:tr>
              <a:tr h="490325">
                <a:tc>
                  <a:txBody>
                    <a:bodyPr/>
                    <a:lstStyle/>
                    <a:p>
                      <a:pPr indent="0" lvl="0" marL="0" marR="0" rtl="0" algn="just">
                        <a:spcBef>
                          <a:spcPts val="0"/>
                        </a:spcBef>
                        <a:spcAft>
                          <a:spcPts val="0"/>
                        </a:spcAft>
                        <a:buNone/>
                      </a:pPr>
                      <a:r>
                        <a:rPr b="1" lang="ca-ES" sz="1790" strike="noStrike">
                          <a:latin typeface="Arial"/>
                          <a:ea typeface="Arial"/>
                          <a:cs typeface="Arial"/>
                          <a:sym typeface="Arial"/>
                        </a:rPr>
                        <a:t>3</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99"/>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99"/>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99"/>
                    </a:solidFill>
                  </a:tcPr>
                </a:tc>
              </a:tr>
              <a:tr h="538925">
                <a:tc>
                  <a:txBody>
                    <a:bodyPr/>
                    <a:lstStyle/>
                    <a:p>
                      <a:pPr indent="0" lvl="0" marL="0" marR="0" rtl="0" algn="just">
                        <a:spcBef>
                          <a:spcPts val="0"/>
                        </a:spcBef>
                        <a:spcAft>
                          <a:spcPts val="0"/>
                        </a:spcAft>
                        <a:buNone/>
                      </a:pPr>
                      <a:r>
                        <a:rPr b="1" lang="ca-ES" sz="1790" strike="noStrike">
                          <a:latin typeface="Arial"/>
                          <a:ea typeface="Arial"/>
                          <a:cs typeface="Arial"/>
                          <a:sym typeface="Arial"/>
                        </a:rPr>
                        <a:t>4</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CC"/>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CC"/>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CC"/>
                    </a:solidFill>
                  </a:tcPr>
                </a:tc>
              </a:tr>
              <a:tr h="504000">
                <a:tc>
                  <a:txBody>
                    <a:bodyPr/>
                    <a:lstStyle/>
                    <a:p>
                      <a:pPr indent="0" lvl="0" marL="0" rtl="0" algn="l">
                        <a:spcBef>
                          <a:spcPts val="0"/>
                        </a:spcBef>
                        <a:spcAft>
                          <a:spcPts val="0"/>
                        </a:spcAft>
                        <a:buNone/>
                      </a:pPr>
                      <a:r>
                        <a:t/>
                      </a:r>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99"/>
                    </a:solidFill>
                  </a:tcPr>
                </a:tc>
                <a:tc>
                  <a:txBody>
                    <a:bodyPr/>
                    <a:lstStyle/>
                    <a:p>
                      <a:pPr indent="0" lvl="0" marL="0" marR="0" rtl="0" algn="l">
                        <a:spcBef>
                          <a:spcPts val="0"/>
                        </a:spcBef>
                        <a:spcAft>
                          <a:spcPts val="0"/>
                        </a:spcAft>
                        <a:buNone/>
                      </a:pPr>
                      <a:r>
                        <a:rPr b="0" lang="ca-ES" sz="1800" strike="noStrike">
                          <a:latin typeface="Arial"/>
                          <a:ea typeface="Arial"/>
                          <a:cs typeface="Arial"/>
                          <a:sym typeface="Arial"/>
                        </a:rPr>
                        <a:t>...</a:t>
                      </a:r>
                      <a:endParaRPr b="0" sz="180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99"/>
                    </a:solidFill>
                  </a:tcPr>
                </a:tc>
                <a:tc>
                  <a:txBody>
                    <a:bodyPr/>
                    <a:lstStyle/>
                    <a:p>
                      <a:pPr indent="0" lvl="0" marL="0" marR="0" rtl="0" algn="l">
                        <a:spcBef>
                          <a:spcPts val="0"/>
                        </a:spcBef>
                        <a:spcAft>
                          <a:spcPts val="0"/>
                        </a:spcAft>
                        <a:buNone/>
                      </a:pPr>
                      <a:r>
                        <a:rPr b="0" lang="ca-ES" sz="1800" strike="noStrike">
                          <a:latin typeface="Arial"/>
                          <a:ea typeface="Arial"/>
                          <a:cs typeface="Arial"/>
                          <a:sym typeface="Arial"/>
                        </a:rPr>
                        <a:t>....</a:t>
                      </a:r>
                      <a:endParaRPr b="0" sz="180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99"/>
                    </a:solidFill>
                  </a:tcPr>
                </a:tc>
              </a:tr>
            </a:tbl>
          </a:graphicData>
        </a:graphic>
      </p:graphicFrame>
      <p:pic>
        <p:nvPicPr>
          <p:cNvPr id="430" name="Google Shape;430;p65"/>
          <p:cNvPicPr preferRelativeResize="0"/>
          <p:nvPr/>
        </p:nvPicPr>
        <p:blipFill rotWithShape="1">
          <a:blip r:embed="rId5">
            <a:alphaModFix/>
          </a:blip>
          <a:srcRect b="0" l="0" r="0" t="0"/>
          <a:stretch/>
        </p:blipFill>
        <p:spPr>
          <a:xfrm>
            <a:off x="7487280" y="1037520"/>
            <a:ext cx="438120" cy="438480"/>
          </a:xfrm>
          <a:prstGeom prst="rect">
            <a:avLst/>
          </a:prstGeom>
          <a:noFill/>
          <a:ln>
            <a:noFill/>
          </a:ln>
        </p:spPr>
      </p:pic>
      <p:pic>
        <p:nvPicPr>
          <p:cNvPr id="431" name="Google Shape;431;p65"/>
          <p:cNvPicPr preferRelativeResize="0"/>
          <p:nvPr/>
        </p:nvPicPr>
        <p:blipFill rotWithShape="1">
          <a:blip r:embed="rId6">
            <a:alphaModFix/>
          </a:blip>
          <a:srcRect b="0" l="0" r="0" t="0"/>
          <a:stretch/>
        </p:blipFill>
        <p:spPr>
          <a:xfrm>
            <a:off x="9019800" y="1027440"/>
            <a:ext cx="448920" cy="448560"/>
          </a:xfrm>
          <a:prstGeom prst="rect">
            <a:avLst/>
          </a:prstGeom>
          <a:noFill/>
          <a:ln>
            <a:noFill/>
          </a:ln>
        </p:spPr>
      </p:pic>
      <p:sp>
        <p:nvSpPr>
          <p:cNvPr id="432" name="Google Shape;432;p65"/>
          <p:cNvSpPr txBox="1"/>
          <p:nvPr/>
        </p:nvSpPr>
        <p:spPr>
          <a:xfrm>
            <a:off x="72000" y="2259000"/>
            <a:ext cx="6192000" cy="1773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Després de moltes repeticions de l’experiment amb preparacions aleatòries (tirant una moneda), tindrem:</a:t>
            </a:r>
            <a:endParaRPr b="0" sz="2200" strike="noStrike">
              <a:latin typeface="Arial"/>
              <a:ea typeface="Arial"/>
              <a:cs typeface="Arial"/>
              <a:sym typeface="Arial"/>
            </a:endParaRPr>
          </a:p>
        </p:txBody>
      </p:sp>
      <p:graphicFrame>
        <p:nvGraphicFramePr>
          <p:cNvPr id="433" name="Google Shape;433;p65"/>
          <p:cNvGraphicFramePr/>
          <p:nvPr/>
        </p:nvGraphicFramePr>
        <p:xfrm>
          <a:off x="138240" y="3198600"/>
          <a:ext cx="3000000" cy="3000000"/>
        </p:xfrm>
        <a:graphic>
          <a:graphicData uri="http://schemas.openxmlformats.org/drawingml/2006/table">
            <a:tbl>
              <a:tblPr>
                <a:noFill/>
                <a:tableStyleId>{01D6DEFD-4453-41F5-AE54-9D34239D4864}</a:tableStyleId>
              </a:tblPr>
              <a:tblGrid>
                <a:gridCol w="6370200"/>
                <a:gridCol w="1066675"/>
              </a:tblGrid>
              <a:tr h="544675">
                <a:tc>
                  <a:txBody>
                    <a:bodyPr/>
                    <a:lstStyle/>
                    <a:p>
                      <a:pPr indent="0" lvl="0" marL="0" marR="0" rtl="0" algn="l">
                        <a:spcBef>
                          <a:spcPts val="0"/>
                        </a:spcBef>
                        <a:spcAft>
                          <a:spcPts val="0"/>
                        </a:spcAft>
                        <a:buNone/>
                      </a:pPr>
                      <a:r>
                        <a:rPr b="0" lang="ca-ES" sz="1790" strike="noStrike">
                          <a:latin typeface="Arial"/>
                          <a:ea typeface="Arial"/>
                          <a:cs typeface="Arial"/>
                          <a:sym typeface="Arial"/>
                        </a:rPr>
                        <a:t>Probabilitat de trobar als EUA </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B3B3B3"/>
                    </a:solidFill>
                  </a:tcPr>
                </a:tc>
                <a:tc>
                  <a:txBody>
                    <a:bodyPr/>
                    <a:lstStyle/>
                    <a:p>
                      <a:pPr indent="0" lvl="0" marL="0" marR="0" rtl="0" algn="l">
                        <a:spcBef>
                          <a:spcPts val="0"/>
                        </a:spcBef>
                        <a:spcAft>
                          <a:spcPts val="0"/>
                        </a:spcAft>
                        <a:buNone/>
                      </a:pPr>
                      <a:r>
                        <a:rPr b="0" lang="ca-ES" sz="2200" strike="noStrike">
                          <a:latin typeface="Calibri"/>
                          <a:ea typeface="Calibri"/>
                          <a:cs typeface="Calibri"/>
                          <a:sym typeface="Calibri"/>
                        </a:rPr>
                        <a:t>1/2</a:t>
                      </a:r>
                      <a:endParaRPr b="0" sz="220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B3B3B3"/>
                    </a:solidFill>
                  </a:tcPr>
                </a:tc>
              </a:tr>
              <a:tr h="533525">
                <a:tc>
                  <a:txBody>
                    <a:bodyPr/>
                    <a:lstStyle/>
                    <a:p>
                      <a:pPr indent="0" lvl="0" marL="0" marR="0" rtl="0" algn="l">
                        <a:spcBef>
                          <a:spcPts val="0"/>
                        </a:spcBef>
                        <a:spcAft>
                          <a:spcPts val="0"/>
                        </a:spcAft>
                        <a:buNone/>
                      </a:pPr>
                      <a:r>
                        <a:rPr b="0" lang="ca-ES" sz="1790" strike="noStrike">
                          <a:latin typeface="Arial"/>
                          <a:ea typeface="Arial"/>
                          <a:cs typeface="Arial"/>
                          <a:sym typeface="Arial"/>
                        </a:rPr>
                        <a:t>Probabilitat de trobar als EUA</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CCCCC"/>
                    </a:solidFill>
                  </a:tcPr>
                </a:tc>
                <a:tc>
                  <a:txBody>
                    <a:bodyPr/>
                    <a:lstStyle/>
                    <a:p>
                      <a:pPr indent="0" lvl="0" marL="0" marR="0" rtl="0" algn="l">
                        <a:spcBef>
                          <a:spcPts val="0"/>
                        </a:spcBef>
                        <a:spcAft>
                          <a:spcPts val="0"/>
                        </a:spcAft>
                        <a:buNone/>
                      </a:pPr>
                      <a:r>
                        <a:rPr b="0" lang="ca-ES" sz="2200" strike="noStrike">
                          <a:latin typeface="Calibri"/>
                          <a:ea typeface="Calibri"/>
                          <a:cs typeface="Calibri"/>
                          <a:sym typeface="Calibri"/>
                        </a:rPr>
                        <a:t>1/2</a:t>
                      </a:r>
                      <a:endParaRPr b="0" sz="220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CCCCC"/>
                    </a:solidFill>
                  </a:tcPr>
                </a:tc>
              </a:tr>
              <a:tr h="571675">
                <a:tc>
                  <a:txBody>
                    <a:bodyPr/>
                    <a:lstStyle/>
                    <a:p>
                      <a:pPr indent="0" lvl="0" marL="0" marR="0" rtl="0" algn="l">
                        <a:spcBef>
                          <a:spcPts val="0"/>
                        </a:spcBef>
                        <a:spcAft>
                          <a:spcPts val="0"/>
                        </a:spcAft>
                        <a:buNone/>
                      </a:pPr>
                      <a:r>
                        <a:rPr b="0" lang="ca-ES" sz="1790" strike="noStrike">
                          <a:latin typeface="Arial"/>
                          <a:ea typeface="Arial"/>
                          <a:cs typeface="Arial"/>
                          <a:sym typeface="Arial"/>
                        </a:rPr>
                        <a:t>Probabilitat de trobar a Rússia        si als EUA han trobat </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c>
                  <a:txBody>
                    <a:bodyPr/>
                    <a:lstStyle/>
                    <a:p>
                      <a:pPr indent="0" lvl="0" marL="0" marR="0" rtl="0" algn="l">
                        <a:spcBef>
                          <a:spcPts val="0"/>
                        </a:spcBef>
                        <a:spcAft>
                          <a:spcPts val="0"/>
                        </a:spcAft>
                        <a:buNone/>
                      </a:pPr>
                      <a:r>
                        <a:rPr b="0" lang="ca-ES" sz="2200" strike="noStrike">
                          <a:solidFill>
                            <a:srgbClr val="BA131A"/>
                          </a:solidFill>
                          <a:latin typeface="Calibri"/>
                          <a:ea typeface="Calibri"/>
                          <a:cs typeface="Calibri"/>
                          <a:sym typeface="Calibri"/>
                        </a:rPr>
                        <a:t>1</a:t>
                      </a:r>
                      <a:endParaRPr b="0" sz="220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r>
            </a:tbl>
          </a:graphicData>
        </a:graphic>
      </p:graphicFrame>
      <p:pic>
        <p:nvPicPr>
          <p:cNvPr id="434" name="Google Shape;434;p65"/>
          <p:cNvPicPr preferRelativeResize="0"/>
          <p:nvPr/>
        </p:nvPicPr>
        <p:blipFill rotWithShape="1">
          <a:blip r:embed="rId5">
            <a:alphaModFix/>
          </a:blip>
          <a:srcRect b="0" l="0" r="0" t="0"/>
          <a:stretch/>
        </p:blipFill>
        <p:spPr>
          <a:xfrm>
            <a:off x="3383640" y="4391280"/>
            <a:ext cx="324000" cy="324000"/>
          </a:xfrm>
          <a:prstGeom prst="rect">
            <a:avLst/>
          </a:prstGeom>
          <a:noFill/>
          <a:ln>
            <a:noFill/>
          </a:ln>
        </p:spPr>
      </p:pic>
      <p:pic>
        <p:nvPicPr>
          <p:cNvPr id="435" name="Google Shape;435;p65"/>
          <p:cNvPicPr preferRelativeResize="0"/>
          <p:nvPr/>
        </p:nvPicPr>
        <p:blipFill rotWithShape="1">
          <a:blip r:embed="rId6">
            <a:alphaModFix/>
          </a:blip>
          <a:srcRect b="0" l="0" r="0" t="0"/>
          <a:stretch/>
        </p:blipFill>
        <p:spPr>
          <a:xfrm>
            <a:off x="6011640" y="4391280"/>
            <a:ext cx="288000" cy="288000"/>
          </a:xfrm>
          <a:prstGeom prst="rect">
            <a:avLst/>
          </a:prstGeom>
          <a:noFill/>
          <a:ln>
            <a:noFill/>
          </a:ln>
        </p:spPr>
      </p:pic>
      <p:pic>
        <p:nvPicPr>
          <p:cNvPr id="436" name="Google Shape;436;p65"/>
          <p:cNvPicPr preferRelativeResize="0"/>
          <p:nvPr/>
        </p:nvPicPr>
        <p:blipFill rotWithShape="1">
          <a:blip r:embed="rId5">
            <a:alphaModFix/>
          </a:blip>
          <a:srcRect b="0" l="0" r="0" t="0"/>
          <a:stretch/>
        </p:blipFill>
        <p:spPr>
          <a:xfrm>
            <a:off x="7487640" y="1541520"/>
            <a:ext cx="438120" cy="438480"/>
          </a:xfrm>
          <a:prstGeom prst="rect">
            <a:avLst/>
          </a:prstGeom>
          <a:noFill/>
          <a:ln>
            <a:noFill/>
          </a:ln>
        </p:spPr>
      </p:pic>
      <p:pic>
        <p:nvPicPr>
          <p:cNvPr id="437" name="Google Shape;437;p65"/>
          <p:cNvPicPr preferRelativeResize="0"/>
          <p:nvPr/>
        </p:nvPicPr>
        <p:blipFill rotWithShape="1">
          <a:blip r:embed="rId5">
            <a:alphaModFix/>
          </a:blip>
          <a:srcRect b="0" l="0" r="0" t="0"/>
          <a:stretch/>
        </p:blipFill>
        <p:spPr>
          <a:xfrm>
            <a:off x="8964000" y="2009520"/>
            <a:ext cx="438120" cy="438480"/>
          </a:xfrm>
          <a:prstGeom prst="rect">
            <a:avLst/>
          </a:prstGeom>
          <a:noFill/>
          <a:ln>
            <a:noFill/>
          </a:ln>
        </p:spPr>
      </p:pic>
      <p:pic>
        <p:nvPicPr>
          <p:cNvPr id="438" name="Google Shape;438;p65"/>
          <p:cNvPicPr preferRelativeResize="0"/>
          <p:nvPr/>
        </p:nvPicPr>
        <p:blipFill rotWithShape="1">
          <a:blip r:embed="rId5">
            <a:alphaModFix/>
          </a:blip>
          <a:srcRect b="0" l="0" r="0" t="0"/>
          <a:stretch/>
        </p:blipFill>
        <p:spPr>
          <a:xfrm>
            <a:off x="7488360" y="2513520"/>
            <a:ext cx="438120" cy="438480"/>
          </a:xfrm>
          <a:prstGeom prst="rect">
            <a:avLst/>
          </a:prstGeom>
          <a:noFill/>
          <a:ln>
            <a:noFill/>
          </a:ln>
        </p:spPr>
      </p:pic>
      <p:pic>
        <p:nvPicPr>
          <p:cNvPr id="439" name="Google Shape;439;p65"/>
          <p:cNvPicPr preferRelativeResize="0"/>
          <p:nvPr/>
        </p:nvPicPr>
        <p:blipFill rotWithShape="1">
          <a:blip r:embed="rId6">
            <a:alphaModFix/>
          </a:blip>
          <a:srcRect b="0" l="0" r="0" t="0"/>
          <a:stretch/>
        </p:blipFill>
        <p:spPr>
          <a:xfrm>
            <a:off x="9020160" y="1531440"/>
            <a:ext cx="448920" cy="448560"/>
          </a:xfrm>
          <a:prstGeom prst="rect">
            <a:avLst/>
          </a:prstGeom>
          <a:noFill/>
          <a:ln>
            <a:noFill/>
          </a:ln>
        </p:spPr>
      </p:pic>
      <p:pic>
        <p:nvPicPr>
          <p:cNvPr id="440" name="Google Shape;440;p65"/>
          <p:cNvPicPr preferRelativeResize="0"/>
          <p:nvPr/>
        </p:nvPicPr>
        <p:blipFill rotWithShape="1">
          <a:blip r:embed="rId6">
            <a:alphaModFix/>
          </a:blip>
          <a:srcRect b="0" l="0" r="0" t="0"/>
          <a:stretch/>
        </p:blipFill>
        <p:spPr>
          <a:xfrm>
            <a:off x="7472520" y="1999440"/>
            <a:ext cx="448920" cy="448560"/>
          </a:xfrm>
          <a:prstGeom prst="rect">
            <a:avLst/>
          </a:prstGeom>
          <a:noFill/>
          <a:ln>
            <a:noFill/>
          </a:ln>
        </p:spPr>
      </p:pic>
      <p:pic>
        <p:nvPicPr>
          <p:cNvPr id="441" name="Google Shape;441;p65"/>
          <p:cNvPicPr preferRelativeResize="0"/>
          <p:nvPr/>
        </p:nvPicPr>
        <p:blipFill rotWithShape="1">
          <a:blip r:embed="rId6">
            <a:alphaModFix/>
          </a:blip>
          <a:srcRect b="0" l="0" r="0" t="0"/>
          <a:stretch/>
        </p:blipFill>
        <p:spPr>
          <a:xfrm>
            <a:off x="8948880" y="2503440"/>
            <a:ext cx="448920" cy="448560"/>
          </a:xfrm>
          <a:prstGeom prst="rect">
            <a:avLst/>
          </a:prstGeom>
          <a:noFill/>
          <a:ln>
            <a:noFill/>
          </a:ln>
        </p:spPr>
      </p:pic>
      <p:pic>
        <p:nvPicPr>
          <p:cNvPr id="442" name="Google Shape;442;p65"/>
          <p:cNvPicPr preferRelativeResize="0"/>
          <p:nvPr/>
        </p:nvPicPr>
        <p:blipFill rotWithShape="1">
          <a:blip r:embed="rId6">
            <a:alphaModFix/>
          </a:blip>
          <a:srcRect b="0" l="0" r="0" t="0"/>
          <a:stretch/>
        </p:blipFill>
        <p:spPr>
          <a:xfrm>
            <a:off x="4629240" y="3799440"/>
            <a:ext cx="448920" cy="448560"/>
          </a:xfrm>
          <a:prstGeom prst="rect">
            <a:avLst/>
          </a:prstGeom>
          <a:noFill/>
          <a:ln>
            <a:noFill/>
          </a:ln>
        </p:spPr>
      </p:pic>
      <p:pic>
        <p:nvPicPr>
          <p:cNvPr id="443" name="Google Shape;443;p65"/>
          <p:cNvPicPr preferRelativeResize="0"/>
          <p:nvPr/>
        </p:nvPicPr>
        <p:blipFill rotWithShape="1">
          <a:blip r:embed="rId5">
            <a:alphaModFix/>
          </a:blip>
          <a:srcRect b="0" l="0" r="0" t="0"/>
          <a:stretch/>
        </p:blipFill>
        <p:spPr>
          <a:xfrm>
            <a:off x="4644360" y="3269520"/>
            <a:ext cx="438120" cy="438480"/>
          </a:xfrm>
          <a:prstGeom prst="rect">
            <a:avLst/>
          </a:prstGeom>
          <a:noFill/>
          <a:ln>
            <a:noFill/>
          </a:ln>
        </p:spPr>
      </p:pic>
      <p:sp>
        <p:nvSpPr>
          <p:cNvPr id="444" name="Google Shape;444;p65"/>
          <p:cNvSpPr txBox="1"/>
          <p:nvPr/>
        </p:nvSpPr>
        <p:spPr>
          <a:xfrm>
            <a:off x="252360" y="-12060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Correlacions relativament habituals </a:t>
            </a:r>
            <a:endParaRPr b="0" sz="4000"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66"/>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EPR</a:t>
            </a:r>
            <a:r>
              <a:rPr b="1" lang="ca-ES" sz="4000" strike="noStrike">
                <a:solidFill>
                  <a:srgbClr val="ECD078"/>
                </a:solidFill>
                <a:latin typeface="Calibri"/>
                <a:ea typeface="Calibri"/>
                <a:cs typeface="Calibri"/>
                <a:sym typeface="Calibri"/>
              </a:rPr>
              <a:t> </a:t>
            </a:r>
            <a:endParaRPr b="0" sz="4000" strike="noStrike">
              <a:solidFill>
                <a:srgbClr val="000000"/>
              </a:solidFill>
              <a:latin typeface="Arial"/>
              <a:ea typeface="Arial"/>
              <a:cs typeface="Arial"/>
              <a:sym typeface="Arial"/>
            </a:endParaRPr>
          </a:p>
        </p:txBody>
      </p:sp>
      <p:pic>
        <p:nvPicPr>
          <p:cNvPr id="450" name="Google Shape;450;p66"/>
          <p:cNvPicPr preferRelativeResize="0"/>
          <p:nvPr/>
        </p:nvPicPr>
        <p:blipFill rotWithShape="1">
          <a:blip r:embed="rId3">
            <a:alphaModFix/>
          </a:blip>
          <a:srcRect b="56003" l="0" r="0" t="5989"/>
          <a:stretch/>
        </p:blipFill>
        <p:spPr>
          <a:xfrm>
            <a:off x="73440" y="611280"/>
            <a:ext cx="9934560" cy="1367640"/>
          </a:xfrm>
          <a:prstGeom prst="rect">
            <a:avLst/>
          </a:prstGeom>
          <a:noFill/>
          <a:ln cap="flat" cmpd="sng" w="9525">
            <a:solidFill>
              <a:srgbClr val="BF0041"/>
            </a:solidFill>
            <a:prstDash val="solid"/>
            <a:round/>
            <a:headEnd len="sm" w="sm" type="none"/>
            <a:tailEnd len="sm" w="sm" type="none"/>
          </a:ln>
        </p:spPr>
      </p:pic>
      <p:sp>
        <p:nvSpPr>
          <p:cNvPr id="451" name="Google Shape;451;p66"/>
          <p:cNvSpPr txBox="1"/>
          <p:nvPr/>
        </p:nvSpPr>
        <p:spPr>
          <a:xfrm>
            <a:off x="72000" y="2051280"/>
            <a:ext cx="9720000" cy="308556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400" strike="noStrike">
                <a:latin typeface="Calibri"/>
                <a:ea typeface="Calibri"/>
                <a:cs typeface="Calibri"/>
                <a:sym typeface="Calibri"/>
              </a:rPr>
              <a:t>És la mecànica quàntica incomplerta? Podem restablir el determinisme?</a:t>
            </a:r>
            <a:endParaRPr b="0" sz="2400" strike="noStrike">
              <a:latin typeface="Arial"/>
              <a:ea typeface="Arial"/>
              <a:cs typeface="Arial"/>
              <a:sym typeface="Arial"/>
            </a:endParaRPr>
          </a:p>
          <a:p>
            <a:pPr indent="0" lvl="0" marL="0" marR="0" rtl="0" algn="l">
              <a:spcBef>
                <a:spcPts val="0"/>
              </a:spcBef>
              <a:spcAft>
                <a:spcPts val="0"/>
              </a:spcAft>
              <a:buNone/>
            </a:pPr>
            <a:r>
              <a:t/>
            </a:r>
            <a:endParaRPr b="0" sz="2400" strike="noStrike">
              <a:latin typeface="Arial"/>
              <a:ea typeface="Arial"/>
              <a:cs typeface="Arial"/>
              <a:sym typeface="Arial"/>
            </a:endParaRPr>
          </a:p>
          <a:p>
            <a:pPr indent="0" lvl="0" marL="0" marR="0" rtl="0" algn="l">
              <a:spcBef>
                <a:spcPts val="0"/>
              </a:spcBef>
              <a:spcAft>
                <a:spcPts val="0"/>
              </a:spcAft>
              <a:buNone/>
            </a:pPr>
            <a:r>
              <a:rPr b="0" lang="ca-ES" sz="2400" strike="noStrike">
                <a:latin typeface="Calibri"/>
                <a:ea typeface="Calibri"/>
                <a:cs typeface="Calibri"/>
                <a:sym typeface="Calibri"/>
              </a:rPr>
              <a:t>Podríem entendre el que observem amb partícules entrellaçades com a l’exemple de les dues boles, i.e. hi ha alguna informació amagada que faria la predicció determinista? </a:t>
            </a:r>
            <a:endParaRPr b="0" sz="2400" strike="noStrike">
              <a:latin typeface="Arial"/>
              <a:ea typeface="Arial"/>
              <a:cs typeface="Arial"/>
              <a:sym typeface="Arial"/>
            </a:endParaRPr>
          </a:p>
          <a:p>
            <a:pPr indent="0" lvl="0" marL="0" marR="0" rtl="0" algn="l">
              <a:spcBef>
                <a:spcPts val="0"/>
              </a:spcBef>
              <a:spcAft>
                <a:spcPts val="0"/>
              </a:spcAft>
              <a:buNone/>
            </a:pPr>
            <a:r>
              <a:t/>
            </a:r>
            <a:endParaRPr b="0" sz="2400" strike="noStrike">
              <a:latin typeface="Arial"/>
              <a:ea typeface="Arial"/>
              <a:cs typeface="Arial"/>
              <a:sym typeface="Arial"/>
            </a:endParaRPr>
          </a:p>
          <a:p>
            <a:pPr indent="0" lvl="0" marL="0" marR="0" rtl="0" algn="l">
              <a:spcBef>
                <a:spcPts val="0"/>
              </a:spcBef>
              <a:spcAft>
                <a:spcPts val="0"/>
              </a:spcAft>
              <a:buNone/>
            </a:pPr>
            <a:r>
              <a:rPr b="0" lang="ca-ES" sz="2400" strike="noStrike">
                <a:latin typeface="Calibri"/>
                <a:ea typeface="Calibri"/>
                <a:cs typeface="Calibri"/>
                <a:sym typeface="Calibri"/>
              </a:rPr>
              <a:t>D’alguna manera, potser no tenim,</a:t>
            </a:r>
            <a:endParaRPr b="0" sz="2400" strike="noStrike">
              <a:latin typeface="Arial"/>
              <a:ea typeface="Arial"/>
              <a:cs typeface="Arial"/>
              <a:sym typeface="Arial"/>
            </a:endParaRPr>
          </a:p>
          <a:p>
            <a:pPr indent="0" lvl="0" marL="0" marR="0" rtl="0" algn="l">
              <a:spcBef>
                <a:spcPts val="0"/>
              </a:spcBef>
              <a:spcAft>
                <a:spcPts val="0"/>
              </a:spcAft>
              <a:buNone/>
            </a:pPr>
            <a:r>
              <a:rPr b="0" lang="ca-ES" sz="2400" strike="noStrike">
                <a:latin typeface="Calibri"/>
                <a:ea typeface="Calibri"/>
                <a:cs typeface="Calibri"/>
                <a:sym typeface="Calibri"/>
              </a:rPr>
              <a:t>I el que tenim és, de vegades,  </a:t>
            </a:r>
            <a:endParaRPr b="0" sz="2400" strike="noStrike">
              <a:latin typeface="Arial"/>
              <a:ea typeface="Arial"/>
              <a:cs typeface="Arial"/>
              <a:sym typeface="Arial"/>
            </a:endParaRPr>
          </a:p>
        </p:txBody>
      </p:sp>
      <p:grpSp>
        <p:nvGrpSpPr>
          <p:cNvPr id="452" name="Google Shape;452;p66"/>
          <p:cNvGrpSpPr/>
          <p:nvPr/>
        </p:nvGrpSpPr>
        <p:grpSpPr>
          <a:xfrm>
            <a:off x="4571640" y="3826800"/>
            <a:ext cx="4230360" cy="516960"/>
            <a:chOff x="4571640" y="3826800"/>
            <a:chExt cx="4230360" cy="516960"/>
          </a:xfrm>
        </p:grpSpPr>
        <p:sp>
          <p:nvSpPr>
            <p:cNvPr id="453" name="Google Shape;453;p66"/>
            <p:cNvSpPr/>
            <p:nvPr/>
          </p:nvSpPr>
          <p:spPr>
            <a:xfrm>
              <a:off x="4571640" y="3838320"/>
              <a:ext cx="4218840" cy="493560"/>
            </a:xfrm>
            <a:custGeom>
              <a:rect b="b" l="l" r="r" t="t"/>
              <a:pathLst>
                <a:path extrusionOk="0" h="1371" w="11719">
                  <a:moveTo>
                    <a:pt x="0" y="0"/>
                  </a:moveTo>
                  <a:cubicBezTo>
                    <a:pt x="3906" y="0"/>
                    <a:pt x="7812" y="0"/>
                    <a:pt x="11718" y="0"/>
                  </a:cubicBezTo>
                  <a:cubicBezTo>
                    <a:pt x="11718" y="457"/>
                    <a:pt x="11718" y="914"/>
                    <a:pt x="11718" y="1370"/>
                  </a:cubicBezTo>
                  <a:cubicBezTo>
                    <a:pt x="7812" y="1370"/>
                    <a:pt x="3906" y="1370"/>
                    <a:pt x="0" y="1370"/>
                  </a:cubicBezTo>
                  <a:cubicBezTo>
                    <a:pt x="0" y="914"/>
                    <a:pt x="0" y="457"/>
                    <a:pt x="0" y="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66"/>
            <p:cNvSpPr/>
            <p:nvPr/>
          </p:nvSpPr>
          <p:spPr>
            <a:xfrm>
              <a:off x="4587120" y="3961440"/>
              <a:ext cx="9360" cy="227520"/>
            </a:xfrm>
            <a:custGeom>
              <a:rect b="b" l="l" r="r" t="t"/>
              <a:pathLst>
                <a:path extrusionOk="0" h="632" w="26">
                  <a:moveTo>
                    <a:pt x="25" y="23"/>
                  </a:moveTo>
                  <a:cubicBezTo>
                    <a:pt x="25" y="11"/>
                    <a:pt x="25" y="0"/>
                    <a:pt x="13" y="0"/>
                  </a:cubicBezTo>
                  <a:cubicBezTo>
                    <a:pt x="0" y="0"/>
                    <a:pt x="0" y="11"/>
                    <a:pt x="0" y="23"/>
                  </a:cubicBezTo>
                  <a:cubicBezTo>
                    <a:pt x="0" y="219"/>
                    <a:pt x="0" y="414"/>
                    <a:pt x="0" y="610"/>
                  </a:cubicBezTo>
                  <a:cubicBezTo>
                    <a:pt x="0" y="620"/>
                    <a:pt x="0" y="631"/>
                    <a:pt x="13" y="631"/>
                  </a:cubicBezTo>
                  <a:cubicBezTo>
                    <a:pt x="25" y="631"/>
                    <a:pt x="25" y="620"/>
                    <a:pt x="25" y="610"/>
                  </a:cubicBezTo>
                  <a:cubicBezTo>
                    <a:pt x="25" y="414"/>
                    <a:pt x="25" y="219"/>
                    <a:pt x="25" y="23"/>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66"/>
            <p:cNvSpPr/>
            <p:nvPr/>
          </p:nvSpPr>
          <p:spPr>
            <a:xfrm>
              <a:off x="4636440" y="3976920"/>
              <a:ext cx="151200" cy="155160"/>
            </a:xfrm>
            <a:custGeom>
              <a:rect b="b" l="l" r="r" t="t"/>
              <a:pathLst>
                <a:path extrusionOk="0" h="431" w="420">
                  <a:moveTo>
                    <a:pt x="234" y="49"/>
                  </a:moveTo>
                  <a:cubicBezTo>
                    <a:pt x="234" y="27"/>
                    <a:pt x="234" y="18"/>
                    <a:pt x="293" y="18"/>
                  </a:cubicBezTo>
                  <a:cubicBezTo>
                    <a:pt x="301" y="18"/>
                    <a:pt x="308" y="18"/>
                    <a:pt x="315" y="18"/>
                  </a:cubicBezTo>
                  <a:cubicBezTo>
                    <a:pt x="315" y="12"/>
                    <a:pt x="315" y="6"/>
                    <a:pt x="315" y="0"/>
                  </a:cubicBezTo>
                  <a:cubicBezTo>
                    <a:pt x="292" y="2"/>
                    <a:pt x="233" y="2"/>
                    <a:pt x="207" y="2"/>
                  </a:cubicBezTo>
                  <a:cubicBezTo>
                    <a:pt x="181" y="2"/>
                    <a:pt x="122" y="2"/>
                    <a:pt x="101" y="0"/>
                  </a:cubicBezTo>
                  <a:cubicBezTo>
                    <a:pt x="101" y="6"/>
                    <a:pt x="101" y="12"/>
                    <a:pt x="101" y="18"/>
                  </a:cubicBezTo>
                  <a:cubicBezTo>
                    <a:pt x="107" y="18"/>
                    <a:pt x="114" y="18"/>
                    <a:pt x="121" y="18"/>
                  </a:cubicBezTo>
                  <a:cubicBezTo>
                    <a:pt x="182" y="18"/>
                    <a:pt x="182" y="27"/>
                    <a:pt x="182" y="49"/>
                  </a:cubicBezTo>
                  <a:cubicBezTo>
                    <a:pt x="182" y="142"/>
                    <a:pt x="182" y="236"/>
                    <a:pt x="182" y="329"/>
                  </a:cubicBezTo>
                  <a:cubicBezTo>
                    <a:pt x="97" y="308"/>
                    <a:pt x="95" y="210"/>
                    <a:pt x="95" y="169"/>
                  </a:cubicBezTo>
                  <a:cubicBezTo>
                    <a:pt x="94" y="94"/>
                    <a:pt x="67" y="81"/>
                    <a:pt x="38" y="81"/>
                  </a:cubicBezTo>
                  <a:cubicBezTo>
                    <a:pt x="30" y="81"/>
                    <a:pt x="22" y="81"/>
                    <a:pt x="14" y="81"/>
                  </a:cubicBezTo>
                  <a:cubicBezTo>
                    <a:pt x="5" y="81"/>
                    <a:pt x="0" y="81"/>
                    <a:pt x="0" y="88"/>
                  </a:cubicBezTo>
                  <a:cubicBezTo>
                    <a:pt x="0" y="92"/>
                    <a:pt x="2" y="94"/>
                    <a:pt x="5" y="95"/>
                  </a:cubicBezTo>
                  <a:cubicBezTo>
                    <a:pt x="25" y="97"/>
                    <a:pt x="41" y="106"/>
                    <a:pt x="43" y="180"/>
                  </a:cubicBezTo>
                  <a:cubicBezTo>
                    <a:pt x="43" y="194"/>
                    <a:pt x="45" y="245"/>
                    <a:pt x="74" y="288"/>
                  </a:cubicBezTo>
                  <a:cubicBezTo>
                    <a:pt x="99" y="322"/>
                    <a:pt x="139" y="340"/>
                    <a:pt x="182" y="345"/>
                  </a:cubicBezTo>
                  <a:cubicBezTo>
                    <a:pt x="182" y="357"/>
                    <a:pt x="182" y="369"/>
                    <a:pt x="182" y="381"/>
                  </a:cubicBezTo>
                  <a:cubicBezTo>
                    <a:pt x="182" y="403"/>
                    <a:pt x="182" y="412"/>
                    <a:pt x="121" y="412"/>
                  </a:cubicBezTo>
                  <a:cubicBezTo>
                    <a:pt x="114" y="412"/>
                    <a:pt x="107" y="412"/>
                    <a:pt x="101" y="412"/>
                  </a:cubicBezTo>
                  <a:cubicBezTo>
                    <a:pt x="101" y="418"/>
                    <a:pt x="101" y="424"/>
                    <a:pt x="101" y="430"/>
                  </a:cubicBezTo>
                  <a:cubicBezTo>
                    <a:pt x="122" y="428"/>
                    <a:pt x="182" y="428"/>
                    <a:pt x="207" y="428"/>
                  </a:cubicBezTo>
                  <a:cubicBezTo>
                    <a:pt x="232" y="428"/>
                    <a:pt x="292" y="428"/>
                    <a:pt x="315" y="430"/>
                  </a:cubicBezTo>
                  <a:cubicBezTo>
                    <a:pt x="315" y="424"/>
                    <a:pt x="315" y="418"/>
                    <a:pt x="315" y="412"/>
                  </a:cubicBezTo>
                  <a:cubicBezTo>
                    <a:pt x="308" y="412"/>
                    <a:pt x="301" y="412"/>
                    <a:pt x="293" y="412"/>
                  </a:cubicBezTo>
                  <a:cubicBezTo>
                    <a:pt x="234" y="412"/>
                    <a:pt x="234" y="403"/>
                    <a:pt x="234" y="381"/>
                  </a:cubicBezTo>
                  <a:cubicBezTo>
                    <a:pt x="234" y="369"/>
                    <a:pt x="234" y="357"/>
                    <a:pt x="234" y="345"/>
                  </a:cubicBezTo>
                  <a:cubicBezTo>
                    <a:pt x="279" y="340"/>
                    <a:pt x="317" y="320"/>
                    <a:pt x="342" y="288"/>
                  </a:cubicBezTo>
                  <a:cubicBezTo>
                    <a:pt x="374" y="243"/>
                    <a:pt x="376" y="192"/>
                    <a:pt x="376" y="165"/>
                  </a:cubicBezTo>
                  <a:cubicBezTo>
                    <a:pt x="376" y="155"/>
                    <a:pt x="376" y="99"/>
                    <a:pt x="410" y="95"/>
                  </a:cubicBezTo>
                  <a:cubicBezTo>
                    <a:pt x="414" y="94"/>
                    <a:pt x="419" y="94"/>
                    <a:pt x="419" y="88"/>
                  </a:cubicBezTo>
                  <a:cubicBezTo>
                    <a:pt x="419" y="81"/>
                    <a:pt x="414" y="81"/>
                    <a:pt x="403" y="81"/>
                  </a:cubicBezTo>
                  <a:cubicBezTo>
                    <a:pt x="395" y="81"/>
                    <a:pt x="388" y="81"/>
                    <a:pt x="380" y="81"/>
                  </a:cubicBezTo>
                  <a:cubicBezTo>
                    <a:pt x="355" y="81"/>
                    <a:pt x="324" y="85"/>
                    <a:pt x="324" y="176"/>
                  </a:cubicBezTo>
                  <a:cubicBezTo>
                    <a:pt x="322" y="246"/>
                    <a:pt x="302" y="313"/>
                    <a:pt x="234" y="329"/>
                  </a:cubicBezTo>
                  <a:cubicBezTo>
                    <a:pt x="234" y="236"/>
                    <a:pt x="234" y="142"/>
                    <a:pt x="234" y="49"/>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66"/>
            <p:cNvSpPr/>
            <p:nvPr/>
          </p:nvSpPr>
          <p:spPr>
            <a:xfrm>
              <a:off x="4807440" y="4058640"/>
              <a:ext cx="118800" cy="108000"/>
            </a:xfrm>
            <a:custGeom>
              <a:rect b="b" l="l" r="r" t="t"/>
              <a:pathLst>
                <a:path extrusionOk="0" h="300" w="330">
                  <a:moveTo>
                    <a:pt x="196" y="31"/>
                  </a:moveTo>
                  <a:cubicBezTo>
                    <a:pt x="198" y="18"/>
                    <a:pt x="200" y="18"/>
                    <a:pt x="209" y="16"/>
                  </a:cubicBezTo>
                  <a:cubicBezTo>
                    <a:pt x="211" y="16"/>
                    <a:pt x="227" y="16"/>
                    <a:pt x="236" y="16"/>
                  </a:cubicBezTo>
                  <a:cubicBezTo>
                    <a:pt x="263" y="16"/>
                    <a:pt x="274" y="16"/>
                    <a:pt x="284" y="20"/>
                  </a:cubicBezTo>
                  <a:cubicBezTo>
                    <a:pt x="306" y="25"/>
                    <a:pt x="306" y="38"/>
                    <a:pt x="306" y="54"/>
                  </a:cubicBezTo>
                  <a:cubicBezTo>
                    <a:pt x="306" y="61"/>
                    <a:pt x="306" y="67"/>
                    <a:pt x="302" y="90"/>
                  </a:cubicBezTo>
                  <a:cubicBezTo>
                    <a:pt x="302" y="92"/>
                    <a:pt x="302" y="94"/>
                    <a:pt x="302" y="95"/>
                  </a:cubicBezTo>
                  <a:cubicBezTo>
                    <a:pt x="302" y="99"/>
                    <a:pt x="306" y="101"/>
                    <a:pt x="310" y="101"/>
                  </a:cubicBezTo>
                  <a:cubicBezTo>
                    <a:pt x="317" y="101"/>
                    <a:pt x="317" y="97"/>
                    <a:pt x="319" y="90"/>
                  </a:cubicBezTo>
                  <a:cubicBezTo>
                    <a:pt x="322" y="62"/>
                    <a:pt x="326" y="34"/>
                    <a:pt x="329" y="5"/>
                  </a:cubicBezTo>
                  <a:cubicBezTo>
                    <a:pt x="329" y="0"/>
                    <a:pt x="324" y="0"/>
                    <a:pt x="317" y="0"/>
                  </a:cubicBezTo>
                  <a:cubicBezTo>
                    <a:pt x="226" y="0"/>
                    <a:pt x="136" y="0"/>
                    <a:pt x="45" y="0"/>
                  </a:cubicBezTo>
                  <a:cubicBezTo>
                    <a:pt x="32" y="0"/>
                    <a:pt x="32" y="0"/>
                    <a:pt x="29" y="9"/>
                  </a:cubicBezTo>
                  <a:cubicBezTo>
                    <a:pt x="20" y="35"/>
                    <a:pt x="11" y="62"/>
                    <a:pt x="2" y="88"/>
                  </a:cubicBezTo>
                  <a:cubicBezTo>
                    <a:pt x="2" y="90"/>
                    <a:pt x="0" y="94"/>
                    <a:pt x="0" y="95"/>
                  </a:cubicBezTo>
                  <a:cubicBezTo>
                    <a:pt x="0" y="97"/>
                    <a:pt x="0" y="101"/>
                    <a:pt x="7" y="101"/>
                  </a:cubicBezTo>
                  <a:cubicBezTo>
                    <a:pt x="13" y="101"/>
                    <a:pt x="13" y="99"/>
                    <a:pt x="16" y="92"/>
                  </a:cubicBezTo>
                  <a:cubicBezTo>
                    <a:pt x="41" y="20"/>
                    <a:pt x="56" y="16"/>
                    <a:pt x="124" y="16"/>
                  </a:cubicBezTo>
                  <a:cubicBezTo>
                    <a:pt x="130" y="16"/>
                    <a:pt x="136" y="16"/>
                    <a:pt x="142" y="16"/>
                  </a:cubicBezTo>
                  <a:cubicBezTo>
                    <a:pt x="155" y="16"/>
                    <a:pt x="157" y="16"/>
                    <a:pt x="157" y="20"/>
                  </a:cubicBezTo>
                  <a:cubicBezTo>
                    <a:pt x="156" y="23"/>
                    <a:pt x="157" y="23"/>
                    <a:pt x="155" y="29"/>
                  </a:cubicBezTo>
                  <a:cubicBezTo>
                    <a:pt x="135" y="107"/>
                    <a:pt x="115" y="185"/>
                    <a:pt x="95" y="263"/>
                  </a:cubicBezTo>
                  <a:cubicBezTo>
                    <a:pt x="92" y="279"/>
                    <a:pt x="90" y="282"/>
                    <a:pt x="43" y="282"/>
                  </a:cubicBezTo>
                  <a:cubicBezTo>
                    <a:pt x="29" y="282"/>
                    <a:pt x="23" y="282"/>
                    <a:pt x="23" y="293"/>
                  </a:cubicBezTo>
                  <a:cubicBezTo>
                    <a:pt x="26" y="295"/>
                    <a:pt x="25" y="299"/>
                    <a:pt x="31" y="299"/>
                  </a:cubicBezTo>
                  <a:cubicBezTo>
                    <a:pt x="43" y="299"/>
                    <a:pt x="58" y="297"/>
                    <a:pt x="70" y="297"/>
                  </a:cubicBezTo>
                  <a:cubicBezTo>
                    <a:pt x="83" y="297"/>
                    <a:pt x="95" y="297"/>
                    <a:pt x="108" y="297"/>
                  </a:cubicBezTo>
                  <a:cubicBezTo>
                    <a:pt x="121" y="297"/>
                    <a:pt x="135" y="297"/>
                    <a:pt x="148" y="297"/>
                  </a:cubicBezTo>
                  <a:cubicBezTo>
                    <a:pt x="160" y="299"/>
                    <a:pt x="173" y="299"/>
                    <a:pt x="185" y="299"/>
                  </a:cubicBezTo>
                  <a:cubicBezTo>
                    <a:pt x="189" y="299"/>
                    <a:pt x="194" y="299"/>
                    <a:pt x="194" y="290"/>
                  </a:cubicBezTo>
                  <a:cubicBezTo>
                    <a:pt x="194" y="282"/>
                    <a:pt x="191" y="282"/>
                    <a:pt x="176" y="282"/>
                  </a:cubicBezTo>
                  <a:cubicBezTo>
                    <a:pt x="169" y="282"/>
                    <a:pt x="160" y="282"/>
                    <a:pt x="151" y="282"/>
                  </a:cubicBezTo>
                  <a:cubicBezTo>
                    <a:pt x="137" y="281"/>
                    <a:pt x="135" y="279"/>
                    <a:pt x="135" y="273"/>
                  </a:cubicBezTo>
                  <a:cubicBezTo>
                    <a:pt x="135" y="270"/>
                    <a:pt x="135" y="270"/>
                    <a:pt x="137" y="263"/>
                  </a:cubicBezTo>
                  <a:cubicBezTo>
                    <a:pt x="157" y="185"/>
                    <a:pt x="176" y="108"/>
                    <a:pt x="196" y="31"/>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66"/>
            <p:cNvSpPr/>
            <p:nvPr/>
          </p:nvSpPr>
          <p:spPr>
            <a:xfrm>
              <a:off x="4956480" y="3961440"/>
              <a:ext cx="50760" cy="227520"/>
            </a:xfrm>
            <a:custGeom>
              <a:rect b="b" l="l" r="r" t="t"/>
              <a:pathLst>
                <a:path extrusionOk="0" h="632" w="141">
                  <a:moveTo>
                    <a:pt x="137" y="327"/>
                  </a:moveTo>
                  <a:cubicBezTo>
                    <a:pt x="140" y="318"/>
                    <a:pt x="140" y="318"/>
                    <a:pt x="140" y="316"/>
                  </a:cubicBezTo>
                  <a:cubicBezTo>
                    <a:pt x="140" y="315"/>
                    <a:pt x="140" y="313"/>
                    <a:pt x="137" y="306"/>
                  </a:cubicBezTo>
                  <a:cubicBezTo>
                    <a:pt x="100" y="209"/>
                    <a:pt x="64" y="111"/>
                    <a:pt x="27" y="14"/>
                  </a:cubicBezTo>
                  <a:cubicBezTo>
                    <a:pt x="23" y="4"/>
                    <a:pt x="20" y="0"/>
                    <a:pt x="13" y="0"/>
                  </a:cubicBezTo>
                  <a:cubicBezTo>
                    <a:pt x="5" y="0"/>
                    <a:pt x="0" y="5"/>
                    <a:pt x="0" y="13"/>
                  </a:cubicBezTo>
                  <a:cubicBezTo>
                    <a:pt x="0" y="14"/>
                    <a:pt x="0" y="16"/>
                    <a:pt x="2" y="23"/>
                  </a:cubicBezTo>
                  <a:cubicBezTo>
                    <a:pt x="40" y="121"/>
                    <a:pt x="77" y="219"/>
                    <a:pt x="115" y="316"/>
                  </a:cubicBezTo>
                  <a:cubicBezTo>
                    <a:pt x="77" y="414"/>
                    <a:pt x="40" y="511"/>
                    <a:pt x="2" y="608"/>
                  </a:cubicBezTo>
                  <a:cubicBezTo>
                    <a:pt x="0" y="615"/>
                    <a:pt x="0" y="615"/>
                    <a:pt x="0" y="619"/>
                  </a:cubicBezTo>
                  <a:cubicBezTo>
                    <a:pt x="0" y="626"/>
                    <a:pt x="5" y="631"/>
                    <a:pt x="13" y="631"/>
                  </a:cubicBezTo>
                  <a:cubicBezTo>
                    <a:pt x="20" y="631"/>
                    <a:pt x="23" y="626"/>
                    <a:pt x="25" y="619"/>
                  </a:cubicBezTo>
                  <a:cubicBezTo>
                    <a:pt x="62" y="521"/>
                    <a:pt x="100" y="424"/>
                    <a:pt x="137" y="327"/>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66"/>
            <p:cNvSpPr/>
            <p:nvPr/>
          </p:nvSpPr>
          <p:spPr>
            <a:xfrm>
              <a:off x="5108040" y="4048920"/>
              <a:ext cx="151920" cy="53280"/>
            </a:xfrm>
            <a:custGeom>
              <a:rect b="b" l="l" r="r" t="t"/>
              <a:pathLst>
                <a:path extrusionOk="0" h="148" w="422">
                  <a:moveTo>
                    <a:pt x="400" y="25"/>
                  </a:moveTo>
                  <a:cubicBezTo>
                    <a:pt x="409" y="25"/>
                    <a:pt x="421" y="25"/>
                    <a:pt x="421" y="13"/>
                  </a:cubicBezTo>
                  <a:cubicBezTo>
                    <a:pt x="421" y="0"/>
                    <a:pt x="409" y="0"/>
                    <a:pt x="400" y="0"/>
                  </a:cubicBezTo>
                  <a:cubicBezTo>
                    <a:pt x="274" y="0"/>
                    <a:pt x="148" y="0"/>
                    <a:pt x="22" y="0"/>
                  </a:cubicBezTo>
                  <a:cubicBezTo>
                    <a:pt x="13" y="0"/>
                    <a:pt x="0" y="0"/>
                    <a:pt x="0" y="13"/>
                  </a:cubicBezTo>
                  <a:cubicBezTo>
                    <a:pt x="0" y="25"/>
                    <a:pt x="13" y="25"/>
                    <a:pt x="22" y="25"/>
                  </a:cubicBezTo>
                  <a:cubicBezTo>
                    <a:pt x="148" y="25"/>
                    <a:pt x="274" y="25"/>
                    <a:pt x="400" y="25"/>
                  </a:cubicBezTo>
                  <a:moveTo>
                    <a:pt x="400" y="147"/>
                  </a:moveTo>
                  <a:cubicBezTo>
                    <a:pt x="409" y="147"/>
                    <a:pt x="421" y="147"/>
                    <a:pt x="421" y="135"/>
                  </a:cubicBezTo>
                  <a:cubicBezTo>
                    <a:pt x="421" y="122"/>
                    <a:pt x="409" y="122"/>
                    <a:pt x="400" y="122"/>
                  </a:cubicBezTo>
                  <a:cubicBezTo>
                    <a:pt x="274" y="122"/>
                    <a:pt x="148" y="122"/>
                    <a:pt x="22" y="122"/>
                  </a:cubicBezTo>
                  <a:cubicBezTo>
                    <a:pt x="13" y="122"/>
                    <a:pt x="0" y="122"/>
                    <a:pt x="0" y="135"/>
                  </a:cubicBezTo>
                  <a:cubicBezTo>
                    <a:pt x="0" y="147"/>
                    <a:pt x="13" y="147"/>
                    <a:pt x="22" y="147"/>
                  </a:cubicBezTo>
                  <a:cubicBezTo>
                    <a:pt x="148" y="147"/>
                    <a:pt x="274" y="147"/>
                    <a:pt x="400" y="147"/>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66"/>
            <p:cNvSpPr/>
            <p:nvPr/>
          </p:nvSpPr>
          <p:spPr>
            <a:xfrm>
              <a:off x="5478120" y="3826800"/>
              <a:ext cx="75600" cy="151920"/>
            </a:xfrm>
            <a:custGeom>
              <a:rect b="b" l="l" r="r" t="t"/>
              <a:pathLst>
                <a:path extrusionOk="0" h="422" w="210">
                  <a:moveTo>
                    <a:pt x="130" y="16"/>
                  </a:moveTo>
                  <a:cubicBezTo>
                    <a:pt x="130" y="2"/>
                    <a:pt x="130" y="0"/>
                    <a:pt x="115" y="0"/>
                  </a:cubicBezTo>
                  <a:cubicBezTo>
                    <a:pt x="77" y="40"/>
                    <a:pt x="22" y="40"/>
                    <a:pt x="0" y="40"/>
                  </a:cubicBezTo>
                  <a:cubicBezTo>
                    <a:pt x="0" y="46"/>
                    <a:pt x="0" y="53"/>
                    <a:pt x="0" y="59"/>
                  </a:cubicBezTo>
                  <a:cubicBezTo>
                    <a:pt x="13" y="59"/>
                    <a:pt x="50" y="59"/>
                    <a:pt x="83" y="43"/>
                  </a:cubicBezTo>
                  <a:cubicBezTo>
                    <a:pt x="83" y="152"/>
                    <a:pt x="83" y="261"/>
                    <a:pt x="83" y="370"/>
                  </a:cubicBezTo>
                  <a:cubicBezTo>
                    <a:pt x="83" y="394"/>
                    <a:pt x="81" y="401"/>
                    <a:pt x="25" y="401"/>
                  </a:cubicBezTo>
                  <a:cubicBezTo>
                    <a:pt x="19" y="401"/>
                    <a:pt x="12" y="401"/>
                    <a:pt x="5" y="401"/>
                  </a:cubicBezTo>
                  <a:cubicBezTo>
                    <a:pt x="5" y="408"/>
                    <a:pt x="5" y="414"/>
                    <a:pt x="5" y="421"/>
                  </a:cubicBezTo>
                  <a:cubicBezTo>
                    <a:pt x="27" y="419"/>
                    <a:pt x="80" y="419"/>
                    <a:pt x="106" y="419"/>
                  </a:cubicBezTo>
                  <a:cubicBezTo>
                    <a:pt x="132" y="419"/>
                    <a:pt x="187" y="419"/>
                    <a:pt x="209" y="421"/>
                  </a:cubicBezTo>
                  <a:cubicBezTo>
                    <a:pt x="209" y="414"/>
                    <a:pt x="209" y="408"/>
                    <a:pt x="209" y="401"/>
                  </a:cubicBezTo>
                  <a:cubicBezTo>
                    <a:pt x="202" y="401"/>
                    <a:pt x="196" y="401"/>
                    <a:pt x="189" y="401"/>
                  </a:cubicBezTo>
                  <a:cubicBezTo>
                    <a:pt x="133" y="401"/>
                    <a:pt x="130" y="394"/>
                    <a:pt x="130" y="370"/>
                  </a:cubicBezTo>
                  <a:cubicBezTo>
                    <a:pt x="130" y="252"/>
                    <a:pt x="130" y="134"/>
                    <a:pt x="130" y="16"/>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66"/>
            <p:cNvSpPr/>
            <p:nvPr/>
          </p:nvSpPr>
          <p:spPr>
            <a:xfrm>
              <a:off x="5363280" y="4070880"/>
              <a:ext cx="303480" cy="9360"/>
            </a:xfrm>
            <a:custGeom>
              <a:rect b="b" l="l" r="r" t="t"/>
              <a:pathLst>
                <a:path extrusionOk="0" h="26" w="843">
                  <a:moveTo>
                    <a:pt x="0" y="0"/>
                  </a:moveTo>
                  <a:cubicBezTo>
                    <a:pt x="281" y="0"/>
                    <a:pt x="561" y="0"/>
                    <a:pt x="842" y="0"/>
                  </a:cubicBezTo>
                  <a:cubicBezTo>
                    <a:pt x="842" y="8"/>
                    <a:pt x="842" y="17"/>
                    <a:pt x="842" y="25"/>
                  </a:cubicBezTo>
                  <a:cubicBezTo>
                    <a:pt x="561" y="25"/>
                    <a:pt x="281" y="25"/>
                    <a:pt x="0" y="25"/>
                  </a:cubicBezTo>
                  <a:cubicBezTo>
                    <a:pt x="0" y="17"/>
                    <a:pt x="0" y="8"/>
                    <a:pt x="0" y="0"/>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66"/>
            <p:cNvSpPr/>
            <p:nvPr/>
          </p:nvSpPr>
          <p:spPr>
            <a:xfrm>
              <a:off x="5379480" y="4116240"/>
              <a:ext cx="178560" cy="227520"/>
            </a:xfrm>
            <a:custGeom>
              <a:rect b="b" l="l" r="r" t="t"/>
              <a:pathLst>
                <a:path extrusionOk="0" h="632" w="496">
                  <a:moveTo>
                    <a:pt x="200" y="565"/>
                  </a:moveTo>
                  <a:cubicBezTo>
                    <a:pt x="163" y="483"/>
                    <a:pt x="127" y="402"/>
                    <a:pt x="90" y="320"/>
                  </a:cubicBezTo>
                  <a:cubicBezTo>
                    <a:pt x="85" y="309"/>
                    <a:pt x="81" y="309"/>
                    <a:pt x="79" y="309"/>
                  </a:cubicBezTo>
                  <a:cubicBezTo>
                    <a:pt x="76" y="311"/>
                    <a:pt x="76" y="309"/>
                    <a:pt x="68" y="315"/>
                  </a:cubicBezTo>
                  <a:cubicBezTo>
                    <a:pt x="49" y="330"/>
                    <a:pt x="29" y="345"/>
                    <a:pt x="9" y="360"/>
                  </a:cubicBezTo>
                  <a:cubicBezTo>
                    <a:pt x="0" y="367"/>
                    <a:pt x="0" y="369"/>
                    <a:pt x="0" y="370"/>
                  </a:cubicBezTo>
                  <a:cubicBezTo>
                    <a:pt x="0" y="372"/>
                    <a:pt x="2" y="376"/>
                    <a:pt x="7" y="376"/>
                  </a:cubicBezTo>
                  <a:cubicBezTo>
                    <a:pt x="11" y="376"/>
                    <a:pt x="22" y="369"/>
                    <a:pt x="29" y="363"/>
                  </a:cubicBezTo>
                  <a:cubicBezTo>
                    <a:pt x="32" y="360"/>
                    <a:pt x="41" y="352"/>
                    <a:pt x="49" y="347"/>
                  </a:cubicBezTo>
                  <a:cubicBezTo>
                    <a:pt x="90" y="438"/>
                    <a:pt x="131" y="529"/>
                    <a:pt x="173" y="620"/>
                  </a:cubicBezTo>
                  <a:cubicBezTo>
                    <a:pt x="178" y="631"/>
                    <a:pt x="182" y="631"/>
                    <a:pt x="187" y="631"/>
                  </a:cubicBezTo>
                  <a:cubicBezTo>
                    <a:pt x="196" y="631"/>
                    <a:pt x="198" y="628"/>
                    <a:pt x="202" y="619"/>
                  </a:cubicBezTo>
                  <a:cubicBezTo>
                    <a:pt x="298" y="421"/>
                    <a:pt x="394" y="223"/>
                    <a:pt x="490" y="25"/>
                  </a:cubicBezTo>
                  <a:cubicBezTo>
                    <a:pt x="495" y="16"/>
                    <a:pt x="495" y="14"/>
                    <a:pt x="495" y="13"/>
                  </a:cubicBezTo>
                  <a:cubicBezTo>
                    <a:pt x="495" y="5"/>
                    <a:pt x="490" y="0"/>
                    <a:pt x="481" y="0"/>
                  </a:cubicBezTo>
                  <a:cubicBezTo>
                    <a:pt x="477" y="0"/>
                    <a:pt x="472" y="4"/>
                    <a:pt x="466" y="13"/>
                  </a:cubicBezTo>
                  <a:cubicBezTo>
                    <a:pt x="377" y="197"/>
                    <a:pt x="289" y="381"/>
                    <a:pt x="200" y="565"/>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66"/>
            <p:cNvSpPr/>
            <p:nvPr/>
          </p:nvSpPr>
          <p:spPr>
            <a:xfrm>
              <a:off x="5553000" y="4116240"/>
              <a:ext cx="113760" cy="9360"/>
            </a:xfrm>
            <a:custGeom>
              <a:rect b="b" l="l" r="r" t="t"/>
              <a:pathLst>
                <a:path extrusionOk="0" h="26" w="316">
                  <a:moveTo>
                    <a:pt x="0" y="0"/>
                  </a:moveTo>
                  <a:cubicBezTo>
                    <a:pt x="105" y="0"/>
                    <a:pt x="210" y="0"/>
                    <a:pt x="315" y="0"/>
                  </a:cubicBezTo>
                  <a:cubicBezTo>
                    <a:pt x="315" y="8"/>
                    <a:pt x="315" y="17"/>
                    <a:pt x="315" y="25"/>
                  </a:cubicBezTo>
                  <a:cubicBezTo>
                    <a:pt x="210" y="25"/>
                    <a:pt x="105" y="25"/>
                    <a:pt x="0" y="25"/>
                  </a:cubicBezTo>
                  <a:cubicBezTo>
                    <a:pt x="0" y="17"/>
                    <a:pt x="0" y="8"/>
                    <a:pt x="0" y="0"/>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66"/>
            <p:cNvSpPr/>
            <p:nvPr/>
          </p:nvSpPr>
          <p:spPr>
            <a:xfrm>
              <a:off x="5564160" y="4161960"/>
              <a:ext cx="91080" cy="151200"/>
            </a:xfrm>
            <a:custGeom>
              <a:rect b="b" l="l" r="r" t="t"/>
              <a:pathLst>
                <a:path extrusionOk="0" h="420" w="253">
                  <a:moveTo>
                    <a:pt x="49" y="370"/>
                  </a:moveTo>
                  <a:cubicBezTo>
                    <a:pt x="71" y="349"/>
                    <a:pt x="93" y="327"/>
                    <a:pt x="115" y="306"/>
                  </a:cubicBezTo>
                  <a:cubicBezTo>
                    <a:pt x="214" y="219"/>
                    <a:pt x="252" y="185"/>
                    <a:pt x="252" y="122"/>
                  </a:cubicBezTo>
                  <a:cubicBezTo>
                    <a:pt x="252" y="50"/>
                    <a:pt x="196" y="0"/>
                    <a:pt x="119" y="0"/>
                  </a:cubicBezTo>
                  <a:cubicBezTo>
                    <a:pt x="47" y="0"/>
                    <a:pt x="0" y="58"/>
                    <a:pt x="0" y="113"/>
                  </a:cubicBezTo>
                  <a:cubicBezTo>
                    <a:pt x="0" y="149"/>
                    <a:pt x="32" y="149"/>
                    <a:pt x="34" y="149"/>
                  </a:cubicBezTo>
                  <a:cubicBezTo>
                    <a:pt x="45" y="149"/>
                    <a:pt x="67" y="142"/>
                    <a:pt x="67" y="115"/>
                  </a:cubicBezTo>
                  <a:cubicBezTo>
                    <a:pt x="67" y="99"/>
                    <a:pt x="56" y="83"/>
                    <a:pt x="32" y="83"/>
                  </a:cubicBezTo>
                  <a:cubicBezTo>
                    <a:pt x="29" y="83"/>
                    <a:pt x="27" y="83"/>
                    <a:pt x="25" y="83"/>
                  </a:cubicBezTo>
                  <a:cubicBezTo>
                    <a:pt x="40" y="41"/>
                    <a:pt x="74" y="18"/>
                    <a:pt x="110" y="18"/>
                  </a:cubicBezTo>
                  <a:cubicBezTo>
                    <a:pt x="167" y="18"/>
                    <a:pt x="194" y="70"/>
                    <a:pt x="194" y="122"/>
                  </a:cubicBezTo>
                  <a:cubicBezTo>
                    <a:pt x="194" y="173"/>
                    <a:pt x="164" y="221"/>
                    <a:pt x="130" y="261"/>
                  </a:cubicBezTo>
                  <a:cubicBezTo>
                    <a:pt x="89" y="306"/>
                    <a:pt x="48" y="351"/>
                    <a:pt x="7" y="396"/>
                  </a:cubicBezTo>
                  <a:cubicBezTo>
                    <a:pt x="0" y="403"/>
                    <a:pt x="0" y="405"/>
                    <a:pt x="0" y="419"/>
                  </a:cubicBezTo>
                  <a:cubicBezTo>
                    <a:pt x="79" y="419"/>
                    <a:pt x="157" y="419"/>
                    <a:pt x="236" y="419"/>
                  </a:cubicBezTo>
                  <a:cubicBezTo>
                    <a:pt x="241" y="382"/>
                    <a:pt x="247" y="346"/>
                    <a:pt x="252" y="309"/>
                  </a:cubicBezTo>
                  <a:cubicBezTo>
                    <a:pt x="247" y="309"/>
                    <a:pt x="242" y="309"/>
                    <a:pt x="238" y="309"/>
                  </a:cubicBezTo>
                  <a:cubicBezTo>
                    <a:pt x="234" y="329"/>
                    <a:pt x="229" y="356"/>
                    <a:pt x="223" y="367"/>
                  </a:cubicBezTo>
                  <a:cubicBezTo>
                    <a:pt x="218" y="370"/>
                    <a:pt x="176" y="370"/>
                    <a:pt x="162" y="370"/>
                  </a:cubicBezTo>
                  <a:cubicBezTo>
                    <a:pt x="124" y="370"/>
                    <a:pt x="86" y="370"/>
                    <a:pt x="49" y="370"/>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66"/>
            <p:cNvSpPr/>
            <p:nvPr/>
          </p:nvSpPr>
          <p:spPr>
            <a:xfrm>
              <a:off x="5754600" y="3961440"/>
              <a:ext cx="52920" cy="227520"/>
            </a:xfrm>
            <a:custGeom>
              <a:rect b="b" l="l" r="r" t="t"/>
              <a:pathLst>
                <a:path extrusionOk="0" h="632" w="147">
                  <a:moveTo>
                    <a:pt x="146" y="626"/>
                  </a:moveTo>
                  <a:cubicBezTo>
                    <a:pt x="146" y="624"/>
                    <a:pt x="146" y="622"/>
                    <a:pt x="135" y="611"/>
                  </a:cubicBezTo>
                  <a:cubicBezTo>
                    <a:pt x="56" y="532"/>
                    <a:pt x="36" y="412"/>
                    <a:pt x="36" y="316"/>
                  </a:cubicBezTo>
                  <a:cubicBezTo>
                    <a:pt x="36" y="207"/>
                    <a:pt x="61" y="95"/>
                    <a:pt x="139" y="18"/>
                  </a:cubicBezTo>
                  <a:cubicBezTo>
                    <a:pt x="146" y="9"/>
                    <a:pt x="146" y="9"/>
                    <a:pt x="146" y="7"/>
                  </a:cubicBezTo>
                  <a:cubicBezTo>
                    <a:pt x="146" y="2"/>
                    <a:pt x="144" y="0"/>
                    <a:pt x="140" y="0"/>
                  </a:cubicBezTo>
                  <a:cubicBezTo>
                    <a:pt x="133" y="0"/>
                    <a:pt x="77" y="43"/>
                    <a:pt x="40" y="124"/>
                  </a:cubicBezTo>
                  <a:cubicBezTo>
                    <a:pt x="7" y="192"/>
                    <a:pt x="0" y="263"/>
                    <a:pt x="0" y="316"/>
                  </a:cubicBezTo>
                  <a:cubicBezTo>
                    <a:pt x="0" y="365"/>
                    <a:pt x="7" y="442"/>
                    <a:pt x="41" y="513"/>
                  </a:cubicBezTo>
                  <a:cubicBezTo>
                    <a:pt x="79" y="590"/>
                    <a:pt x="133" y="631"/>
                    <a:pt x="140" y="631"/>
                  </a:cubicBezTo>
                  <a:cubicBezTo>
                    <a:pt x="144" y="631"/>
                    <a:pt x="146" y="629"/>
                    <a:pt x="146" y="626"/>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66"/>
            <p:cNvSpPr/>
            <p:nvPr/>
          </p:nvSpPr>
          <p:spPr>
            <a:xfrm>
              <a:off x="5847840" y="3961440"/>
              <a:ext cx="9360" cy="227520"/>
            </a:xfrm>
            <a:custGeom>
              <a:rect b="b" l="l" r="r" t="t"/>
              <a:pathLst>
                <a:path extrusionOk="0" h="632" w="26">
                  <a:moveTo>
                    <a:pt x="25" y="23"/>
                  </a:moveTo>
                  <a:cubicBezTo>
                    <a:pt x="25" y="11"/>
                    <a:pt x="25" y="0"/>
                    <a:pt x="13" y="0"/>
                  </a:cubicBezTo>
                  <a:cubicBezTo>
                    <a:pt x="0" y="0"/>
                    <a:pt x="0" y="11"/>
                    <a:pt x="0" y="23"/>
                  </a:cubicBezTo>
                  <a:cubicBezTo>
                    <a:pt x="0" y="219"/>
                    <a:pt x="0" y="414"/>
                    <a:pt x="0" y="610"/>
                  </a:cubicBezTo>
                  <a:cubicBezTo>
                    <a:pt x="0" y="620"/>
                    <a:pt x="0" y="631"/>
                    <a:pt x="13" y="631"/>
                  </a:cubicBezTo>
                  <a:cubicBezTo>
                    <a:pt x="25" y="631"/>
                    <a:pt x="25" y="620"/>
                    <a:pt x="25" y="610"/>
                  </a:cubicBezTo>
                  <a:cubicBezTo>
                    <a:pt x="25" y="414"/>
                    <a:pt x="25" y="219"/>
                    <a:pt x="25" y="23"/>
                  </a:cubicBezTo>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66"/>
            <p:cNvSpPr/>
            <p:nvPr/>
          </p:nvSpPr>
          <p:spPr>
            <a:xfrm>
              <a:off x="5950800" y="3974400"/>
              <a:ext cx="106560" cy="202320"/>
            </a:xfrm>
            <a:custGeom>
              <a:rect b="b" l="l" r="r" t="t"/>
              <a:pathLst>
                <a:path extrusionOk="0" h="562" w="296">
                  <a:moveTo>
                    <a:pt x="160" y="88"/>
                  </a:moveTo>
                  <a:cubicBezTo>
                    <a:pt x="175" y="111"/>
                    <a:pt x="193" y="129"/>
                    <a:pt x="209" y="140"/>
                  </a:cubicBezTo>
                  <a:cubicBezTo>
                    <a:pt x="247" y="171"/>
                    <a:pt x="260" y="164"/>
                    <a:pt x="286" y="176"/>
                  </a:cubicBezTo>
                  <a:cubicBezTo>
                    <a:pt x="295" y="176"/>
                    <a:pt x="295" y="169"/>
                    <a:pt x="295" y="164"/>
                  </a:cubicBezTo>
                  <a:cubicBezTo>
                    <a:pt x="295" y="155"/>
                    <a:pt x="293" y="153"/>
                    <a:pt x="281" y="149"/>
                  </a:cubicBezTo>
                  <a:cubicBezTo>
                    <a:pt x="238" y="137"/>
                    <a:pt x="212" y="115"/>
                    <a:pt x="198" y="99"/>
                  </a:cubicBezTo>
                  <a:cubicBezTo>
                    <a:pt x="166" y="65"/>
                    <a:pt x="158" y="25"/>
                    <a:pt x="155" y="5"/>
                  </a:cubicBezTo>
                  <a:cubicBezTo>
                    <a:pt x="153" y="2"/>
                    <a:pt x="151" y="0"/>
                    <a:pt x="148" y="0"/>
                  </a:cubicBezTo>
                  <a:cubicBezTo>
                    <a:pt x="142" y="0"/>
                    <a:pt x="140" y="4"/>
                    <a:pt x="140" y="11"/>
                  </a:cubicBezTo>
                  <a:cubicBezTo>
                    <a:pt x="126" y="81"/>
                    <a:pt x="81" y="131"/>
                    <a:pt x="11" y="151"/>
                  </a:cubicBezTo>
                  <a:cubicBezTo>
                    <a:pt x="2" y="153"/>
                    <a:pt x="0" y="153"/>
                    <a:pt x="0" y="164"/>
                  </a:cubicBezTo>
                  <a:cubicBezTo>
                    <a:pt x="0" y="169"/>
                    <a:pt x="0" y="176"/>
                    <a:pt x="7" y="176"/>
                  </a:cubicBezTo>
                  <a:cubicBezTo>
                    <a:pt x="9" y="176"/>
                    <a:pt x="47" y="169"/>
                    <a:pt x="83" y="144"/>
                  </a:cubicBezTo>
                  <a:cubicBezTo>
                    <a:pt x="104" y="128"/>
                    <a:pt x="121" y="108"/>
                    <a:pt x="135" y="88"/>
                  </a:cubicBezTo>
                  <a:cubicBezTo>
                    <a:pt x="135" y="238"/>
                    <a:pt x="135" y="388"/>
                    <a:pt x="135" y="538"/>
                  </a:cubicBezTo>
                  <a:cubicBezTo>
                    <a:pt x="135" y="548"/>
                    <a:pt x="135" y="561"/>
                    <a:pt x="148" y="561"/>
                  </a:cubicBezTo>
                  <a:cubicBezTo>
                    <a:pt x="160" y="561"/>
                    <a:pt x="160" y="548"/>
                    <a:pt x="160" y="538"/>
                  </a:cubicBezTo>
                  <a:cubicBezTo>
                    <a:pt x="160" y="388"/>
                    <a:pt x="160" y="238"/>
                    <a:pt x="160" y="88"/>
                  </a:cubicBezTo>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66"/>
            <p:cNvSpPr/>
            <p:nvPr/>
          </p:nvSpPr>
          <p:spPr>
            <a:xfrm>
              <a:off x="6070680" y="4096080"/>
              <a:ext cx="73440" cy="72360"/>
            </a:xfrm>
            <a:custGeom>
              <a:rect b="b" l="l" r="r" t="t"/>
              <a:pathLst>
                <a:path extrusionOk="0" h="201" w="204">
                  <a:moveTo>
                    <a:pt x="47" y="155"/>
                  </a:moveTo>
                  <a:cubicBezTo>
                    <a:pt x="58" y="144"/>
                    <a:pt x="67" y="135"/>
                    <a:pt x="104" y="106"/>
                  </a:cubicBezTo>
                  <a:cubicBezTo>
                    <a:pt x="113" y="99"/>
                    <a:pt x="146" y="72"/>
                    <a:pt x="158" y="59"/>
                  </a:cubicBezTo>
                  <a:cubicBezTo>
                    <a:pt x="185" y="32"/>
                    <a:pt x="203" y="11"/>
                    <a:pt x="203" y="5"/>
                  </a:cubicBezTo>
                  <a:cubicBezTo>
                    <a:pt x="203" y="0"/>
                    <a:pt x="198" y="0"/>
                    <a:pt x="196" y="0"/>
                  </a:cubicBezTo>
                  <a:cubicBezTo>
                    <a:pt x="191" y="0"/>
                    <a:pt x="191" y="0"/>
                    <a:pt x="187" y="4"/>
                  </a:cubicBezTo>
                  <a:cubicBezTo>
                    <a:pt x="175" y="23"/>
                    <a:pt x="166" y="31"/>
                    <a:pt x="155" y="31"/>
                  </a:cubicBezTo>
                  <a:cubicBezTo>
                    <a:pt x="149" y="31"/>
                    <a:pt x="142" y="31"/>
                    <a:pt x="130" y="18"/>
                  </a:cubicBezTo>
                  <a:cubicBezTo>
                    <a:pt x="113" y="2"/>
                    <a:pt x="104" y="0"/>
                    <a:pt x="94" y="0"/>
                  </a:cubicBezTo>
                  <a:cubicBezTo>
                    <a:pt x="59" y="0"/>
                    <a:pt x="34" y="38"/>
                    <a:pt x="34" y="50"/>
                  </a:cubicBezTo>
                  <a:cubicBezTo>
                    <a:pt x="34" y="56"/>
                    <a:pt x="40" y="56"/>
                    <a:pt x="43" y="56"/>
                  </a:cubicBezTo>
                  <a:cubicBezTo>
                    <a:pt x="47" y="56"/>
                    <a:pt x="49" y="56"/>
                    <a:pt x="50" y="50"/>
                  </a:cubicBezTo>
                  <a:cubicBezTo>
                    <a:pt x="58" y="34"/>
                    <a:pt x="81" y="34"/>
                    <a:pt x="88" y="34"/>
                  </a:cubicBezTo>
                  <a:cubicBezTo>
                    <a:pt x="99" y="34"/>
                    <a:pt x="110" y="36"/>
                    <a:pt x="117" y="38"/>
                  </a:cubicBezTo>
                  <a:cubicBezTo>
                    <a:pt x="140" y="43"/>
                    <a:pt x="144" y="43"/>
                    <a:pt x="155" y="43"/>
                  </a:cubicBezTo>
                  <a:cubicBezTo>
                    <a:pt x="144" y="56"/>
                    <a:pt x="135" y="63"/>
                    <a:pt x="94" y="97"/>
                  </a:cubicBezTo>
                  <a:cubicBezTo>
                    <a:pt x="59" y="124"/>
                    <a:pt x="47" y="135"/>
                    <a:pt x="40" y="144"/>
                  </a:cubicBezTo>
                  <a:cubicBezTo>
                    <a:pt x="13" y="171"/>
                    <a:pt x="0" y="189"/>
                    <a:pt x="0" y="194"/>
                  </a:cubicBezTo>
                  <a:cubicBezTo>
                    <a:pt x="0" y="200"/>
                    <a:pt x="5" y="200"/>
                    <a:pt x="7" y="200"/>
                  </a:cubicBezTo>
                  <a:cubicBezTo>
                    <a:pt x="11" y="200"/>
                    <a:pt x="13" y="198"/>
                    <a:pt x="14" y="194"/>
                  </a:cubicBezTo>
                  <a:cubicBezTo>
                    <a:pt x="27" y="178"/>
                    <a:pt x="40" y="167"/>
                    <a:pt x="56" y="167"/>
                  </a:cubicBezTo>
                  <a:cubicBezTo>
                    <a:pt x="61" y="167"/>
                    <a:pt x="67" y="167"/>
                    <a:pt x="79" y="178"/>
                  </a:cubicBezTo>
                  <a:cubicBezTo>
                    <a:pt x="94" y="192"/>
                    <a:pt x="101" y="200"/>
                    <a:pt x="115" y="200"/>
                  </a:cubicBezTo>
                  <a:cubicBezTo>
                    <a:pt x="164" y="200"/>
                    <a:pt x="193" y="146"/>
                    <a:pt x="193" y="129"/>
                  </a:cubicBezTo>
                  <a:cubicBezTo>
                    <a:pt x="193" y="126"/>
                    <a:pt x="187" y="124"/>
                    <a:pt x="185" y="124"/>
                  </a:cubicBezTo>
                  <a:cubicBezTo>
                    <a:pt x="180" y="124"/>
                    <a:pt x="180" y="126"/>
                    <a:pt x="178" y="131"/>
                  </a:cubicBezTo>
                  <a:cubicBezTo>
                    <a:pt x="169" y="153"/>
                    <a:pt x="142" y="164"/>
                    <a:pt x="121" y="164"/>
                  </a:cubicBezTo>
                  <a:cubicBezTo>
                    <a:pt x="112" y="164"/>
                    <a:pt x="101" y="162"/>
                    <a:pt x="88" y="160"/>
                  </a:cubicBezTo>
                  <a:cubicBezTo>
                    <a:pt x="68" y="155"/>
                    <a:pt x="65" y="155"/>
                    <a:pt x="58" y="155"/>
                  </a:cubicBezTo>
                  <a:cubicBezTo>
                    <a:pt x="56" y="155"/>
                    <a:pt x="49" y="155"/>
                    <a:pt x="47" y="155"/>
                  </a:cubicBezTo>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66"/>
            <p:cNvSpPr/>
            <p:nvPr/>
          </p:nvSpPr>
          <p:spPr>
            <a:xfrm>
              <a:off x="6178320" y="3961440"/>
              <a:ext cx="50760" cy="227520"/>
            </a:xfrm>
            <a:custGeom>
              <a:rect b="b" l="l" r="r" t="t"/>
              <a:pathLst>
                <a:path extrusionOk="0" h="632" w="141">
                  <a:moveTo>
                    <a:pt x="139" y="327"/>
                  </a:moveTo>
                  <a:cubicBezTo>
                    <a:pt x="140" y="318"/>
                    <a:pt x="140" y="318"/>
                    <a:pt x="140" y="316"/>
                  </a:cubicBezTo>
                  <a:cubicBezTo>
                    <a:pt x="140" y="315"/>
                    <a:pt x="140" y="313"/>
                    <a:pt x="139" y="306"/>
                  </a:cubicBezTo>
                  <a:cubicBezTo>
                    <a:pt x="101" y="209"/>
                    <a:pt x="64" y="111"/>
                    <a:pt x="27" y="14"/>
                  </a:cubicBezTo>
                  <a:cubicBezTo>
                    <a:pt x="23" y="4"/>
                    <a:pt x="20" y="0"/>
                    <a:pt x="13" y="0"/>
                  </a:cubicBezTo>
                  <a:cubicBezTo>
                    <a:pt x="5" y="0"/>
                    <a:pt x="0" y="5"/>
                    <a:pt x="0" y="13"/>
                  </a:cubicBezTo>
                  <a:cubicBezTo>
                    <a:pt x="0" y="14"/>
                    <a:pt x="0" y="16"/>
                    <a:pt x="4" y="23"/>
                  </a:cubicBezTo>
                  <a:cubicBezTo>
                    <a:pt x="41" y="121"/>
                    <a:pt x="78" y="219"/>
                    <a:pt x="115" y="316"/>
                  </a:cubicBezTo>
                  <a:cubicBezTo>
                    <a:pt x="78" y="414"/>
                    <a:pt x="41" y="511"/>
                    <a:pt x="4" y="608"/>
                  </a:cubicBezTo>
                  <a:cubicBezTo>
                    <a:pt x="0" y="615"/>
                    <a:pt x="0" y="615"/>
                    <a:pt x="0" y="619"/>
                  </a:cubicBezTo>
                  <a:cubicBezTo>
                    <a:pt x="0" y="626"/>
                    <a:pt x="5" y="631"/>
                    <a:pt x="13" y="631"/>
                  </a:cubicBezTo>
                  <a:cubicBezTo>
                    <a:pt x="22" y="631"/>
                    <a:pt x="23" y="626"/>
                    <a:pt x="25" y="619"/>
                  </a:cubicBezTo>
                  <a:cubicBezTo>
                    <a:pt x="63" y="521"/>
                    <a:pt x="101" y="424"/>
                    <a:pt x="139" y="327"/>
                  </a:cubicBezTo>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66"/>
            <p:cNvSpPr/>
            <p:nvPr/>
          </p:nvSpPr>
          <p:spPr>
            <a:xfrm>
              <a:off x="6271560" y="4060440"/>
              <a:ext cx="58680" cy="105840"/>
            </a:xfrm>
            <a:custGeom>
              <a:rect b="b" l="l" r="r" t="t"/>
              <a:pathLst>
                <a:path extrusionOk="0" h="294" w="163">
                  <a:moveTo>
                    <a:pt x="101" y="13"/>
                  </a:moveTo>
                  <a:cubicBezTo>
                    <a:pt x="101" y="0"/>
                    <a:pt x="99" y="0"/>
                    <a:pt x="86" y="0"/>
                  </a:cubicBezTo>
                  <a:cubicBezTo>
                    <a:pt x="59" y="27"/>
                    <a:pt x="18" y="29"/>
                    <a:pt x="0" y="29"/>
                  </a:cubicBezTo>
                  <a:cubicBezTo>
                    <a:pt x="0" y="34"/>
                    <a:pt x="0" y="38"/>
                    <a:pt x="0" y="43"/>
                  </a:cubicBezTo>
                  <a:cubicBezTo>
                    <a:pt x="11" y="43"/>
                    <a:pt x="40" y="43"/>
                    <a:pt x="65" y="32"/>
                  </a:cubicBezTo>
                  <a:cubicBezTo>
                    <a:pt x="65" y="107"/>
                    <a:pt x="65" y="182"/>
                    <a:pt x="65" y="257"/>
                  </a:cubicBezTo>
                  <a:cubicBezTo>
                    <a:pt x="65" y="272"/>
                    <a:pt x="65" y="277"/>
                    <a:pt x="20" y="277"/>
                  </a:cubicBezTo>
                  <a:cubicBezTo>
                    <a:pt x="14" y="277"/>
                    <a:pt x="9" y="277"/>
                    <a:pt x="4" y="277"/>
                  </a:cubicBezTo>
                  <a:cubicBezTo>
                    <a:pt x="4" y="282"/>
                    <a:pt x="4" y="288"/>
                    <a:pt x="4" y="293"/>
                  </a:cubicBezTo>
                  <a:cubicBezTo>
                    <a:pt x="11" y="293"/>
                    <a:pt x="65" y="291"/>
                    <a:pt x="83" y="291"/>
                  </a:cubicBezTo>
                  <a:cubicBezTo>
                    <a:pt x="95" y="291"/>
                    <a:pt x="151" y="293"/>
                    <a:pt x="162" y="293"/>
                  </a:cubicBezTo>
                  <a:cubicBezTo>
                    <a:pt x="162" y="288"/>
                    <a:pt x="162" y="282"/>
                    <a:pt x="162" y="277"/>
                  </a:cubicBezTo>
                  <a:cubicBezTo>
                    <a:pt x="156" y="277"/>
                    <a:pt x="150" y="277"/>
                    <a:pt x="144" y="277"/>
                  </a:cubicBezTo>
                  <a:cubicBezTo>
                    <a:pt x="101" y="277"/>
                    <a:pt x="101" y="272"/>
                    <a:pt x="101" y="257"/>
                  </a:cubicBezTo>
                  <a:cubicBezTo>
                    <a:pt x="101" y="176"/>
                    <a:pt x="101" y="94"/>
                    <a:pt x="101" y="13"/>
                  </a:cubicBezTo>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66"/>
            <p:cNvSpPr/>
            <p:nvPr/>
          </p:nvSpPr>
          <p:spPr>
            <a:xfrm>
              <a:off x="6419520" y="3999600"/>
              <a:ext cx="152640" cy="151920"/>
            </a:xfrm>
            <a:custGeom>
              <a:rect b="b" l="l" r="r" t="t"/>
              <a:pathLst>
                <a:path extrusionOk="0" h="422" w="424">
                  <a:moveTo>
                    <a:pt x="423" y="210"/>
                  </a:moveTo>
                  <a:cubicBezTo>
                    <a:pt x="423" y="94"/>
                    <a:pt x="328" y="0"/>
                    <a:pt x="212" y="0"/>
                  </a:cubicBezTo>
                  <a:cubicBezTo>
                    <a:pt x="94" y="0"/>
                    <a:pt x="0" y="95"/>
                    <a:pt x="0" y="210"/>
                  </a:cubicBezTo>
                  <a:cubicBezTo>
                    <a:pt x="0" y="325"/>
                    <a:pt x="95" y="421"/>
                    <a:pt x="211" y="421"/>
                  </a:cubicBezTo>
                  <a:cubicBezTo>
                    <a:pt x="329" y="421"/>
                    <a:pt x="423" y="325"/>
                    <a:pt x="423" y="210"/>
                  </a:cubicBezTo>
                  <a:moveTo>
                    <a:pt x="86" y="74"/>
                  </a:moveTo>
                  <a:cubicBezTo>
                    <a:pt x="85" y="72"/>
                    <a:pt x="81" y="68"/>
                    <a:pt x="81" y="67"/>
                  </a:cubicBezTo>
                  <a:cubicBezTo>
                    <a:pt x="81" y="65"/>
                    <a:pt x="131" y="14"/>
                    <a:pt x="211" y="14"/>
                  </a:cubicBezTo>
                  <a:cubicBezTo>
                    <a:pt x="234" y="14"/>
                    <a:pt x="292" y="18"/>
                    <a:pt x="344" y="67"/>
                  </a:cubicBezTo>
                  <a:cubicBezTo>
                    <a:pt x="300" y="111"/>
                    <a:pt x="256" y="155"/>
                    <a:pt x="212" y="200"/>
                  </a:cubicBezTo>
                  <a:cubicBezTo>
                    <a:pt x="170" y="158"/>
                    <a:pt x="128" y="116"/>
                    <a:pt x="86" y="74"/>
                  </a:cubicBezTo>
                  <a:moveTo>
                    <a:pt x="68" y="342"/>
                  </a:moveTo>
                  <a:cubicBezTo>
                    <a:pt x="29" y="299"/>
                    <a:pt x="16" y="250"/>
                    <a:pt x="16" y="210"/>
                  </a:cubicBezTo>
                  <a:cubicBezTo>
                    <a:pt x="16" y="162"/>
                    <a:pt x="34" y="115"/>
                    <a:pt x="68" y="77"/>
                  </a:cubicBezTo>
                  <a:cubicBezTo>
                    <a:pt x="112" y="122"/>
                    <a:pt x="156" y="166"/>
                    <a:pt x="200" y="210"/>
                  </a:cubicBezTo>
                  <a:cubicBezTo>
                    <a:pt x="156" y="254"/>
                    <a:pt x="112" y="298"/>
                    <a:pt x="68" y="342"/>
                  </a:cubicBezTo>
                  <a:moveTo>
                    <a:pt x="355" y="77"/>
                  </a:moveTo>
                  <a:cubicBezTo>
                    <a:pt x="385" y="110"/>
                    <a:pt x="407" y="158"/>
                    <a:pt x="407" y="210"/>
                  </a:cubicBezTo>
                  <a:cubicBezTo>
                    <a:pt x="407" y="259"/>
                    <a:pt x="389" y="304"/>
                    <a:pt x="355" y="342"/>
                  </a:cubicBezTo>
                  <a:cubicBezTo>
                    <a:pt x="311" y="298"/>
                    <a:pt x="267" y="254"/>
                    <a:pt x="223" y="210"/>
                  </a:cubicBezTo>
                  <a:cubicBezTo>
                    <a:pt x="267" y="166"/>
                    <a:pt x="311" y="122"/>
                    <a:pt x="355" y="77"/>
                  </a:cubicBezTo>
                  <a:moveTo>
                    <a:pt x="337" y="345"/>
                  </a:moveTo>
                  <a:cubicBezTo>
                    <a:pt x="338" y="347"/>
                    <a:pt x="342" y="351"/>
                    <a:pt x="342" y="352"/>
                  </a:cubicBezTo>
                  <a:cubicBezTo>
                    <a:pt x="342" y="354"/>
                    <a:pt x="292" y="405"/>
                    <a:pt x="212" y="405"/>
                  </a:cubicBezTo>
                  <a:cubicBezTo>
                    <a:pt x="189" y="405"/>
                    <a:pt x="131" y="401"/>
                    <a:pt x="79" y="352"/>
                  </a:cubicBezTo>
                  <a:cubicBezTo>
                    <a:pt x="123" y="309"/>
                    <a:pt x="167" y="265"/>
                    <a:pt x="211" y="221"/>
                  </a:cubicBezTo>
                  <a:cubicBezTo>
                    <a:pt x="253" y="263"/>
                    <a:pt x="295" y="304"/>
                    <a:pt x="337" y="345"/>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66"/>
            <p:cNvSpPr/>
            <p:nvPr/>
          </p:nvSpPr>
          <p:spPr>
            <a:xfrm>
              <a:off x="6661800" y="3961440"/>
              <a:ext cx="9360" cy="227520"/>
            </a:xfrm>
            <a:custGeom>
              <a:rect b="b" l="l" r="r" t="t"/>
              <a:pathLst>
                <a:path extrusionOk="0" h="632" w="26">
                  <a:moveTo>
                    <a:pt x="25" y="23"/>
                  </a:moveTo>
                  <a:cubicBezTo>
                    <a:pt x="25" y="11"/>
                    <a:pt x="25" y="0"/>
                    <a:pt x="13" y="0"/>
                  </a:cubicBezTo>
                  <a:cubicBezTo>
                    <a:pt x="0" y="0"/>
                    <a:pt x="0" y="11"/>
                    <a:pt x="0" y="23"/>
                  </a:cubicBezTo>
                  <a:cubicBezTo>
                    <a:pt x="0" y="219"/>
                    <a:pt x="0" y="414"/>
                    <a:pt x="0" y="610"/>
                  </a:cubicBezTo>
                  <a:cubicBezTo>
                    <a:pt x="0" y="620"/>
                    <a:pt x="0" y="631"/>
                    <a:pt x="13" y="631"/>
                  </a:cubicBezTo>
                  <a:cubicBezTo>
                    <a:pt x="25" y="631"/>
                    <a:pt x="25" y="620"/>
                    <a:pt x="25" y="610"/>
                  </a:cubicBezTo>
                  <a:cubicBezTo>
                    <a:pt x="25" y="414"/>
                    <a:pt x="25" y="219"/>
                    <a:pt x="25" y="23"/>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66"/>
            <p:cNvSpPr/>
            <p:nvPr/>
          </p:nvSpPr>
          <p:spPr>
            <a:xfrm>
              <a:off x="6701760" y="3974400"/>
              <a:ext cx="106560" cy="201600"/>
            </a:xfrm>
            <a:custGeom>
              <a:rect b="b" l="l" r="r" t="t"/>
              <a:pathLst>
                <a:path extrusionOk="0" h="560" w="296">
                  <a:moveTo>
                    <a:pt x="160" y="22"/>
                  </a:moveTo>
                  <a:cubicBezTo>
                    <a:pt x="160" y="11"/>
                    <a:pt x="160" y="0"/>
                    <a:pt x="148" y="0"/>
                  </a:cubicBezTo>
                  <a:cubicBezTo>
                    <a:pt x="135" y="0"/>
                    <a:pt x="135" y="11"/>
                    <a:pt x="135" y="22"/>
                  </a:cubicBezTo>
                  <a:cubicBezTo>
                    <a:pt x="135" y="172"/>
                    <a:pt x="135" y="322"/>
                    <a:pt x="135" y="473"/>
                  </a:cubicBezTo>
                  <a:cubicBezTo>
                    <a:pt x="119" y="448"/>
                    <a:pt x="103" y="432"/>
                    <a:pt x="86" y="419"/>
                  </a:cubicBezTo>
                  <a:cubicBezTo>
                    <a:pt x="47" y="390"/>
                    <a:pt x="9" y="383"/>
                    <a:pt x="7" y="383"/>
                  </a:cubicBezTo>
                  <a:cubicBezTo>
                    <a:pt x="0" y="383"/>
                    <a:pt x="0" y="390"/>
                    <a:pt x="0" y="396"/>
                  </a:cubicBezTo>
                  <a:cubicBezTo>
                    <a:pt x="0" y="406"/>
                    <a:pt x="0" y="406"/>
                    <a:pt x="14" y="410"/>
                  </a:cubicBezTo>
                  <a:cubicBezTo>
                    <a:pt x="58" y="423"/>
                    <a:pt x="83" y="446"/>
                    <a:pt x="97" y="460"/>
                  </a:cubicBezTo>
                  <a:cubicBezTo>
                    <a:pt x="130" y="496"/>
                    <a:pt x="137" y="534"/>
                    <a:pt x="140" y="554"/>
                  </a:cubicBezTo>
                  <a:cubicBezTo>
                    <a:pt x="140" y="556"/>
                    <a:pt x="142" y="559"/>
                    <a:pt x="148" y="559"/>
                  </a:cubicBezTo>
                  <a:cubicBezTo>
                    <a:pt x="153" y="559"/>
                    <a:pt x="153" y="556"/>
                    <a:pt x="155" y="550"/>
                  </a:cubicBezTo>
                  <a:cubicBezTo>
                    <a:pt x="169" y="478"/>
                    <a:pt x="214" y="430"/>
                    <a:pt x="284" y="410"/>
                  </a:cubicBezTo>
                  <a:cubicBezTo>
                    <a:pt x="293" y="406"/>
                    <a:pt x="295" y="406"/>
                    <a:pt x="295" y="396"/>
                  </a:cubicBezTo>
                  <a:cubicBezTo>
                    <a:pt x="295" y="390"/>
                    <a:pt x="295" y="383"/>
                    <a:pt x="288" y="383"/>
                  </a:cubicBezTo>
                  <a:cubicBezTo>
                    <a:pt x="286" y="383"/>
                    <a:pt x="248" y="390"/>
                    <a:pt x="212" y="415"/>
                  </a:cubicBezTo>
                  <a:cubicBezTo>
                    <a:pt x="191" y="432"/>
                    <a:pt x="175" y="451"/>
                    <a:pt x="160" y="473"/>
                  </a:cubicBezTo>
                  <a:cubicBezTo>
                    <a:pt x="160" y="322"/>
                    <a:pt x="160" y="172"/>
                    <a:pt x="160" y="22"/>
                  </a:cubicBezTo>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66"/>
            <p:cNvSpPr/>
            <p:nvPr/>
          </p:nvSpPr>
          <p:spPr>
            <a:xfrm>
              <a:off x="6821640" y="4096080"/>
              <a:ext cx="73440" cy="72360"/>
            </a:xfrm>
            <a:custGeom>
              <a:rect b="b" l="l" r="r" t="t"/>
              <a:pathLst>
                <a:path extrusionOk="0" h="201" w="204">
                  <a:moveTo>
                    <a:pt x="47" y="155"/>
                  </a:moveTo>
                  <a:cubicBezTo>
                    <a:pt x="58" y="144"/>
                    <a:pt x="67" y="135"/>
                    <a:pt x="104" y="106"/>
                  </a:cubicBezTo>
                  <a:cubicBezTo>
                    <a:pt x="113" y="99"/>
                    <a:pt x="146" y="72"/>
                    <a:pt x="160" y="59"/>
                  </a:cubicBezTo>
                  <a:cubicBezTo>
                    <a:pt x="187" y="32"/>
                    <a:pt x="203" y="11"/>
                    <a:pt x="203" y="5"/>
                  </a:cubicBezTo>
                  <a:cubicBezTo>
                    <a:pt x="203" y="0"/>
                    <a:pt x="198" y="0"/>
                    <a:pt x="196" y="0"/>
                  </a:cubicBezTo>
                  <a:cubicBezTo>
                    <a:pt x="193" y="0"/>
                    <a:pt x="191" y="0"/>
                    <a:pt x="189" y="4"/>
                  </a:cubicBezTo>
                  <a:cubicBezTo>
                    <a:pt x="175" y="23"/>
                    <a:pt x="166" y="31"/>
                    <a:pt x="155" y="31"/>
                  </a:cubicBezTo>
                  <a:cubicBezTo>
                    <a:pt x="149" y="31"/>
                    <a:pt x="142" y="31"/>
                    <a:pt x="130" y="18"/>
                  </a:cubicBezTo>
                  <a:cubicBezTo>
                    <a:pt x="113" y="2"/>
                    <a:pt x="104" y="0"/>
                    <a:pt x="94" y="0"/>
                  </a:cubicBezTo>
                  <a:cubicBezTo>
                    <a:pt x="59" y="0"/>
                    <a:pt x="34" y="38"/>
                    <a:pt x="34" y="50"/>
                  </a:cubicBezTo>
                  <a:cubicBezTo>
                    <a:pt x="34" y="56"/>
                    <a:pt x="40" y="56"/>
                    <a:pt x="43" y="56"/>
                  </a:cubicBezTo>
                  <a:cubicBezTo>
                    <a:pt x="49" y="56"/>
                    <a:pt x="49" y="56"/>
                    <a:pt x="50" y="50"/>
                  </a:cubicBezTo>
                  <a:cubicBezTo>
                    <a:pt x="58" y="34"/>
                    <a:pt x="83" y="34"/>
                    <a:pt x="88" y="34"/>
                  </a:cubicBezTo>
                  <a:cubicBezTo>
                    <a:pt x="99" y="34"/>
                    <a:pt x="112" y="36"/>
                    <a:pt x="117" y="38"/>
                  </a:cubicBezTo>
                  <a:cubicBezTo>
                    <a:pt x="140" y="43"/>
                    <a:pt x="144" y="43"/>
                    <a:pt x="155" y="43"/>
                  </a:cubicBezTo>
                  <a:cubicBezTo>
                    <a:pt x="144" y="56"/>
                    <a:pt x="137" y="63"/>
                    <a:pt x="94" y="97"/>
                  </a:cubicBezTo>
                  <a:cubicBezTo>
                    <a:pt x="59" y="124"/>
                    <a:pt x="47" y="135"/>
                    <a:pt x="40" y="144"/>
                  </a:cubicBezTo>
                  <a:cubicBezTo>
                    <a:pt x="13" y="171"/>
                    <a:pt x="0" y="189"/>
                    <a:pt x="0" y="194"/>
                  </a:cubicBezTo>
                  <a:cubicBezTo>
                    <a:pt x="0" y="200"/>
                    <a:pt x="5" y="200"/>
                    <a:pt x="7" y="200"/>
                  </a:cubicBezTo>
                  <a:cubicBezTo>
                    <a:pt x="11" y="200"/>
                    <a:pt x="13" y="198"/>
                    <a:pt x="14" y="194"/>
                  </a:cubicBezTo>
                  <a:cubicBezTo>
                    <a:pt x="27" y="178"/>
                    <a:pt x="40" y="167"/>
                    <a:pt x="56" y="167"/>
                  </a:cubicBezTo>
                  <a:cubicBezTo>
                    <a:pt x="61" y="167"/>
                    <a:pt x="67" y="167"/>
                    <a:pt x="79" y="178"/>
                  </a:cubicBezTo>
                  <a:cubicBezTo>
                    <a:pt x="94" y="192"/>
                    <a:pt x="103" y="200"/>
                    <a:pt x="115" y="200"/>
                  </a:cubicBezTo>
                  <a:cubicBezTo>
                    <a:pt x="164" y="200"/>
                    <a:pt x="193" y="146"/>
                    <a:pt x="193" y="129"/>
                  </a:cubicBezTo>
                  <a:cubicBezTo>
                    <a:pt x="193" y="126"/>
                    <a:pt x="189" y="124"/>
                    <a:pt x="185" y="124"/>
                  </a:cubicBezTo>
                  <a:cubicBezTo>
                    <a:pt x="180" y="124"/>
                    <a:pt x="180" y="126"/>
                    <a:pt x="178" y="131"/>
                  </a:cubicBezTo>
                  <a:cubicBezTo>
                    <a:pt x="169" y="153"/>
                    <a:pt x="142" y="164"/>
                    <a:pt x="121" y="164"/>
                  </a:cubicBezTo>
                  <a:cubicBezTo>
                    <a:pt x="112" y="164"/>
                    <a:pt x="101" y="162"/>
                    <a:pt x="88" y="160"/>
                  </a:cubicBezTo>
                  <a:cubicBezTo>
                    <a:pt x="68" y="155"/>
                    <a:pt x="65" y="155"/>
                    <a:pt x="58" y="155"/>
                  </a:cubicBezTo>
                  <a:cubicBezTo>
                    <a:pt x="56" y="155"/>
                    <a:pt x="50" y="155"/>
                    <a:pt x="47" y="155"/>
                  </a:cubicBezTo>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66"/>
            <p:cNvSpPr/>
            <p:nvPr/>
          </p:nvSpPr>
          <p:spPr>
            <a:xfrm>
              <a:off x="6929280" y="3961440"/>
              <a:ext cx="50760" cy="227520"/>
            </a:xfrm>
            <a:custGeom>
              <a:rect b="b" l="l" r="r" t="t"/>
              <a:pathLst>
                <a:path extrusionOk="0" h="632" w="141">
                  <a:moveTo>
                    <a:pt x="139" y="327"/>
                  </a:moveTo>
                  <a:cubicBezTo>
                    <a:pt x="140" y="318"/>
                    <a:pt x="140" y="318"/>
                    <a:pt x="140" y="316"/>
                  </a:cubicBezTo>
                  <a:cubicBezTo>
                    <a:pt x="140" y="315"/>
                    <a:pt x="140" y="313"/>
                    <a:pt x="139" y="306"/>
                  </a:cubicBezTo>
                  <a:cubicBezTo>
                    <a:pt x="101" y="209"/>
                    <a:pt x="64" y="111"/>
                    <a:pt x="27" y="14"/>
                  </a:cubicBezTo>
                  <a:cubicBezTo>
                    <a:pt x="23" y="4"/>
                    <a:pt x="20" y="0"/>
                    <a:pt x="13" y="0"/>
                  </a:cubicBezTo>
                  <a:cubicBezTo>
                    <a:pt x="5" y="0"/>
                    <a:pt x="0" y="5"/>
                    <a:pt x="0" y="13"/>
                  </a:cubicBezTo>
                  <a:cubicBezTo>
                    <a:pt x="0" y="14"/>
                    <a:pt x="0" y="16"/>
                    <a:pt x="4" y="23"/>
                  </a:cubicBezTo>
                  <a:cubicBezTo>
                    <a:pt x="41" y="121"/>
                    <a:pt x="78" y="219"/>
                    <a:pt x="115" y="316"/>
                  </a:cubicBezTo>
                  <a:cubicBezTo>
                    <a:pt x="78" y="414"/>
                    <a:pt x="41" y="511"/>
                    <a:pt x="4" y="608"/>
                  </a:cubicBezTo>
                  <a:cubicBezTo>
                    <a:pt x="0" y="615"/>
                    <a:pt x="0" y="615"/>
                    <a:pt x="0" y="619"/>
                  </a:cubicBezTo>
                  <a:cubicBezTo>
                    <a:pt x="0" y="626"/>
                    <a:pt x="5" y="631"/>
                    <a:pt x="13" y="631"/>
                  </a:cubicBezTo>
                  <a:cubicBezTo>
                    <a:pt x="22" y="631"/>
                    <a:pt x="23" y="626"/>
                    <a:pt x="25" y="619"/>
                  </a:cubicBezTo>
                  <a:cubicBezTo>
                    <a:pt x="63" y="521"/>
                    <a:pt x="101" y="424"/>
                    <a:pt x="139" y="327"/>
                  </a:cubicBezTo>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66"/>
            <p:cNvSpPr/>
            <p:nvPr/>
          </p:nvSpPr>
          <p:spPr>
            <a:xfrm>
              <a:off x="7015320" y="4060440"/>
              <a:ext cx="70920" cy="105840"/>
            </a:xfrm>
            <a:custGeom>
              <a:rect b="b" l="l" r="r" t="t"/>
              <a:pathLst>
                <a:path extrusionOk="0" h="294" w="197">
                  <a:moveTo>
                    <a:pt x="196" y="212"/>
                  </a:moveTo>
                  <a:cubicBezTo>
                    <a:pt x="191" y="212"/>
                    <a:pt x="185" y="212"/>
                    <a:pt x="180" y="212"/>
                  </a:cubicBezTo>
                  <a:cubicBezTo>
                    <a:pt x="178" y="223"/>
                    <a:pt x="175" y="248"/>
                    <a:pt x="169" y="254"/>
                  </a:cubicBezTo>
                  <a:cubicBezTo>
                    <a:pt x="166" y="255"/>
                    <a:pt x="131" y="255"/>
                    <a:pt x="124" y="255"/>
                  </a:cubicBezTo>
                  <a:cubicBezTo>
                    <a:pt x="97" y="255"/>
                    <a:pt x="70" y="255"/>
                    <a:pt x="43" y="255"/>
                  </a:cubicBezTo>
                  <a:cubicBezTo>
                    <a:pt x="90" y="214"/>
                    <a:pt x="106" y="201"/>
                    <a:pt x="131" y="182"/>
                  </a:cubicBezTo>
                  <a:cubicBezTo>
                    <a:pt x="166" y="155"/>
                    <a:pt x="196" y="128"/>
                    <a:pt x="196" y="86"/>
                  </a:cubicBezTo>
                  <a:cubicBezTo>
                    <a:pt x="196" y="32"/>
                    <a:pt x="149" y="0"/>
                    <a:pt x="92" y="0"/>
                  </a:cubicBezTo>
                  <a:cubicBezTo>
                    <a:pt x="38" y="0"/>
                    <a:pt x="0" y="38"/>
                    <a:pt x="0" y="79"/>
                  </a:cubicBezTo>
                  <a:cubicBezTo>
                    <a:pt x="0" y="101"/>
                    <a:pt x="18" y="104"/>
                    <a:pt x="23" y="104"/>
                  </a:cubicBezTo>
                  <a:cubicBezTo>
                    <a:pt x="34" y="104"/>
                    <a:pt x="47" y="95"/>
                    <a:pt x="47" y="81"/>
                  </a:cubicBezTo>
                  <a:cubicBezTo>
                    <a:pt x="47" y="72"/>
                    <a:pt x="43" y="58"/>
                    <a:pt x="20" y="58"/>
                  </a:cubicBezTo>
                  <a:cubicBezTo>
                    <a:pt x="34" y="25"/>
                    <a:pt x="65" y="16"/>
                    <a:pt x="85" y="16"/>
                  </a:cubicBezTo>
                  <a:cubicBezTo>
                    <a:pt x="130" y="16"/>
                    <a:pt x="153" y="50"/>
                    <a:pt x="153" y="86"/>
                  </a:cubicBezTo>
                  <a:cubicBezTo>
                    <a:pt x="153" y="124"/>
                    <a:pt x="124" y="155"/>
                    <a:pt x="112" y="171"/>
                  </a:cubicBezTo>
                  <a:cubicBezTo>
                    <a:pt x="76" y="206"/>
                    <a:pt x="40" y="242"/>
                    <a:pt x="4" y="277"/>
                  </a:cubicBezTo>
                  <a:cubicBezTo>
                    <a:pt x="0" y="281"/>
                    <a:pt x="0" y="281"/>
                    <a:pt x="0" y="293"/>
                  </a:cubicBezTo>
                  <a:cubicBezTo>
                    <a:pt x="61" y="293"/>
                    <a:pt x="121" y="293"/>
                    <a:pt x="182" y="293"/>
                  </a:cubicBezTo>
                  <a:cubicBezTo>
                    <a:pt x="187" y="266"/>
                    <a:pt x="191" y="239"/>
                    <a:pt x="196" y="212"/>
                  </a:cubicBezTo>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66"/>
            <p:cNvSpPr/>
            <p:nvPr/>
          </p:nvSpPr>
          <p:spPr>
            <a:xfrm>
              <a:off x="7170840" y="3999600"/>
              <a:ext cx="151200" cy="151920"/>
            </a:xfrm>
            <a:custGeom>
              <a:rect b="b" l="l" r="r" t="t"/>
              <a:pathLst>
                <a:path extrusionOk="0" h="422" w="420">
                  <a:moveTo>
                    <a:pt x="223" y="223"/>
                  </a:moveTo>
                  <a:cubicBezTo>
                    <a:pt x="282" y="223"/>
                    <a:pt x="341" y="223"/>
                    <a:pt x="400" y="223"/>
                  </a:cubicBezTo>
                  <a:cubicBezTo>
                    <a:pt x="409" y="223"/>
                    <a:pt x="419" y="223"/>
                    <a:pt x="419" y="210"/>
                  </a:cubicBezTo>
                  <a:cubicBezTo>
                    <a:pt x="419" y="198"/>
                    <a:pt x="409" y="198"/>
                    <a:pt x="400" y="198"/>
                  </a:cubicBezTo>
                  <a:cubicBezTo>
                    <a:pt x="341" y="198"/>
                    <a:pt x="282" y="198"/>
                    <a:pt x="223" y="198"/>
                  </a:cubicBezTo>
                  <a:cubicBezTo>
                    <a:pt x="223" y="138"/>
                    <a:pt x="223" y="79"/>
                    <a:pt x="223" y="20"/>
                  </a:cubicBezTo>
                  <a:cubicBezTo>
                    <a:pt x="223" y="11"/>
                    <a:pt x="223" y="0"/>
                    <a:pt x="211" y="0"/>
                  </a:cubicBezTo>
                  <a:cubicBezTo>
                    <a:pt x="198" y="0"/>
                    <a:pt x="198" y="11"/>
                    <a:pt x="198" y="20"/>
                  </a:cubicBezTo>
                  <a:cubicBezTo>
                    <a:pt x="198" y="79"/>
                    <a:pt x="198" y="138"/>
                    <a:pt x="198" y="198"/>
                  </a:cubicBezTo>
                  <a:cubicBezTo>
                    <a:pt x="139" y="198"/>
                    <a:pt x="79" y="198"/>
                    <a:pt x="20" y="198"/>
                  </a:cubicBezTo>
                  <a:cubicBezTo>
                    <a:pt x="11" y="198"/>
                    <a:pt x="0" y="198"/>
                    <a:pt x="0" y="210"/>
                  </a:cubicBezTo>
                  <a:cubicBezTo>
                    <a:pt x="0" y="223"/>
                    <a:pt x="11" y="223"/>
                    <a:pt x="20" y="223"/>
                  </a:cubicBezTo>
                  <a:cubicBezTo>
                    <a:pt x="79" y="223"/>
                    <a:pt x="139" y="223"/>
                    <a:pt x="198" y="223"/>
                  </a:cubicBezTo>
                  <a:cubicBezTo>
                    <a:pt x="198" y="282"/>
                    <a:pt x="198" y="340"/>
                    <a:pt x="198" y="399"/>
                  </a:cubicBezTo>
                  <a:cubicBezTo>
                    <a:pt x="198" y="408"/>
                    <a:pt x="198" y="421"/>
                    <a:pt x="211" y="421"/>
                  </a:cubicBezTo>
                  <a:cubicBezTo>
                    <a:pt x="223" y="421"/>
                    <a:pt x="223" y="408"/>
                    <a:pt x="223" y="399"/>
                  </a:cubicBezTo>
                  <a:cubicBezTo>
                    <a:pt x="223" y="340"/>
                    <a:pt x="223" y="282"/>
                    <a:pt x="223" y="223"/>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66"/>
            <p:cNvSpPr/>
            <p:nvPr/>
          </p:nvSpPr>
          <p:spPr>
            <a:xfrm>
              <a:off x="7412760" y="3961440"/>
              <a:ext cx="9360" cy="227520"/>
            </a:xfrm>
            <a:custGeom>
              <a:rect b="b" l="l" r="r" t="t"/>
              <a:pathLst>
                <a:path extrusionOk="0" h="632" w="26">
                  <a:moveTo>
                    <a:pt x="25" y="23"/>
                  </a:moveTo>
                  <a:cubicBezTo>
                    <a:pt x="25" y="11"/>
                    <a:pt x="25" y="0"/>
                    <a:pt x="13" y="0"/>
                  </a:cubicBezTo>
                  <a:cubicBezTo>
                    <a:pt x="0" y="0"/>
                    <a:pt x="0" y="11"/>
                    <a:pt x="0" y="23"/>
                  </a:cubicBezTo>
                  <a:cubicBezTo>
                    <a:pt x="0" y="219"/>
                    <a:pt x="0" y="414"/>
                    <a:pt x="0" y="610"/>
                  </a:cubicBezTo>
                  <a:cubicBezTo>
                    <a:pt x="0" y="620"/>
                    <a:pt x="0" y="631"/>
                    <a:pt x="13" y="631"/>
                  </a:cubicBezTo>
                  <a:cubicBezTo>
                    <a:pt x="25" y="631"/>
                    <a:pt x="25" y="620"/>
                    <a:pt x="25" y="610"/>
                  </a:cubicBezTo>
                  <a:cubicBezTo>
                    <a:pt x="25" y="414"/>
                    <a:pt x="25" y="219"/>
                    <a:pt x="25" y="23"/>
                  </a:cubicBezTo>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66"/>
            <p:cNvSpPr/>
            <p:nvPr/>
          </p:nvSpPr>
          <p:spPr>
            <a:xfrm>
              <a:off x="7516080" y="3974400"/>
              <a:ext cx="106560" cy="201600"/>
            </a:xfrm>
            <a:custGeom>
              <a:rect b="b" l="l" r="r" t="t"/>
              <a:pathLst>
                <a:path extrusionOk="0" h="560" w="296">
                  <a:moveTo>
                    <a:pt x="160" y="22"/>
                  </a:moveTo>
                  <a:cubicBezTo>
                    <a:pt x="160" y="11"/>
                    <a:pt x="160" y="0"/>
                    <a:pt x="148" y="0"/>
                  </a:cubicBezTo>
                  <a:cubicBezTo>
                    <a:pt x="135" y="0"/>
                    <a:pt x="135" y="11"/>
                    <a:pt x="135" y="22"/>
                  </a:cubicBezTo>
                  <a:cubicBezTo>
                    <a:pt x="135" y="172"/>
                    <a:pt x="135" y="322"/>
                    <a:pt x="135" y="473"/>
                  </a:cubicBezTo>
                  <a:cubicBezTo>
                    <a:pt x="119" y="448"/>
                    <a:pt x="101" y="432"/>
                    <a:pt x="86" y="419"/>
                  </a:cubicBezTo>
                  <a:cubicBezTo>
                    <a:pt x="47" y="390"/>
                    <a:pt x="9" y="383"/>
                    <a:pt x="7" y="383"/>
                  </a:cubicBezTo>
                  <a:cubicBezTo>
                    <a:pt x="0" y="383"/>
                    <a:pt x="0" y="390"/>
                    <a:pt x="0" y="396"/>
                  </a:cubicBezTo>
                  <a:cubicBezTo>
                    <a:pt x="0" y="406"/>
                    <a:pt x="0" y="406"/>
                    <a:pt x="14" y="410"/>
                  </a:cubicBezTo>
                  <a:cubicBezTo>
                    <a:pt x="58" y="423"/>
                    <a:pt x="81" y="446"/>
                    <a:pt x="97" y="460"/>
                  </a:cubicBezTo>
                  <a:cubicBezTo>
                    <a:pt x="128" y="496"/>
                    <a:pt x="137" y="534"/>
                    <a:pt x="140" y="554"/>
                  </a:cubicBezTo>
                  <a:cubicBezTo>
                    <a:pt x="140" y="556"/>
                    <a:pt x="142" y="559"/>
                    <a:pt x="148" y="559"/>
                  </a:cubicBezTo>
                  <a:cubicBezTo>
                    <a:pt x="153" y="559"/>
                    <a:pt x="153" y="556"/>
                    <a:pt x="155" y="550"/>
                  </a:cubicBezTo>
                  <a:cubicBezTo>
                    <a:pt x="169" y="478"/>
                    <a:pt x="214" y="430"/>
                    <a:pt x="284" y="410"/>
                  </a:cubicBezTo>
                  <a:cubicBezTo>
                    <a:pt x="293" y="406"/>
                    <a:pt x="295" y="406"/>
                    <a:pt x="295" y="396"/>
                  </a:cubicBezTo>
                  <a:cubicBezTo>
                    <a:pt x="295" y="390"/>
                    <a:pt x="295" y="383"/>
                    <a:pt x="286" y="383"/>
                  </a:cubicBezTo>
                  <a:cubicBezTo>
                    <a:pt x="284" y="383"/>
                    <a:pt x="247" y="390"/>
                    <a:pt x="211" y="415"/>
                  </a:cubicBezTo>
                  <a:cubicBezTo>
                    <a:pt x="191" y="432"/>
                    <a:pt x="173" y="451"/>
                    <a:pt x="160" y="473"/>
                  </a:cubicBezTo>
                  <a:cubicBezTo>
                    <a:pt x="160" y="322"/>
                    <a:pt x="160" y="172"/>
                    <a:pt x="160" y="22"/>
                  </a:cubicBezTo>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6"/>
            <p:cNvSpPr/>
            <p:nvPr/>
          </p:nvSpPr>
          <p:spPr>
            <a:xfrm>
              <a:off x="7635600" y="4096080"/>
              <a:ext cx="74160" cy="72360"/>
            </a:xfrm>
            <a:custGeom>
              <a:rect b="b" l="l" r="r" t="t"/>
              <a:pathLst>
                <a:path extrusionOk="0" h="201" w="206">
                  <a:moveTo>
                    <a:pt x="49" y="155"/>
                  </a:moveTo>
                  <a:cubicBezTo>
                    <a:pt x="59" y="144"/>
                    <a:pt x="68" y="135"/>
                    <a:pt x="106" y="106"/>
                  </a:cubicBezTo>
                  <a:cubicBezTo>
                    <a:pt x="115" y="99"/>
                    <a:pt x="148" y="72"/>
                    <a:pt x="160" y="59"/>
                  </a:cubicBezTo>
                  <a:cubicBezTo>
                    <a:pt x="187" y="32"/>
                    <a:pt x="205" y="11"/>
                    <a:pt x="205" y="5"/>
                  </a:cubicBezTo>
                  <a:cubicBezTo>
                    <a:pt x="205" y="0"/>
                    <a:pt x="198" y="0"/>
                    <a:pt x="196" y="0"/>
                  </a:cubicBezTo>
                  <a:cubicBezTo>
                    <a:pt x="193" y="0"/>
                    <a:pt x="193" y="0"/>
                    <a:pt x="189" y="4"/>
                  </a:cubicBezTo>
                  <a:cubicBezTo>
                    <a:pt x="176" y="23"/>
                    <a:pt x="166" y="31"/>
                    <a:pt x="157" y="31"/>
                  </a:cubicBezTo>
                  <a:cubicBezTo>
                    <a:pt x="151" y="31"/>
                    <a:pt x="144" y="31"/>
                    <a:pt x="131" y="18"/>
                  </a:cubicBezTo>
                  <a:cubicBezTo>
                    <a:pt x="115" y="2"/>
                    <a:pt x="106" y="0"/>
                    <a:pt x="95" y="0"/>
                  </a:cubicBezTo>
                  <a:cubicBezTo>
                    <a:pt x="59" y="0"/>
                    <a:pt x="36" y="38"/>
                    <a:pt x="36" y="50"/>
                  </a:cubicBezTo>
                  <a:cubicBezTo>
                    <a:pt x="36" y="56"/>
                    <a:pt x="41" y="56"/>
                    <a:pt x="43" y="56"/>
                  </a:cubicBezTo>
                  <a:cubicBezTo>
                    <a:pt x="49" y="56"/>
                    <a:pt x="50" y="56"/>
                    <a:pt x="52" y="50"/>
                  </a:cubicBezTo>
                  <a:cubicBezTo>
                    <a:pt x="58" y="34"/>
                    <a:pt x="83" y="34"/>
                    <a:pt x="90" y="34"/>
                  </a:cubicBezTo>
                  <a:cubicBezTo>
                    <a:pt x="101" y="34"/>
                    <a:pt x="112" y="36"/>
                    <a:pt x="119" y="38"/>
                  </a:cubicBezTo>
                  <a:cubicBezTo>
                    <a:pt x="142" y="43"/>
                    <a:pt x="146" y="43"/>
                    <a:pt x="157" y="43"/>
                  </a:cubicBezTo>
                  <a:cubicBezTo>
                    <a:pt x="146" y="56"/>
                    <a:pt x="137" y="63"/>
                    <a:pt x="95" y="97"/>
                  </a:cubicBezTo>
                  <a:cubicBezTo>
                    <a:pt x="61" y="124"/>
                    <a:pt x="49" y="135"/>
                    <a:pt x="40" y="144"/>
                  </a:cubicBezTo>
                  <a:cubicBezTo>
                    <a:pt x="14" y="171"/>
                    <a:pt x="0" y="189"/>
                    <a:pt x="0" y="194"/>
                  </a:cubicBezTo>
                  <a:cubicBezTo>
                    <a:pt x="0" y="200"/>
                    <a:pt x="7" y="200"/>
                    <a:pt x="9" y="200"/>
                  </a:cubicBezTo>
                  <a:cubicBezTo>
                    <a:pt x="13" y="200"/>
                    <a:pt x="14" y="198"/>
                    <a:pt x="16" y="194"/>
                  </a:cubicBezTo>
                  <a:cubicBezTo>
                    <a:pt x="27" y="178"/>
                    <a:pt x="41" y="167"/>
                    <a:pt x="56" y="167"/>
                  </a:cubicBezTo>
                  <a:cubicBezTo>
                    <a:pt x="61" y="167"/>
                    <a:pt x="68" y="167"/>
                    <a:pt x="81" y="178"/>
                  </a:cubicBezTo>
                  <a:cubicBezTo>
                    <a:pt x="94" y="192"/>
                    <a:pt x="103" y="200"/>
                    <a:pt x="117" y="200"/>
                  </a:cubicBezTo>
                  <a:cubicBezTo>
                    <a:pt x="166" y="200"/>
                    <a:pt x="194" y="146"/>
                    <a:pt x="194" y="129"/>
                  </a:cubicBezTo>
                  <a:cubicBezTo>
                    <a:pt x="194" y="126"/>
                    <a:pt x="189" y="124"/>
                    <a:pt x="187" y="124"/>
                  </a:cubicBezTo>
                  <a:cubicBezTo>
                    <a:pt x="182" y="124"/>
                    <a:pt x="180" y="126"/>
                    <a:pt x="178" y="131"/>
                  </a:cubicBezTo>
                  <a:cubicBezTo>
                    <a:pt x="171" y="153"/>
                    <a:pt x="144" y="164"/>
                    <a:pt x="122" y="164"/>
                  </a:cubicBezTo>
                  <a:cubicBezTo>
                    <a:pt x="112" y="164"/>
                    <a:pt x="101" y="162"/>
                    <a:pt x="90" y="160"/>
                  </a:cubicBezTo>
                  <a:cubicBezTo>
                    <a:pt x="70" y="155"/>
                    <a:pt x="67" y="155"/>
                    <a:pt x="58" y="155"/>
                  </a:cubicBezTo>
                  <a:cubicBezTo>
                    <a:pt x="55" y="155"/>
                    <a:pt x="50" y="155"/>
                    <a:pt x="49" y="155"/>
                  </a:cubicBezTo>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66"/>
            <p:cNvSpPr/>
            <p:nvPr/>
          </p:nvSpPr>
          <p:spPr>
            <a:xfrm>
              <a:off x="7743600" y="3961440"/>
              <a:ext cx="50760" cy="227520"/>
            </a:xfrm>
            <a:custGeom>
              <a:rect b="b" l="l" r="r" t="t"/>
              <a:pathLst>
                <a:path extrusionOk="0" h="632" w="141">
                  <a:moveTo>
                    <a:pt x="137" y="327"/>
                  </a:moveTo>
                  <a:cubicBezTo>
                    <a:pt x="140" y="318"/>
                    <a:pt x="140" y="318"/>
                    <a:pt x="140" y="316"/>
                  </a:cubicBezTo>
                  <a:cubicBezTo>
                    <a:pt x="140" y="315"/>
                    <a:pt x="140" y="313"/>
                    <a:pt x="137" y="306"/>
                  </a:cubicBezTo>
                  <a:cubicBezTo>
                    <a:pt x="100" y="209"/>
                    <a:pt x="64" y="111"/>
                    <a:pt x="27" y="14"/>
                  </a:cubicBezTo>
                  <a:cubicBezTo>
                    <a:pt x="23" y="4"/>
                    <a:pt x="20" y="0"/>
                    <a:pt x="13" y="0"/>
                  </a:cubicBezTo>
                  <a:cubicBezTo>
                    <a:pt x="5" y="0"/>
                    <a:pt x="0" y="5"/>
                    <a:pt x="0" y="13"/>
                  </a:cubicBezTo>
                  <a:cubicBezTo>
                    <a:pt x="0" y="14"/>
                    <a:pt x="0" y="16"/>
                    <a:pt x="2" y="23"/>
                  </a:cubicBezTo>
                  <a:cubicBezTo>
                    <a:pt x="40" y="121"/>
                    <a:pt x="77" y="219"/>
                    <a:pt x="115" y="316"/>
                  </a:cubicBezTo>
                  <a:cubicBezTo>
                    <a:pt x="77" y="414"/>
                    <a:pt x="40" y="511"/>
                    <a:pt x="2" y="608"/>
                  </a:cubicBezTo>
                  <a:cubicBezTo>
                    <a:pt x="0" y="615"/>
                    <a:pt x="0" y="615"/>
                    <a:pt x="0" y="619"/>
                  </a:cubicBezTo>
                  <a:cubicBezTo>
                    <a:pt x="0" y="626"/>
                    <a:pt x="5" y="631"/>
                    <a:pt x="13" y="631"/>
                  </a:cubicBezTo>
                  <a:cubicBezTo>
                    <a:pt x="20" y="631"/>
                    <a:pt x="23" y="626"/>
                    <a:pt x="25" y="619"/>
                  </a:cubicBezTo>
                  <a:cubicBezTo>
                    <a:pt x="62" y="521"/>
                    <a:pt x="100" y="424"/>
                    <a:pt x="137" y="327"/>
                  </a:cubicBezTo>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66"/>
            <p:cNvSpPr/>
            <p:nvPr/>
          </p:nvSpPr>
          <p:spPr>
            <a:xfrm>
              <a:off x="7836840" y="4060440"/>
              <a:ext cx="57960" cy="105840"/>
            </a:xfrm>
            <a:custGeom>
              <a:rect b="b" l="l" r="r" t="t"/>
              <a:pathLst>
                <a:path extrusionOk="0" h="294" w="161">
                  <a:moveTo>
                    <a:pt x="99" y="13"/>
                  </a:moveTo>
                  <a:cubicBezTo>
                    <a:pt x="99" y="0"/>
                    <a:pt x="99" y="0"/>
                    <a:pt x="86" y="0"/>
                  </a:cubicBezTo>
                  <a:cubicBezTo>
                    <a:pt x="58" y="27"/>
                    <a:pt x="18" y="29"/>
                    <a:pt x="0" y="29"/>
                  </a:cubicBezTo>
                  <a:cubicBezTo>
                    <a:pt x="0" y="34"/>
                    <a:pt x="0" y="38"/>
                    <a:pt x="0" y="43"/>
                  </a:cubicBezTo>
                  <a:cubicBezTo>
                    <a:pt x="11" y="43"/>
                    <a:pt x="40" y="43"/>
                    <a:pt x="65" y="32"/>
                  </a:cubicBezTo>
                  <a:cubicBezTo>
                    <a:pt x="65" y="107"/>
                    <a:pt x="65" y="182"/>
                    <a:pt x="65" y="257"/>
                  </a:cubicBezTo>
                  <a:cubicBezTo>
                    <a:pt x="65" y="272"/>
                    <a:pt x="65" y="277"/>
                    <a:pt x="20" y="277"/>
                  </a:cubicBezTo>
                  <a:cubicBezTo>
                    <a:pt x="14" y="277"/>
                    <a:pt x="9" y="277"/>
                    <a:pt x="4" y="277"/>
                  </a:cubicBezTo>
                  <a:cubicBezTo>
                    <a:pt x="4" y="282"/>
                    <a:pt x="4" y="288"/>
                    <a:pt x="4" y="293"/>
                  </a:cubicBezTo>
                  <a:cubicBezTo>
                    <a:pt x="11" y="293"/>
                    <a:pt x="65" y="291"/>
                    <a:pt x="81" y="291"/>
                  </a:cubicBezTo>
                  <a:cubicBezTo>
                    <a:pt x="95" y="291"/>
                    <a:pt x="151" y="293"/>
                    <a:pt x="160" y="293"/>
                  </a:cubicBezTo>
                  <a:cubicBezTo>
                    <a:pt x="160" y="288"/>
                    <a:pt x="160" y="282"/>
                    <a:pt x="160" y="277"/>
                  </a:cubicBezTo>
                  <a:cubicBezTo>
                    <a:pt x="155" y="277"/>
                    <a:pt x="149" y="277"/>
                    <a:pt x="144" y="277"/>
                  </a:cubicBezTo>
                  <a:cubicBezTo>
                    <a:pt x="99" y="277"/>
                    <a:pt x="99" y="272"/>
                    <a:pt x="99" y="257"/>
                  </a:cubicBezTo>
                  <a:cubicBezTo>
                    <a:pt x="99" y="176"/>
                    <a:pt x="99" y="94"/>
                    <a:pt x="99" y="13"/>
                  </a:cubicBezTo>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6"/>
            <p:cNvSpPr/>
            <p:nvPr/>
          </p:nvSpPr>
          <p:spPr>
            <a:xfrm>
              <a:off x="7984800" y="3999600"/>
              <a:ext cx="152640" cy="151920"/>
            </a:xfrm>
            <a:custGeom>
              <a:rect b="b" l="l" r="r" t="t"/>
              <a:pathLst>
                <a:path extrusionOk="0" h="422" w="424">
                  <a:moveTo>
                    <a:pt x="423" y="210"/>
                  </a:moveTo>
                  <a:cubicBezTo>
                    <a:pt x="423" y="94"/>
                    <a:pt x="328" y="0"/>
                    <a:pt x="212" y="0"/>
                  </a:cubicBezTo>
                  <a:cubicBezTo>
                    <a:pt x="94" y="0"/>
                    <a:pt x="0" y="95"/>
                    <a:pt x="0" y="210"/>
                  </a:cubicBezTo>
                  <a:cubicBezTo>
                    <a:pt x="0" y="325"/>
                    <a:pt x="95" y="421"/>
                    <a:pt x="211" y="421"/>
                  </a:cubicBezTo>
                  <a:cubicBezTo>
                    <a:pt x="329" y="421"/>
                    <a:pt x="423" y="325"/>
                    <a:pt x="423" y="210"/>
                  </a:cubicBezTo>
                  <a:moveTo>
                    <a:pt x="86" y="74"/>
                  </a:moveTo>
                  <a:cubicBezTo>
                    <a:pt x="85" y="72"/>
                    <a:pt x="79" y="68"/>
                    <a:pt x="79" y="67"/>
                  </a:cubicBezTo>
                  <a:cubicBezTo>
                    <a:pt x="79" y="65"/>
                    <a:pt x="131" y="14"/>
                    <a:pt x="211" y="14"/>
                  </a:cubicBezTo>
                  <a:cubicBezTo>
                    <a:pt x="232" y="14"/>
                    <a:pt x="292" y="18"/>
                    <a:pt x="344" y="67"/>
                  </a:cubicBezTo>
                  <a:cubicBezTo>
                    <a:pt x="300" y="111"/>
                    <a:pt x="256" y="155"/>
                    <a:pt x="212" y="200"/>
                  </a:cubicBezTo>
                  <a:cubicBezTo>
                    <a:pt x="170" y="158"/>
                    <a:pt x="128" y="116"/>
                    <a:pt x="86" y="74"/>
                  </a:cubicBezTo>
                  <a:moveTo>
                    <a:pt x="67" y="342"/>
                  </a:moveTo>
                  <a:cubicBezTo>
                    <a:pt x="29" y="299"/>
                    <a:pt x="16" y="250"/>
                    <a:pt x="16" y="210"/>
                  </a:cubicBezTo>
                  <a:cubicBezTo>
                    <a:pt x="16" y="162"/>
                    <a:pt x="34" y="115"/>
                    <a:pt x="67" y="77"/>
                  </a:cubicBezTo>
                  <a:cubicBezTo>
                    <a:pt x="111" y="122"/>
                    <a:pt x="155" y="166"/>
                    <a:pt x="200" y="210"/>
                  </a:cubicBezTo>
                  <a:cubicBezTo>
                    <a:pt x="155" y="254"/>
                    <a:pt x="111" y="298"/>
                    <a:pt x="67" y="342"/>
                  </a:cubicBezTo>
                  <a:moveTo>
                    <a:pt x="355" y="77"/>
                  </a:moveTo>
                  <a:cubicBezTo>
                    <a:pt x="385" y="110"/>
                    <a:pt x="407" y="158"/>
                    <a:pt x="407" y="210"/>
                  </a:cubicBezTo>
                  <a:cubicBezTo>
                    <a:pt x="407" y="259"/>
                    <a:pt x="389" y="304"/>
                    <a:pt x="355" y="342"/>
                  </a:cubicBezTo>
                  <a:cubicBezTo>
                    <a:pt x="311" y="298"/>
                    <a:pt x="267" y="254"/>
                    <a:pt x="223" y="210"/>
                  </a:cubicBezTo>
                  <a:cubicBezTo>
                    <a:pt x="267" y="166"/>
                    <a:pt x="311" y="122"/>
                    <a:pt x="355" y="77"/>
                  </a:cubicBezTo>
                  <a:moveTo>
                    <a:pt x="337" y="345"/>
                  </a:moveTo>
                  <a:cubicBezTo>
                    <a:pt x="338" y="347"/>
                    <a:pt x="342" y="351"/>
                    <a:pt x="342" y="352"/>
                  </a:cubicBezTo>
                  <a:cubicBezTo>
                    <a:pt x="342" y="354"/>
                    <a:pt x="292" y="405"/>
                    <a:pt x="212" y="405"/>
                  </a:cubicBezTo>
                  <a:cubicBezTo>
                    <a:pt x="189" y="405"/>
                    <a:pt x="131" y="401"/>
                    <a:pt x="79" y="352"/>
                  </a:cubicBezTo>
                  <a:cubicBezTo>
                    <a:pt x="123" y="309"/>
                    <a:pt x="167" y="265"/>
                    <a:pt x="211" y="221"/>
                  </a:cubicBezTo>
                  <a:cubicBezTo>
                    <a:pt x="253" y="263"/>
                    <a:pt x="295" y="304"/>
                    <a:pt x="337" y="345"/>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66"/>
            <p:cNvSpPr/>
            <p:nvPr/>
          </p:nvSpPr>
          <p:spPr>
            <a:xfrm>
              <a:off x="8227080" y="3961440"/>
              <a:ext cx="9360" cy="227520"/>
            </a:xfrm>
            <a:custGeom>
              <a:rect b="b" l="l" r="r" t="t"/>
              <a:pathLst>
                <a:path extrusionOk="0" h="632" w="26">
                  <a:moveTo>
                    <a:pt x="25" y="23"/>
                  </a:moveTo>
                  <a:cubicBezTo>
                    <a:pt x="25" y="11"/>
                    <a:pt x="25" y="0"/>
                    <a:pt x="13" y="0"/>
                  </a:cubicBezTo>
                  <a:cubicBezTo>
                    <a:pt x="0" y="0"/>
                    <a:pt x="0" y="11"/>
                    <a:pt x="0" y="23"/>
                  </a:cubicBezTo>
                  <a:cubicBezTo>
                    <a:pt x="0" y="219"/>
                    <a:pt x="0" y="414"/>
                    <a:pt x="0" y="610"/>
                  </a:cubicBezTo>
                  <a:cubicBezTo>
                    <a:pt x="0" y="620"/>
                    <a:pt x="0" y="631"/>
                    <a:pt x="13" y="631"/>
                  </a:cubicBezTo>
                  <a:cubicBezTo>
                    <a:pt x="25" y="631"/>
                    <a:pt x="25" y="620"/>
                    <a:pt x="25" y="610"/>
                  </a:cubicBezTo>
                  <a:cubicBezTo>
                    <a:pt x="25" y="414"/>
                    <a:pt x="25" y="219"/>
                    <a:pt x="25" y="23"/>
                  </a:cubicBezTo>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66"/>
            <p:cNvSpPr/>
            <p:nvPr/>
          </p:nvSpPr>
          <p:spPr>
            <a:xfrm>
              <a:off x="8330040" y="3974400"/>
              <a:ext cx="106560" cy="202320"/>
            </a:xfrm>
            <a:custGeom>
              <a:rect b="b" l="l" r="r" t="t"/>
              <a:pathLst>
                <a:path extrusionOk="0" h="562" w="296">
                  <a:moveTo>
                    <a:pt x="160" y="88"/>
                  </a:moveTo>
                  <a:cubicBezTo>
                    <a:pt x="176" y="111"/>
                    <a:pt x="194" y="129"/>
                    <a:pt x="209" y="140"/>
                  </a:cubicBezTo>
                  <a:cubicBezTo>
                    <a:pt x="248" y="171"/>
                    <a:pt x="286" y="176"/>
                    <a:pt x="288" y="176"/>
                  </a:cubicBezTo>
                  <a:cubicBezTo>
                    <a:pt x="295" y="176"/>
                    <a:pt x="295" y="169"/>
                    <a:pt x="295" y="164"/>
                  </a:cubicBezTo>
                  <a:cubicBezTo>
                    <a:pt x="295" y="155"/>
                    <a:pt x="295" y="153"/>
                    <a:pt x="281" y="149"/>
                  </a:cubicBezTo>
                  <a:cubicBezTo>
                    <a:pt x="238" y="137"/>
                    <a:pt x="214" y="115"/>
                    <a:pt x="198" y="99"/>
                  </a:cubicBezTo>
                  <a:cubicBezTo>
                    <a:pt x="167" y="65"/>
                    <a:pt x="158" y="25"/>
                    <a:pt x="155" y="5"/>
                  </a:cubicBezTo>
                  <a:cubicBezTo>
                    <a:pt x="155" y="2"/>
                    <a:pt x="151" y="0"/>
                    <a:pt x="148" y="0"/>
                  </a:cubicBezTo>
                  <a:cubicBezTo>
                    <a:pt x="142" y="0"/>
                    <a:pt x="142" y="4"/>
                    <a:pt x="140" y="11"/>
                  </a:cubicBezTo>
                  <a:cubicBezTo>
                    <a:pt x="126" y="81"/>
                    <a:pt x="81" y="131"/>
                    <a:pt x="11" y="151"/>
                  </a:cubicBezTo>
                  <a:cubicBezTo>
                    <a:pt x="2" y="153"/>
                    <a:pt x="0" y="153"/>
                    <a:pt x="0" y="164"/>
                  </a:cubicBezTo>
                  <a:cubicBezTo>
                    <a:pt x="0" y="169"/>
                    <a:pt x="0" y="176"/>
                    <a:pt x="9" y="176"/>
                  </a:cubicBezTo>
                  <a:cubicBezTo>
                    <a:pt x="11" y="176"/>
                    <a:pt x="47" y="169"/>
                    <a:pt x="83" y="144"/>
                  </a:cubicBezTo>
                  <a:cubicBezTo>
                    <a:pt x="104" y="128"/>
                    <a:pt x="122" y="108"/>
                    <a:pt x="135" y="88"/>
                  </a:cubicBezTo>
                  <a:cubicBezTo>
                    <a:pt x="135" y="238"/>
                    <a:pt x="135" y="388"/>
                    <a:pt x="135" y="538"/>
                  </a:cubicBezTo>
                  <a:cubicBezTo>
                    <a:pt x="135" y="548"/>
                    <a:pt x="135" y="561"/>
                    <a:pt x="148" y="561"/>
                  </a:cubicBezTo>
                  <a:cubicBezTo>
                    <a:pt x="160" y="561"/>
                    <a:pt x="160" y="548"/>
                    <a:pt x="160" y="538"/>
                  </a:cubicBezTo>
                  <a:cubicBezTo>
                    <a:pt x="160" y="388"/>
                    <a:pt x="160" y="238"/>
                    <a:pt x="160" y="88"/>
                  </a:cubicBezTo>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66"/>
            <p:cNvSpPr/>
            <p:nvPr/>
          </p:nvSpPr>
          <p:spPr>
            <a:xfrm>
              <a:off x="8449920" y="4096080"/>
              <a:ext cx="73440" cy="72360"/>
            </a:xfrm>
            <a:custGeom>
              <a:rect b="b" l="l" r="r" t="t"/>
              <a:pathLst>
                <a:path extrusionOk="0" h="201" w="204">
                  <a:moveTo>
                    <a:pt x="49" y="155"/>
                  </a:moveTo>
                  <a:cubicBezTo>
                    <a:pt x="59" y="144"/>
                    <a:pt x="67" y="135"/>
                    <a:pt x="104" y="106"/>
                  </a:cubicBezTo>
                  <a:cubicBezTo>
                    <a:pt x="113" y="99"/>
                    <a:pt x="148" y="72"/>
                    <a:pt x="160" y="59"/>
                  </a:cubicBezTo>
                  <a:cubicBezTo>
                    <a:pt x="187" y="32"/>
                    <a:pt x="203" y="11"/>
                    <a:pt x="203" y="5"/>
                  </a:cubicBezTo>
                  <a:cubicBezTo>
                    <a:pt x="203" y="0"/>
                    <a:pt x="198" y="0"/>
                    <a:pt x="196" y="0"/>
                  </a:cubicBezTo>
                  <a:cubicBezTo>
                    <a:pt x="193" y="0"/>
                    <a:pt x="191" y="0"/>
                    <a:pt x="189" y="4"/>
                  </a:cubicBezTo>
                  <a:cubicBezTo>
                    <a:pt x="175" y="23"/>
                    <a:pt x="166" y="31"/>
                    <a:pt x="155" y="31"/>
                  </a:cubicBezTo>
                  <a:cubicBezTo>
                    <a:pt x="149" y="31"/>
                    <a:pt x="144" y="31"/>
                    <a:pt x="130" y="18"/>
                  </a:cubicBezTo>
                  <a:cubicBezTo>
                    <a:pt x="115" y="2"/>
                    <a:pt x="104" y="0"/>
                    <a:pt x="95" y="0"/>
                  </a:cubicBezTo>
                  <a:cubicBezTo>
                    <a:pt x="59" y="0"/>
                    <a:pt x="36" y="38"/>
                    <a:pt x="36" y="50"/>
                  </a:cubicBezTo>
                  <a:cubicBezTo>
                    <a:pt x="36" y="56"/>
                    <a:pt x="40" y="56"/>
                    <a:pt x="43" y="56"/>
                  </a:cubicBezTo>
                  <a:cubicBezTo>
                    <a:pt x="49" y="56"/>
                    <a:pt x="50" y="56"/>
                    <a:pt x="50" y="50"/>
                  </a:cubicBezTo>
                  <a:cubicBezTo>
                    <a:pt x="58" y="34"/>
                    <a:pt x="83" y="34"/>
                    <a:pt x="90" y="34"/>
                  </a:cubicBezTo>
                  <a:cubicBezTo>
                    <a:pt x="101" y="34"/>
                    <a:pt x="112" y="36"/>
                    <a:pt x="117" y="38"/>
                  </a:cubicBezTo>
                  <a:cubicBezTo>
                    <a:pt x="142" y="43"/>
                    <a:pt x="146" y="43"/>
                    <a:pt x="157" y="43"/>
                  </a:cubicBezTo>
                  <a:cubicBezTo>
                    <a:pt x="144" y="56"/>
                    <a:pt x="137" y="63"/>
                    <a:pt x="95" y="97"/>
                  </a:cubicBezTo>
                  <a:cubicBezTo>
                    <a:pt x="59" y="124"/>
                    <a:pt x="49" y="135"/>
                    <a:pt x="40" y="144"/>
                  </a:cubicBezTo>
                  <a:cubicBezTo>
                    <a:pt x="13" y="171"/>
                    <a:pt x="0" y="189"/>
                    <a:pt x="0" y="194"/>
                  </a:cubicBezTo>
                  <a:cubicBezTo>
                    <a:pt x="0" y="200"/>
                    <a:pt x="5" y="200"/>
                    <a:pt x="7" y="200"/>
                  </a:cubicBezTo>
                  <a:cubicBezTo>
                    <a:pt x="13" y="200"/>
                    <a:pt x="13" y="198"/>
                    <a:pt x="16" y="194"/>
                  </a:cubicBezTo>
                  <a:cubicBezTo>
                    <a:pt x="27" y="178"/>
                    <a:pt x="41" y="167"/>
                    <a:pt x="56" y="167"/>
                  </a:cubicBezTo>
                  <a:cubicBezTo>
                    <a:pt x="61" y="167"/>
                    <a:pt x="68" y="167"/>
                    <a:pt x="79" y="178"/>
                  </a:cubicBezTo>
                  <a:cubicBezTo>
                    <a:pt x="94" y="192"/>
                    <a:pt x="103" y="200"/>
                    <a:pt x="117" y="200"/>
                  </a:cubicBezTo>
                  <a:cubicBezTo>
                    <a:pt x="164" y="200"/>
                    <a:pt x="194" y="146"/>
                    <a:pt x="194" y="129"/>
                  </a:cubicBezTo>
                  <a:cubicBezTo>
                    <a:pt x="194" y="126"/>
                    <a:pt x="189" y="124"/>
                    <a:pt x="187" y="124"/>
                  </a:cubicBezTo>
                  <a:cubicBezTo>
                    <a:pt x="182" y="124"/>
                    <a:pt x="180" y="126"/>
                    <a:pt x="178" y="131"/>
                  </a:cubicBezTo>
                  <a:cubicBezTo>
                    <a:pt x="169" y="153"/>
                    <a:pt x="144" y="164"/>
                    <a:pt x="122" y="164"/>
                  </a:cubicBezTo>
                  <a:cubicBezTo>
                    <a:pt x="112" y="164"/>
                    <a:pt x="101" y="162"/>
                    <a:pt x="90" y="160"/>
                  </a:cubicBezTo>
                  <a:cubicBezTo>
                    <a:pt x="70" y="155"/>
                    <a:pt x="67" y="155"/>
                    <a:pt x="58" y="155"/>
                  </a:cubicBezTo>
                  <a:cubicBezTo>
                    <a:pt x="55" y="155"/>
                    <a:pt x="50" y="155"/>
                    <a:pt x="49" y="155"/>
                  </a:cubicBezTo>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66"/>
            <p:cNvSpPr/>
            <p:nvPr/>
          </p:nvSpPr>
          <p:spPr>
            <a:xfrm>
              <a:off x="8557560" y="3961440"/>
              <a:ext cx="51480" cy="227520"/>
            </a:xfrm>
            <a:custGeom>
              <a:rect b="b" l="l" r="r" t="t"/>
              <a:pathLst>
                <a:path extrusionOk="0" h="632" w="143">
                  <a:moveTo>
                    <a:pt x="139" y="327"/>
                  </a:moveTo>
                  <a:cubicBezTo>
                    <a:pt x="142" y="318"/>
                    <a:pt x="142" y="318"/>
                    <a:pt x="142" y="316"/>
                  </a:cubicBezTo>
                  <a:cubicBezTo>
                    <a:pt x="142" y="315"/>
                    <a:pt x="142" y="313"/>
                    <a:pt x="139" y="306"/>
                  </a:cubicBezTo>
                  <a:cubicBezTo>
                    <a:pt x="102" y="209"/>
                    <a:pt x="65" y="111"/>
                    <a:pt x="29" y="14"/>
                  </a:cubicBezTo>
                  <a:cubicBezTo>
                    <a:pt x="23" y="4"/>
                    <a:pt x="19" y="0"/>
                    <a:pt x="13" y="0"/>
                  </a:cubicBezTo>
                  <a:cubicBezTo>
                    <a:pt x="6" y="0"/>
                    <a:pt x="0" y="5"/>
                    <a:pt x="0" y="13"/>
                  </a:cubicBezTo>
                  <a:cubicBezTo>
                    <a:pt x="0" y="14"/>
                    <a:pt x="0" y="16"/>
                    <a:pt x="4" y="23"/>
                  </a:cubicBezTo>
                  <a:cubicBezTo>
                    <a:pt x="41" y="121"/>
                    <a:pt x="78" y="219"/>
                    <a:pt x="115" y="316"/>
                  </a:cubicBezTo>
                  <a:cubicBezTo>
                    <a:pt x="78" y="414"/>
                    <a:pt x="41" y="511"/>
                    <a:pt x="4" y="608"/>
                  </a:cubicBezTo>
                  <a:cubicBezTo>
                    <a:pt x="0" y="615"/>
                    <a:pt x="0" y="615"/>
                    <a:pt x="0" y="619"/>
                  </a:cubicBezTo>
                  <a:cubicBezTo>
                    <a:pt x="0" y="626"/>
                    <a:pt x="7" y="631"/>
                    <a:pt x="13" y="631"/>
                  </a:cubicBezTo>
                  <a:cubicBezTo>
                    <a:pt x="22" y="631"/>
                    <a:pt x="23" y="626"/>
                    <a:pt x="27" y="619"/>
                  </a:cubicBezTo>
                  <a:cubicBezTo>
                    <a:pt x="64" y="521"/>
                    <a:pt x="101" y="424"/>
                    <a:pt x="139" y="327"/>
                  </a:cubicBezTo>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66"/>
            <p:cNvSpPr/>
            <p:nvPr/>
          </p:nvSpPr>
          <p:spPr>
            <a:xfrm>
              <a:off x="8643600" y="4060440"/>
              <a:ext cx="70920" cy="105840"/>
            </a:xfrm>
            <a:custGeom>
              <a:rect b="b" l="l" r="r" t="t"/>
              <a:pathLst>
                <a:path extrusionOk="0" h="294" w="197">
                  <a:moveTo>
                    <a:pt x="196" y="212"/>
                  </a:moveTo>
                  <a:cubicBezTo>
                    <a:pt x="191" y="212"/>
                    <a:pt x="187" y="212"/>
                    <a:pt x="182" y="212"/>
                  </a:cubicBezTo>
                  <a:cubicBezTo>
                    <a:pt x="180" y="223"/>
                    <a:pt x="175" y="248"/>
                    <a:pt x="169" y="254"/>
                  </a:cubicBezTo>
                  <a:cubicBezTo>
                    <a:pt x="166" y="255"/>
                    <a:pt x="131" y="255"/>
                    <a:pt x="126" y="255"/>
                  </a:cubicBezTo>
                  <a:cubicBezTo>
                    <a:pt x="99" y="255"/>
                    <a:pt x="72" y="255"/>
                    <a:pt x="45" y="255"/>
                  </a:cubicBezTo>
                  <a:cubicBezTo>
                    <a:pt x="90" y="214"/>
                    <a:pt x="106" y="201"/>
                    <a:pt x="133" y="182"/>
                  </a:cubicBezTo>
                  <a:cubicBezTo>
                    <a:pt x="166" y="155"/>
                    <a:pt x="196" y="128"/>
                    <a:pt x="196" y="86"/>
                  </a:cubicBezTo>
                  <a:cubicBezTo>
                    <a:pt x="196" y="32"/>
                    <a:pt x="149" y="0"/>
                    <a:pt x="92" y="0"/>
                  </a:cubicBezTo>
                  <a:cubicBezTo>
                    <a:pt x="38" y="0"/>
                    <a:pt x="0" y="38"/>
                    <a:pt x="0" y="79"/>
                  </a:cubicBezTo>
                  <a:cubicBezTo>
                    <a:pt x="0" y="101"/>
                    <a:pt x="20" y="104"/>
                    <a:pt x="23" y="104"/>
                  </a:cubicBezTo>
                  <a:cubicBezTo>
                    <a:pt x="34" y="104"/>
                    <a:pt x="47" y="95"/>
                    <a:pt x="47" y="81"/>
                  </a:cubicBezTo>
                  <a:cubicBezTo>
                    <a:pt x="47" y="72"/>
                    <a:pt x="45" y="58"/>
                    <a:pt x="22" y="58"/>
                  </a:cubicBezTo>
                  <a:cubicBezTo>
                    <a:pt x="34" y="25"/>
                    <a:pt x="65" y="16"/>
                    <a:pt x="86" y="16"/>
                  </a:cubicBezTo>
                  <a:cubicBezTo>
                    <a:pt x="130" y="16"/>
                    <a:pt x="153" y="50"/>
                    <a:pt x="153" y="86"/>
                  </a:cubicBezTo>
                  <a:cubicBezTo>
                    <a:pt x="153" y="124"/>
                    <a:pt x="126" y="155"/>
                    <a:pt x="112" y="171"/>
                  </a:cubicBezTo>
                  <a:cubicBezTo>
                    <a:pt x="76" y="206"/>
                    <a:pt x="41" y="242"/>
                    <a:pt x="5" y="277"/>
                  </a:cubicBezTo>
                  <a:cubicBezTo>
                    <a:pt x="0" y="281"/>
                    <a:pt x="0" y="281"/>
                    <a:pt x="0" y="293"/>
                  </a:cubicBezTo>
                  <a:cubicBezTo>
                    <a:pt x="61" y="293"/>
                    <a:pt x="122" y="293"/>
                    <a:pt x="184" y="293"/>
                  </a:cubicBezTo>
                  <a:cubicBezTo>
                    <a:pt x="188" y="266"/>
                    <a:pt x="192" y="239"/>
                    <a:pt x="196" y="212"/>
                  </a:cubicBezTo>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66"/>
            <p:cNvSpPr/>
            <p:nvPr/>
          </p:nvSpPr>
          <p:spPr>
            <a:xfrm>
              <a:off x="8748360" y="3961440"/>
              <a:ext cx="53640" cy="227520"/>
            </a:xfrm>
            <a:custGeom>
              <a:rect b="b" l="l" r="r" t="t"/>
              <a:pathLst>
                <a:path extrusionOk="0" h="632" w="149">
                  <a:moveTo>
                    <a:pt x="148" y="316"/>
                  </a:moveTo>
                  <a:cubicBezTo>
                    <a:pt x="148" y="266"/>
                    <a:pt x="140" y="191"/>
                    <a:pt x="106" y="119"/>
                  </a:cubicBezTo>
                  <a:cubicBezTo>
                    <a:pt x="68" y="41"/>
                    <a:pt x="13" y="0"/>
                    <a:pt x="7" y="0"/>
                  </a:cubicBezTo>
                  <a:cubicBezTo>
                    <a:pt x="4" y="0"/>
                    <a:pt x="0" y="2"/>
                    <a:pt x="0" y="7"/>
                  </a:cubicBezTo>
                  <a:cubicBezTo>
                    <a:pt x="0" y="9"/>
                    <a:pt x="0" y="9"/>
                    <a:pt x="13" y="22"/>
                  </a:cubicBezTo>
                  <a:cubicBezTo>
                    <a:pt x="76" y="83"/>
                    <a:pt x="112" y="183"/>
                    <a:pt x="112" y="316"/>
                  </a:cubicBezTo>
                  <a:cubicBezTo>
                    <a:pt x="112" y="424"/>
                    <a:pt x="88" y="534"/>
                    <a:pt x="9" y="615"/>
                  </a:cubicBezTo>
                  <a:cubicBezTo>
                    <a:pt x="0" y="622"/>
                    <a:pt x="0" y="624"/>
                    <a:pt x="0" y="626"/>
                  </a:cubicBezTo>
                  <a:cubicBezTo>
                    <a:pt x="0" y="629"/>
                    <a:pt x="4" y="631"/>
                    <a:pt x="7" y="631"/>
                  </a:cubicBezTo>
                  <a:cubicBezTo>
                    <a:pt x="13" y="631"/>
                    <a:pt x="70" y="588"/>
                    <a:pt x="108" y="509"/>
                  </a:cubicBezTo>
                  <a:cubicBezTo>
                    <a:pt x="140" y="439"/>
                    <a:pt x="148" y="369"/>
                    <a:pt x="148" y="316"/>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9" name="Google Shape;489;p66"/>
          <p:cNvPicPr preferRelativeResize="0"/>
          <p:nvPr/>
        </p:nvPicPr>
        <p:blipFill rotWithShape="1">
          <a:blip r:embed="rId4">
            <a:alphaModFix/>
          </a:blip>
          <a:srcRect b="0" l="0" r="0" t="0"/>
          <a:stretch/>
        </p:blipFill>
        <p:spPr>
          <a:xfrm>
            <a:off x="5183640" y="4679280"/>
            <a:ext cx="2300400" cy="324000"/>
          </a:xfrm>
          <a:prstGeom prst="rect">
            <a:avLst/>
          </a:prstGeom>
          <a:noFill/>
          <a:ln>
            <a:noFill/>
          </a:ln>
        </p:spPr>
      </p:pic>
      <p:pic>
        <p:nvPicPr>
          <p:cNvPr id="490" name="Google Shape;490;p66"/>
          <p:cNvPicPr preferRelativeResize="0"/>
          <p:nvPr/>
        </p:nvPicPr>
        <p:blipFill rotWithShape="1">
          <a:blip r:embed="rId5">
            <a:alphaModFix/>
          </a:blip>
          <a:srcRect b="0" l="0" r="0" t="0"/>
          <a:stretch/>
        </p:blipFill>
        <p:spPr>
          <a:xfrm>
            <a:off x="2268000" y="4657680"/>
            <a:ext cx="2340000" cy="30924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67"/>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Desigualtats de Bell</a:t>
            </a:r>
            <a:endParaRPr b="0" sz="4000" strike="noStrike">
              <a:solidFill>
                <a:srgbClr val="000000"/>
              </a:solidFill>
              <a:latin typeface="Arial"/>
              <a:ea typeface="Arial"/>
              <a:cs typeface="Arial"/>
              <a:sym typeface="Arial"/>
            </a:endParaRPr>
          </a:p>
        </p:txBody>
      </p:sp>
      <p:pic>
        <p:nvPicPr>
          <p:cNvPr id="496" name="Google Shape;496;p67"/>
          <p:cNvPicPr preferRelativeResize="0"/>
          <p:nvPr/>
        </p:nvPicPr>
        <p:blipFill rotWithShape="1">
          <a:blip r:embed="rId3">
            <a:alphaModFix/>
          </a:blip>
          <a:srcRect b="0" l="0" r="0" t="0"/>
          <a:stretch/>
        </p:blipFill>
        <p:spPr>
          <a:xfrm>
            <a:off x="8645040" y="621360"/>
            <a:ext cx="1365480" cy="1371960"/>
          </a:xfrm>
          <a:prstGeom prst="rect">
            <a:avLst/>
          </a:prstGeom>
          <a:noFill/>
          <a:ln>
            <a:noFill/>
          </a:ln>
        </p:spPr>
      </p:pic>
      <p:sp>
        <p:nvSpPr>
          <p:cNvPr id="497" name="Google Shape;497;p67"/>
          <p:cNvSpPr txBox="1"/>
          <p:nvPr/>
        </p:nvSpPr>
        <p:spPr>
          <a:xfrm>
            <a:off x="8603640" y="2090880"/>
            <a:ext cx="1512000" cy="5806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solidFill>
                  <a:srgbClr val="C9211E"/>
                </a:solidFill>
                <a:latin typeface="Calibri"/>
                <a:ea typeface="Calibri"/>
                <a:cs typeface="Calibri"/>
                <a:sym typeface="Calibri"/>
              </a:rPr>
              <a:t>J.S. Bell</a:t>
            </a:r>
            <a:endParaRPr b="0" sz="2200" strike="noStrike">
              <a:latin typeface="Arial"/>
              <a:ea typeface="Arial"/>
              <a:cs typeface="Arial"/>
              <a:sym typeface="Arial"/>
            </a:endParaRPr>
          </a:p>
        </p:txBody>
      </p:sp>
      <p:sp>
        <p:nvSpPr>
          <p:cNvPr id="498" name="Google Shape;498;p67"/>
          <p:cNvSpPr txBox="1"/>
          <p:nvPr/>
        </p:nvSpPr>
        <p:spPr>
          <a:xfrm>
            <a:off x="359640" y="2122920"/>
            <a:ext cx="8424360" cy="29890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t/>
            </a:r>
            <a:endParaRPr b="0" sz="1800" strike="noStrike">
              <a:latin typeface="Arial"/>
              <a:ea typeface="Arial"/>
              <a:cs typeface="Arial"/>
              <a:sym typeface="Arial"/>
            </a:endParaRPr>
          </a:p>
          <a:p>
            <a:pPr indent="0" lvl="0" marL="0" marR="0" rtl="0" algn="l">
              <a:spcBef>
                <a:spcPts val="0"/>
              </a:spcBef>
              <a:spcAft>
                <a:spcPts val="0"/>
              </a:spcAft>
              <a:buNone/>
            </a:pPr>
            <a:r>
              <a:rPr b="0" lang="ca-ES" sz="2200" strike="noStrike">
                <a:solidFill>
                  <a:srgbClr val="C9211E"/>
                </a:solidFill>
                <a:latin typeface="Calibri"/>
                <a:ea typeface="Calibri"/>
                <a:cs typeface="Calibri"/>
                <a:sym typeface="Calibri"/>
              </a:rPr>
              <a:t>John S. Bell </a:t>
            </a:r>
            <a:r>
              <a:rPr b="0" lang="ca-ES" sz="2200" strike="noStrike">
                <a:latin typeface="Calibri"/>
                <a:ea typeface="Calibri"/>
                <a:cs typeface="Calibri"/>
                <a:sym typeface="Calibri"/>
              </a:rPr>
              <a:t>va reprendre aquest tema i a l’any 64 ho va fer prenent de manera seriosa la possible existència de variables ocultes que reinstal·larien el determinisme en la descripció. </a:t>
            </a:r>
            <a:endParaRPr b="0" sz="2200" strike="noStrike">
              <a:latin typeface="Arial"/>
              <a:ea typeface="Arial"/>
              <a:cs typeface="Arial"/>
              <a:sym typeface="Arial"/>
            </a:endParaRPr>
          </a:p>
          <a:p>
            <a:pPr indent="0" lvl="0" marL="0" marR="0" rtl="0" algn="l">
              <a:spcBef>
                <a:spcPts val="0"/>
              </a:spcBef>
              <a:spcAft>
                <a:spcPts val="0"/>
              </a:spcAft>
              <a:buNone/>
            </a:pPr>
            <a:r>
              <a:t/>
            </a:r>
            <a:endParaRPr b="0" sz="2200" strike="noStrike">
              <a:latin typeface="Arial"/>
              <a:ea typeface="Arial"/>
              <a:cs typeface="Arial"/>
              <a:sym typeface="Arial"/>
            </a:endParaRPr>
          </a:p>
          <a:p>
            <a:pPr indent="0" lvl="0" marL="0" marR="0" rtl="0" algn="l">
              <a:spcBef>
                <a:spcPts val="0"/>
              </a:spcBef>
              <a:spcAft>
                <a:spcPts val="0"/>
              </a:spcAft>
              <a:buNone/>
            </a:pPr>
            <a:r>
              <a:rPr b="0" lang="ca-ES" sz="2200" strike="noStrike">
                <a:latin typeface="Calibri"/>
                <a:ea typeface="Calibri"/>
                <a:cs typeface="Calibri"/>
                <a:sym typeface="Calibri"/>
              </a:rPr>
              <a:t>Considerem una descripció «</a:t>
            </a:r>
            <a:r>
              <a:rPr b="0" lang="ca-ES" sz="2200" strike="noStrike">
                <a:solidFill>
                  <a:srgbClr val="C9211E"/>
                </a:solidFill>
                <a:latin typeface="Calibri"/>
                <a:ea typeface="Calibri"/>
                <a:cs typeface="Calibri"/>
                <a:sym typeface="Calibri"/>
              </a:rPr>
              <a:t>localment real</a:t>
            </a:r>
            <a:r>
              <a:rPr b="0" lang="ca-ES" sz="2200" strike="noStrike">
                <a:latin typeface="Calibri"/>
                <a:ea typeface="Calibri"/>
                <a:cs typeface="Calibri"/>
                <a:sym typeface="Calibri"/>
              </a:rPr>
              <a:t>»: </a:t>
            </a:r>
            <a:endParaRPr b="0" sz="2200" strike="noStrike">
              <a:latin typeface="Arial"/>
              <a:ea typeface="Arial"/>
              <a:cs typeface="Arial"/>
              <a:sym typeface="Arial"/>
            </a:endParaRPr>
          </a:p>
          <a:p>
            <a:pPr indent="0" lvl="0" marL="0" marR="0" rtl="0" algn="l">
              <a:spcBef>
                <a:spcPts val="0"/>
              </a:spcBef>
              <a:spcAft>
                <a:spcPts val="0"/>
              </a:spcAft>
              <a:buNone/>
            </a:pPr>
            <a:r>
              <a:t/>
            </a:r>
            <a:endParaRPr b="0" sz="2200" strike="noStrike">
              <a:latin typeface="Arial"/>
              <a:ea typeface="Arial"/>
              <a:cs typeface="Arial"/>
              <a:sym typeface="Arial"/>
            </a:endParaRPr>
          </a:p>
          <a:p>
            <a:pPr indent="0" lvl="0" marL="0" marR="0" rtl="0" algn="l">
              <a:spcBef>
                <a:spcPts val="0"/>
              </a:spcBef>
              <a:spcAft>
                <a:spcPts val="0"/>
              </a:spcAft>
              <a:buNone/>
            </a:pPr>
            <a:r>
              <a:rPr b="0" lang="ca-ES" sz="2200" strike="noStrike">
                <a:latin typeface="Calibri"/>
                <a:ea typeface="Calibri"/>
                <a:cs typeface="Calibri"/>
                <a:sym typeface="Calibri"/>
              </a:rPr>
              <a:t>	</a:t>
            </a:r>
            <a:r>
              <a:rPr b="0" lang="ca-ES" sz="2200" strike="noStrike">
                <a:solidFill>
                  <a:srgbClr val="C9211E"/>
                </a:solidFill>
                <a:latin typeface="Calibri"/>
                <a:ea typeface="Calibri"/>
                <a:cs typeface="Calibri"/>
                <a:sym typeface="Calibri"/>
              </a:rPr>
              <a:t>Real:</a:t>
            </a:r>
            <a:r>
              <a:rPr b="0" i="1" lang="ca-ES" sz="2200" strike="noStrike">
                <a:solidFill>
                  <a:srgbClr val="C9211E"/>
                </a:solidFill>
                <a:latin typeface="Calibri"/>
                <a:ea typeface="Calibri"/>
                <a:cs typeface="Calibri"/>
                <a:sym typeface="Calibri"/>
              </a:rPr>
              <a:t> </a:t>
            </a:r>
            <a:r>
              <a:rPr b="0" lang="ca-ES" sz="2200" strike="noStrike">
                <a:latin typeface="Calibri"/>
                <a:ea typeface="Calibri"/>
                <a:cs typeface="Calibri"/>
                <a:sym typeface="Calibri"/>
              </a:rPr>
              <a:t>tenim un element a la nostra teoria per cada observable </a:t>
            </a:r>
            <a:endParaRPr b="0" sz="2200" strike="noStrike">
              <a:latin typeface="Arial"/>
              <a:ea typeface="Arial"/>
              <a:cs typeface="Arial"/>
              <a:sym typeface="Arial"/>
            </a:endParaRPr>
          </a:p>
          <a:p>
            <a:pPr indent="0" lvl="0" marL="0" marR="0" rtl="0" algn="l">
              <a:spcBef>
                <a:spcPts val="0"/>
              </a:spcBef>
              <a:spcAft>
                <a:spcPts val="0"/>
              </a:spcAft>
              <a:buNone/>
            </a:pPr>
            <a:r>
              <a:rPr b="0" lang="ca-ES" sz="2200" strike="noStrike">
                <a:latin typeface="Calibri"/>
                <a:ea typeface="Calibri"/>
                <a:cs typeface="Calibri"/>
                <a:sym typeface="Calibri"/>
              </a:rPr>
              <a:t>	</a:t>
            </a:r>
            <a:r>
              <a:rPr b="0" lang="ca-ES" sz="2200" strike="noStrike">
                <a:solidFill>
                  <a:srgbClr val="C9211E"/>
                </a:solidFill>
                <a:latin typeface="Calibri"/>
                <a:ea typeface="Calibri"/>
                <a:cs typeface="Calibri"/>
                <a:sym typeface="Calibri"/>
              </a:rPr>
              <a:t>Local:</a:t>
            </a:r>
            <a:r>
              <a:rPr b="0" lang="ca-ES" sz="2200" strike="noStrike">
                <a:latin typeface="Calibri"/>
                <a:ea typeface="Calibri"/>
                <a:cs typeface="Calibri"/>
                <a:sym typeface="Calibri"/>
              </a:rPr>
              <a:t> el resultat de la mesura no pot dependre de res que no estigui 	connectat causalment</a:t>
            </a:r>
            <a:endParaRPr b="0" sz="2200" strike="noStrike">
              <a:latin typeface="Arial"/>
              <a:ea typeface="Arial"/>
              <a:cs typeface="Arial"/>
              <a:sym typeface="Arial"/>
            </a:endParaRPr>
          </a:p>
        </p:txBody>
      </p:sp>
      <p:pic>
        <p:nvPicPr>
          <p:cNvPr id="499" name="Google Shape;499;p67"/>
          <p:cNvPicPr preferRelativeResize="0"/>
          <p:nvPr/>
        </p:nvPicPr>
        <p:blipFill rotWithShape="1">
          <a:blip r:embed="rId4">
            <a:alphaModFix/>
          </a:blip>
          <a:srcRect b="0" l="0" r="0" t="0"/>
          <a:stretch/>
        </p:blipFill>
        <p:spPr>
          <a:xfrm>
            <a:off x="360000" y="634680"/>
            <a:ext cx="5676120" cy="1597320"/>
          </a:xfrm>
          <a:prstGeom prst="rect">
            <a:avLst/>
          </a:prstGeom>
          <a:noFill/>
          <a:ln cap="flat" cmpd="sng" w="9525">
            <a:solidFill>
              <a:srgbClr val="C9211E"/>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68"/>
          <p:cNvPicPr preferRelativeResize="0"/>
          <p:nvPr/>
        </p:nvPicPr>
        <p:blipFill rotWithShape="1">
          <a:blip r:embed="rId3">
            <a:alphaModFix/>
          </a:blip>
          <a:srcRect b="0" l="0" r="0" t="0"/>
          <a:stretch/>
        </p:blipFill>
        <p:spPr>
          <a:xfrm>
            <a:off x="2088000" y="1348200"/>
            <a:ext cx="6048000" cy="2278800"/>
          </a:xfrm>
          <a:prstGeom prst="rect">
            <a:avLst/>
          </a:prstGeom>
          <a:noFill/>
          <a:ln>
            <a:noFill/>
          </a:ln>
        </p:spPr>
      </p:pic>
      <p:sp>
        <p:nvSpPr>
          <p:cNvPr id="505" name="Google Shape;505;p68"/>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Desigualtats de Bell </a:t>
            </a:r>
            <a:endParaRPr b="0" sz="4000" strike="noStrike">
              <a:solidFill>
                <a:srgbClr val="000000"/>
              </a:solidFill>
              <a:latin typeface="Arial"/>
              <a:ea typeface="Arial"/>
              <a:cs typeface="Arial"/>
              <a:sym typeface="Arial"/>
            </a:endParaRPr>
          </a:p>
        </p:txBody>
      </p:sp>
      <p:sp>
        <p:nvSpPr>
          <p:cNvPr id="506" name="Google Shape;506;p68"/>
          <p:cNvSpPr/>
          <p:nvPr/>
        </p:nvSpPr>
        <p:spPr>
          <a:xfrm>
            <a:off x="2303640" y="6243840"/>
            <a:ext cx="2808000" cy="33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7" name="Google Shape;507;p68"/>
          <p:cNvPicPr preferRelativeResize="0"/>
          <p:nvPr/>
        </p:nvPicPr>
        <p:blipFill rotWithShape="1">
          <a:blip r:embed="rId4">
            <a:alphaModFix/>
          </a:blip>
          <a:srcRect b="0" l="0" r="0" t="0"/>
          <a:stretch/>
        </p:blipFill>
        <p:spPr>
          <a:xfrm>
            <a:off x="1540440" y="3795120"/>
            <a:ext cx="6505200" cy="1204920"/>
          </a:xfrm>
          <a:prstGeom prst="rect">
            <a:avLst/>
          </a:prstGeom>
          <a:noFill/>
          <a:ln>
            <a:noFill/>
          </a:ln>
        </p:spPr>
      </p:pic>
      <p:sp>
        <p:nvSpPr>
          <p:cNvPr id="508" name="Google Shape;508;p68"/>
          <p:cNvSpPr txBox="1"/>
          <p:nvPr/>
        </p:nvSpPr>
        <p:spPr>
          <a:xfrm>
            <a:off x="503640" y="647280"/>
            <a:ext cx="8784360" cy="9529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Alice i Bob poden mesurar dos observables, indexats per </a:t>
            </a:r>
            <a:r>
              <a:rPr b="0" lang="ca-ES" sz="2200" strike="noStrike">
                <a:solidFill>
                  <a:srgbClr val="C9211E"/>
                </a:solidFill>
                <a:latin typeface="Calibri"/>
                <a:ea typeface="Calibri"/>
                <a:cs typeface="Calibri"/>
                <a:sym typeface="Calibri"/>
              </a:rPr>
              <a:t>α</a:t>
            </a:r>
            <a:r>
              <a:rPr b="0" lang="ca-ES" sz="2200" strike="noStrike">
                <a:latin typeface="Calibri"/>
                <a:ea typeface="Calibri"/>
                <a:cs typeface="Calibri"/>
                <a:sym typeface="Calibri"/>
              </a:rPr>
              <a:t> i </a:t>
            </a:r>
            <a:r>
              <a:rPr b="0" lang="ca-ES" sz="2200" strike="noStrike">
                <a:solidFill>
                  <a:srgbClr val="C9211E"/>
                </a:solidFill>
                <a:latin typeface="Calibri"/>
                <a:ea typeface="Calibri"/>
                <a:cs typeface="Calibri"/>
                <a:sym typeface="Calibri"/>
              </a:rPr>
              <a:t>β</a:t>
            </a:r>
            <a:r>
              <a:rPr b="0" lang="ca-ES" sz="2200" strike="noStrike">
                <a:latin typeface="Calibri"/>
                <a:ea typeface="Calibri"/>
                <a:cs typeface="Calibri"/>
                <a:sym typeface="Calibri"/>
              </a:rPr>
              <a:t>, respectivament i obtenir resultats, </a:t>
            </a:r>
            <a:r>
              <a:rPr b="0" lang="ca-ES" sz="2200" strike="noStrike">
                <a:solidFill>
                  <a:srgbClr val="C9211E"/>
                </a:solidFill>
                <a:latin typeface="Calibri"/>
                <a:ea typeface="Calibri"/>
                <a:cs typeface="Calibri"/>
                <a:sym typeface="Calibri"/>
              </a:rPr>
              <a:t>a </a:t>
            </a:r>
            <a:r>
              <a:rPr b="0" lang="ca-ES" sz="2200" strike="noStrike">
                <a:latin typeface="Calibri"/>
                <a:ea typeface="Calibri"/>
                <a:cs typeface="Calibri"/>
                <a:sym typeface="Calibri"/>
              </a:rPr>
              <a:t>i </a:t>
            </a:r>
            <a:r>
              <a:rPr b="0" lang="ca-ES" sz="2200" strike="noStrike">
                <a:solidFill>
                  <a:srgbClr val="C9211E"/>
                </a:solidFill>
                <a:latin typeface="Calibri"/>
                <a:ea typeface="Calibri"/>
                <a:cs typeface="Calibri"/>
                <a:sym typeface="Calibri"/>
              </a:rPr>
              <a:t>b, =+1 o -1</a:t>
            </a:r>
            <a:endParaRPr b="0" sz="2200" strike="noStrike">
              <a:latin typeface="Arial"/>
              <a:ea typeface="Arial"/>
              <a:cs typeface="Arial"/>
              <a:sym typeface="Arial"/>
            </a:endParaRPr>
          </a:p>
        </p:txBody>
      </p:sp>
      <p:pic>
        <p:nvPicPr>
          <p:cNvPr id="509" name="Google Shape;509;p68"/>
          <p:cNvPicPr preferRelativeResize="0"/>
          <p:nvPr/>
        </p:nvPicPr>
        <p:blipFill rotWithShape="1">
          <a:blip r:embed="rId5">
            <a:alphaModFix/>
          </a:blip>
          <a:srcRect b="0" l="0" r="0" t="0"/>
          <a:stretch/>
        </p:blipFill>
        <p:spPr>
          <a:xfrm>
            <a:off x="2088000" y="1350000"/>
            <a:ext cx="6048000" cy="2282400"/>
          </a:xfrm>
          <a:prstGeom prst="rect">
            <a:avLst/>
          </a:prstGeom>
          <a:noFill/>
          <a:ln>
            <a:noFill/>
          </a:ln>
        </p:spPr>
      </p:pic>
      <p:pic>
        <p:nvPicPr>
          <p:cNvPr id="510" name="Google Shape;510;p68"/>
          <p:cNvPicPr preferRelativeResize="0"/>
          <p:nvPr/>
        </p:nvPicPr>
        <p:blipFill rotWithShape="1">
          <a:blip r:embed="rId6">
            <a:alphaModFix/>
          </a:blip>
          <a:srcRect b="0" l="0" r="0" t="0"/>
          <a:stretch/>
        </p:blipFill>
        <p:spPr>
          <a:xfrm>
            <a:off x="2088000" y="1350000"/>
            <a:ext cx="6048000" cy="2289600"/>
          </a:xfrm>
          <a:prstGeom prst="rect">
            <a:avLst/>
          </a:prstGeom>
          <a:noFill/>
          <a:ln>
            <a:noFill/>
          </a:ln>
        </p:spPr>
      </p:pic>
      <p:pic>
        <p:nvPicPr>
          <p:cNvPr id="511" name="Google Shape;511;p68"/>
          <p:cNvPicPr preferRelativeResize="0"/>
          <p:nvPr/>
        </p:nvPicPr>
        <p:blipFill rotWithShape="1">
          <a:blip r:embed="rId7">
            <a:alphaModFix/>
          </a:blip>
          <a:srcRect b="0" l="0" r="0" t="0"/>
          <a:stretch/>
        </p:blipFill>
        <p:spPr>
          <a:xfrm>
            <a:off x="2088000" y="1350000"/>
            <a:ext cx="6048000" cy="2253600"/>
          </a:xfrm>
          <a:prstGeom prst="rect">
            <a:avLst/>
          </a:prstGeom>
          <a:noFill/>
          <a:ln>
            <a:noFill/>
          </a:ln>
        </p:spPr>
      </p:pic>
      <p:pic>
        <p:nvPicPr>
          <p:cNvPr id="512" name="Google Shape;512;p68"/>
          <p:cNvPicPr preferRelativeResize="0"/>
          <p:nvPr/>
        </p:nvPicPr>
        <p:blipFill rotWithShape="1">
          <a:blip r:embed="rId8">
            <a:alphaModFix/>
          </a:blip>
          <a:srcRect b="0" l="0" r="0" t="0"/>
          <a:stretch/>
        </p:blipFill>
        <p:spPr>
          <a:xfrm>
            <a:off x="2088000" y="1350000"/>
            <a:ext cx="6048000" cy="2286000"/>
          </a:xfrm>
          <a:prstGeom prst="rect">
            <a:avLst/>
          </a:prstGeom>
          <a:noFill/>
          <a:ln>
            <a:noFill/>
          </a:ln>
        </p:spPr>
      </p:pic>
      <p:pic>
        <p:nvPicPr>
          <p:cNvPr id="513" name="Google Shape;513;p68"/>
          <p:cNvPicPr preferRelativeResize="0"/>
          <p:nvPr/>
        </p:nvPicPr>
        <p:blipFill rotWithShape="1">
          <a:blip r:embed="rId9">
            <a:alphaModFix/>
          </a:blip>
          <a:srcRect b="0" l="0" r="0" t="0"/>
          <a:stretch/>
        </p:blipFill>
        <p:spPr>
          <a:xfrm>
            <a:off x="2088000" y="1350000"/>
            <a:ext cx="6048000" cy="2289600"/>
          </a:xfrm>
          <a:prstGeom prst="rect">
            <a:avLst/>
          </a:prstGeom>
          <a:noFill/>
          <a:ln>
            <a:noFill/>
          </a:ln>
        </p:spPr>
      </p:pic>
      <p:sp>
        <p:nvSpPr>
          <p:cNvPr id="514" name="Google Shape;514;p68"/>
          <p:cNvSpPr txBox="1"/>
          <p:nvPr/>
        </p:nvSpPr>
        <p:spPr>
          <a:xfrm>
            <a:off x="8136000" y="4861800"/>
            <a:ext cx="1872000" cy="4316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200" strike="noStrike">
                <a:latin typeface="Arial"/>
                <a:ea typeface="Arial"/>
                <a:cs typeface="Arial"/>
                <a:sym typeface="Arial"/>
              </a:rPr>
              <a:t>Dibuixets: </a:t>
            </a:r>
            <a:r>
              <a:rPr b="0" lang="ca-ES" sz="1200" strike="noStrike">
                <a:solidFill>
                  <a:srgbClr val="C9211E"/>
                </a:solidFill>
                <a:latin typeface="Arial"/>
                <a:ea typeface="Arial"/>
                <a:cs typeface="Arial"/>
                <a:sym typeface="Arial"/>
              </a:rPr>
              <a:t>FFBelmonte</a:t>
            </a:r>
            <a:endParaRPr b="0" sz="1200" strike="noStrike">
              <a:latin typeface="Arial"/>
              <a:ea typeface="Arial"/>
              <a:cs typeface="Arial"/>
              <a:sym typeface="Arial"/>
            </a:endParaRPr>
          </a:p>
        </p:txBody>
      </p:sp>
      <p:sp>
        <p:nvSpPr>
          <p:cNvPr id="515" name="Google Shape;515;p68"/>
          <p:cNvSpPr/>
          <p:nvPr/>
        </p:nvSpPr>
        <p:spPr>
          <a:xfrm>
            <a:off x="7488000" y="3456000"/>
            <a:ext cx="792360" cy="720360"/>
          </a:xfrm>
          <a:custGeom>
            <a:rect b="b" l="l" r="r" t="t"/>
            <a:pathLst>
              <a:path extrusionOk="0" h="2001" w="2201">
                <a:moveTo>
                  <a:pt x="2200" y="0"/>
                </a:moveTo>
                <a:lnTo>
                  <a:pt x="0" y="2000"/>
                </a:lnTo>
              </a:path>
            </a:pathLst>
          </a:custGeom>
          <a:noFill/>
          <a:ln cap="flat" cmpd="sng" w="9525">
            <a:solidFill>
              <a:srgbClr val="000000"/>
            </a:solidFill>
            <a:prstDash val="solid"/>
            <a:round/>
            <a:headEnd len="sm" w="sm" type="none"/>
            <a:tailEnd len="med" w="med" type="triangle"/>
          </a:ln>
        </p:spPr>
      </p:sp>
      <p:sp>
        <p:nvSpPr>
          <p:cNvPr id="516" name="Google Shape;516;p68"/>
          <p:cNvSpPr txBox="1"/>
          <p:nvPr/>
        </p:nvSpPr>
        <p:spPr>
          <a:xfrm>
            <a:off x="8352000" y="2880000"/>
            <a:ext cx="1152000" cy="6022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800" strike="noStrike">
                <a:latin typeface="Arial"/>
                <a:ea typeface="Arial"/>
                <a:cs typeface="Arial"/>
                <a:sym typeface="Arial"/>
              </a:rPr>
              <a:t>Variable amagada</a:t>
            </a:r>
            <a:endParaRPr b="0" sz="1800" strike="noStrike">
              <a:latin typeface="Arial"/>
              <a:ea typeface="Arial"/>
              <a:cs typeface="Arial"/>
              <a:sym typeface="Arial"/>
            </a:endParaRPr>
          </a:p>
        </p:txBody>
      </p:sp>
      <p:pic>
        <p:nvPicPr>
          <p:cNvPr id="517" name="Google Shape;517;p68"/>
          <p:cNvPicPr preferRelativeResize="0"/>
          <p:nvPr/>
        </p:nvPicPr>
        <p:blipFill rotWithShape="1">
          <a:blip r:embed="rId10">
            <a:alphaModFix/>
          </a:blip>
          <a:srcRect b="10274" l="8922" r="3575" t="6889"/>
          <a:stretch/>
        </p:blipFill>
        <p:spPr>
          <a:xfrm>
            <a:off x="8208000" y="3543120"/>
            <a:ext cx="1733760" cy="8488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4">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69"/>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Desigualtats de Bell (CHSH)</a:t>
            </a:r>
            <a:endParaRPr b="0" sz="4000" strike="noStrike">
              <a:solidFill>
                <a:srgbClr val="000000"/>
              </a:solidFill>
              <a:latin typeface="Arial"/>
              <a:ea typeface="Arial"/>
              <a:cs typeface="Arial"/>
              <a:sym typeface="Arial"/>
            </a:endParaRPr>
          </a:p>
        </p:txBody>
      </p:sp>
      <p:sp>
        <p:nvSpPr>
          <p:cNvPr id="523" name="Google Shape;523;p69"/>
          <p:cNvSpPr/>
          <p:nvPr/>
        </p:nvSpPr>
        <p:spPr>
          <a:xfrm>
            <a:off x="2303640" y="6243840"/>
            <a:ext cx="2808000" cy="33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4" name="Google Shape;524;p69"/>
          <p:cNvPicPr preferRelativeResize="0"/>
          <p:nvPr/>
        </p:nvPicPr>
        <p:blipFill rotWithShape="1">
          <a:blip r:embed="rId3">
            <a:alphaModFix/>
          </a:blip>
          <a:srcRect b="0" l="0" r="0" t="0"/>
          <a:stretch/>
        </p:blipFill>
        <p:spPr>
          <a:xfrm>
            <a:off x="4643640" y="601200"/>
            <a:ext cx="5400360" cy="2046240"/>
          </a:xfrm>
          <a:prstGeom prst="rect">
            <a:avLst/>
          </a:prstGeom>
          <a:noFill/>
          <a:ln>
            <a:noFill/>
          </a:ln>
        </p:spPr>
      </p:pic>
      <p:pic>
        <p:nvPicPr>
          <p:cNvPr id="525" name="Google Shape;525;p69"/>
          <p:cNvPicPr preferRelativeResize="0"/>
          <p:nvPr/>
        </p:nvPicPr>
        <p:blipFill rotWithShape="1">
          <a:blip r:embed="rId4">
            <a:alphaModFix/>
          </a:blip>
          <a:srcRect b="0" l="0" r="0" t="0"/>
          <a:stretch/>
        </p:blipFill>
        <p:spPr>
          <a:xfrm>
            <a:off x="511200" y="2735280"/>
            <a:ext cx="9190800" cy="304560"/>
          </a:xfrm>
          <a:prstGeom prst="rect">
            <a:avLst/>
          </a:prstGeom>
          <a:noFill/>
          <a:ln>
            <a:noFill/>
          </a:ln>
        </p:spPr>
      </p:pic>
      <p:pic>
        <p:nvPicPr>
          <p:cNvPr id="526" name="Google Shape;526;p69"/>
          <p:cNvPicPr preferRelativeResize="0"/>
          <p:nvPr/>
        </p:nvPicPr>
        <p:blipFill rotWithShape="1">
          <a:blip r:embed="rId5">
            <a:alphaModFix/>
          </a:blip>
          <a:srcRect b="0" l="0" r="0" t="0"/>
          <a:stretch/>
        </p:blipFill>
        <p:spPr>
          <a:xfrm>
            <a:off x="511920" y="3239280"/>
            <a:ext cx="7691040" cy="304560"/>
          </a:xfrm>
          <a:prstGeom prst="rect">
            <a:avLst/>
          </a:prstGeom>
          <a:noFill/>
          <a:ln>
            <a:noFill/>
          </a:ln>
        </p:spPr>
      </p:pic>
      <p:pic>
        <p:nvPicPr>
          <p:cNvPr id="527" name="Google Shape;527;p69"/>
          <p:cNvPicPr preferRelativeResize="0"/>
          <p:nvPr/>
        </p:nvPicPr>
        <p:blipFill rotWithShape="1">
          <a:blip r:embed="rId6">
            <a:alphaModFix/>
          </a:blip>
          <a:srcRect b="0" l="0" r="0" t="0"/>
          <a:stretch/>
        </p:blipFill>
        <p:spPr>
          <a:xfrm>
            <a:off x="3888000" y="4015440"/>
            <a:ext cx="2478600" cy="304560"/>
          </a:xfrm>
          <a:prstGeom prst="rect">
            <a:avLst/>
          </a:prstGeom>
          <a:noFill/>
          <a:ln>
            <a:noFill/>
          </a:ln>
        </p:spPr>
      </p:pic>
      <p:sp>
        <p:nvSpPr>
          <p:cNvPr id="528" name="Google Shape;528;p69"/>
          <p:cNvSpPr/>
          <p:nvPr/>
        </p:nvSpPr>
        <p:spPr>
          <a:xfrm>
            <a:off x="3672000" y="3852000"/>
            <a:ext cx="3024000" cy="576000"/>
          </a:xfrm>
          <a:prstGeom prst="rect">
            <a:avLst/>
          </a:prstGeom>
          <a:noFill/>
          <a:ln cap="flat" cmpd="sng" w="29150">
            <a:solidFill>
              <a:srgbClr val="C921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69"/>
          <p:cNvSpPr txBox="1"/>
          <p:nvPr/>
        </p:nvSpPr>
        <p:spPr>
          <a:xfrm>
            <a:off x="360000" y="1008000"/>
            <a:ext cx="4464000" cy="1224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Clauser, Horne, Shimony i Holt presenten una desigualtat de Bell molt simètrica i que es pot mesurar experimentalment. </a:t>
            </a:r>
            <a:endParaRPr b="0" sz="2200" strike="noStrike">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70"/>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Desigualtats de Bell </a:t>
            </a:r>
            <a:endParaRPr b="0" sz="4000" strike="noStrike">
              <a:solidFill>
                <a:srgbClr val="000000"/>
              </a:solidFill>
              <a:latin typeface="Arial"/>
              <a:ea typeface="Arial"/>
              <a:cs typeface="Arial"/>
              <a:sym typeface="Arial"/>
            </a:endParaRPr>
          </a:p>
        </p:txBody>
      </p:sp>
      <p:sp>
        <p:nvSpPr>
          <p:cNvPr id="535" name="Google Shape;535;p70"/>
          <p:cNvSpPr txBox="1"/>
          <p:nvPr/>
        </p:nvSpPr>
        <p:spPr>
          <a:xfrm>
            <a:off x="1331640" y="1367280"/>
            <a:ext cx="6156000" cy="792000"/>
          </a:xfrm>
          <a:prstGeom prst="rect">
            <a:avLst/>
          </a:prstGeom>
          <a:solidFill>
            <a:srgbClr val="FFFFFF"/>
          </a:solid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567"/>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762"/>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479"/>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p:txBody>
      </p:sp>
      <p:sp>
        <p:nvSpPr>
          <p:cNvPr id="536" name="Google Shape;536;p70"/>
          <p:cNvSpPr/>
          <p:nvPr/>
        </p:nvSpPr>
        <p:spPr>
          <a:xfrm>
            <a:off x="2303640" y="6243840"/>
            <a:ext cx="2808000" cy="33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7" name="Google Shape;537;p70"/>
          <p:cNvPicPr preferRelativeResize="0"/>
          <p:nvPr/>
        </p:nvPicPr>
        <p:blipFill rotWithShape="1">
          <a:blip r:embed="rId3">
            <a:alphaModFix/>
          </a:blip>
          <a:srcRect b="0" l="0" r="0" t="0"/>
          <a:stretch/>
        </p:blipFill>
        <p:spPr>
          <a:xfrm>
            <a:off x="684000" y="2916000"/>
            <a:ext cx="6544440" cy="378720"/>
          </a:xfrm>
          <a:prstGeom prst="rect">
            <a:avLst/>
          </a:prstGeom>
          <a:noFill/>
          <a:ln>
            <a:noFill/>
          </a:ln>
        </p:spPr>
      </p:pic>
      <p:pic>
        <p:nvPicPr>
          <p:cNvPr id="538" name="Google Shape;538;p70"/>
          <p:cNvPicPr preferRelativeResize="0"/>
          <p:nvPr/>
        </p:nvPicPr>
        <p:blipFill rotWithShape="1">
          <a:blip r:embed="rId4">
            <a:alphaModFix/>
          </a:blip>
          <a:srcRect b="0" l="0" r="0" t="0"/>
          <a:stretch/>
        </p:blipFill>
        <p:spPr>
          <a:xfrm>
            <a:off x="5550480" y="601200"/>
            <a:ext cx="4493880" cy="1702800"/>
          </a:xfrm>
          <a:prstGeom prst="rect">
            <a:avLst/>
          </a:prstGeom>
          <a:noFill/>
          <a:ln>
            <a:noFill/>
          </a:ln>
        </p:spPr>
      </p:pic>
      <p:pic>
        <p:nvPicPr>
          <p:cNvPr id="539" name="Google Shape;539;p70"/>
          <p:cNvPicPr preferRelativeResize="0"/>
          <p:nvPr/>
        </p:nvPicPr>
        <p:blipFill rotWithShape="1">
          <a:blip r:embed="rId5">
            <a:alphaModFix/>
          </a:blip>
          <a:srcRect b="0" l="0" r="0" t="0"/>
          <a:stretch/>
        </p:blipFill>
        <p:spPr>
          <a:xfrm>
            <a:off x="3899520" y="4320000"/>
            <a:ext cx="1464480" cy="338760"/>
          </a:xfrm>
          <a:prstGeom prst="rect">
            <a:avLst/>
          </a:prstGeom>
          <a:noFill/>
          <a:ln>
            <a:noFill/>
          </a:ln>
        </p:spPr>
      </p:pic>
      <p:sp>
        <p:nvSpPr>
          <p:cNvPr id="540" name="Google Shape;540;p70"/>
          <p:cNvSpPr/>
          <p:nvPr/>
        </p:nvSpPr>
        <p:spPr>
          <a:xfrm>
            <a:off x="3708000" y="4212000"/>
            <a:ext cx="1872000" cy="576000"/>
          </a:xfrm>
          <a:prstGeom prst="rect">
            <a:avLst/>
          </a:prstGeom>
          <a:noFill/>
          <a:ln cap="flat" cmpd="sng" w="29150">
            <a:solidFill>
              <a:srgbClr val="C921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70"/>
          <p:cNvSpPr txBox="1"/>
          <p:nvPr/>
        </p:nvSpPr>
        <p:spPr>
          <a:xfrm>
            <a:off x="576000" y="3564000"/>
            <a:ext cx="9072000" cy="5320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800" strike="noStrike">
                <a:latin typeface="Arial"/>
                <a:ea typeface="Arial"/>
                <a:cs typeface="Arial"/>
                <a:sym typeface="Arial"/>
              </a:rPr>
              <a:t>Es poden trobar quatre direccions pels Stern Gerlachs que donen el valor més gran:</a:t>
            </a:r>
            <a:endParaRPr b="0" sz="1800" strike="noStrike">
              <a:latin typeface="Arial"/>
              <a:ea typeface="Arial"/>
              <a:cs typeface="Arial"/>
              <a:sym typeface="Arial"/>
            </a:endParaRPr>
          </a:p>
        </p:txBody>
      </p:sp>
      <p:sp>
        <p:nvSpPr>
          <p:cNvPr id="542" name="Google Shape;542;p70"/>
          <p:cNvSpPr txBox="1"/>
          <p:nvPr/>
        </p:nvSpPr>
        <p:spPr>
          <a:xfrm>
            <a:off x="546120" y="878040"/>
            <a:ext cx="4781880" cy="99396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800" strike="noStrike">
                <a:latin typeface="Arial"/>
                <a:ea typeface="Arial"/>
                <a:cs typeface="Arial"/>
                <a:sym typeface="Arial"/>
              </a:rPr>
              <a:t>En el cas quàntic per un estat entrellaçat com el que hem escrit abans és pot calcular aquest valor esperat. Considerant que l’observable és l’espí en una direcció donada. </a:t>
            </a:r>
            <a:endParaRPr b="0" sz="1800" strike="noStrike">
              <a:latin typeface="Arial"/>
              <a:ea typeface="Arial"/>
              <a:cs typeface="Arial"/>
              <a:sym typeface="Arial"/>
            </a:endParaRPr>
          </a:p>
        </p:txBody>
      </p:sp>
      <p:grpSp>
        <p:nvGrpSpPr>
          <p:cNvPr id="543" name="Google Shape;543;p70"/>
          <p:cNvGrpSpPr/>
          <p:nvPr/>
        </p:nvGrpSpPr>
        <p:grpSpPr>
          <a:xfrm>
            <a:off x="713520" y="2323080"/>
            <a:ext cx="6550200" cy="435960"/>
            <a:chOff x="713520" y="2323080"/>
            <a:chExt cx="6550200" cy="435960"/>
          </a:xfrm>
        </p:grpSpPr>
        <p:sp>
          <p:nvSpPr>
            <p:cNvPr id="544" name="Google Shape;544;p70"/>
            <p:cNvSpPr/>
            <p:nvPr/>
          </p:nvSpPr>
          <p:spPr>
            <a:xfrm>
              <a:off x="713520" y="2340720"/>
              <a:ext cx="6532560" cy="400320"/>
            </a:xfrm>
            <a:custGeom>
              <a:rect b="b" l="l" r="r" t="t"/>
              <a:pathLst>
                <a:path extrusionOk="0" h="1112" w="18146">
                  <a:moveTo>
                    <a:pt x="9073" y="1111"/>
                  </a:moveTo>
                  <a:lnTo>
                    <a:pt x="0" y="1111"/>
                  </a:lnTo>
                  <a:lnTo>
                    <a:pt x="0" y="0"/>
                  </a:lnTo>
                  <a:lnTo>
                    <a:pt x="18145" y="0"/>
                  </a:lnTo>
                  <a:lnTo>
                    <a:pt x="18145" y="1111"/>
                  </a:lnTo>
                  <a:lnTo>
                    <a:pt x="9073" y="1111"/>
                  </a:lnTo>
                </a:path>
              </a:pathLst>
            </a:custGeom>
            <a:solidFill>
              <a:srgbClr val="FFFFFF"/>
            </a:solidFill>
            <a:ln>
              <a:noFill/>
            </a:ln>
          </p:spPr>
        </p:sp>
        <p:sp>
          <p:nvSpPr>
            <p:cNvPr id="545" name="Google Shape;545;p70"/>
            <p:cNvSpPr/>
            <p:nvPr/>
          </p:nvSpPr>
          <p:spPr>
            <a:xfrm>
              <a:off x="734400" y="2403720"/>
              <a:ext cx="80280" cy="355320"/>
            </a:xfrm>
            <a:custGeom>
              <a:rect b="b" l="l" r="r" t="t"/>
              <a:pathLst>
                <a:path extrusionOk="0" h="987" w="223">
                  <a:moveTo>
                    <a:pt x="217" y="38"/>
                  </a:moveTo>
                  <a:cubicBezTo>
                    <a:pt x="222" y="27"/>
                    <a:pt x="222" y="25"/>
                    <a:pt x="222" y="20"/>
                  </a:cubicBezTo>
                  <a:cubicBezTo>
                    <a:pt x="222" y="9"/>
                    <a:pt x="213" y="0"/>
                    <a:pt x="202" y="0"/>
                  </a:cubicBezTo>
                  <a:cubicBezTo>
                    <a:pt x="193" y="0"/>
                    <a:pt x="186" y="4"/>
                    <a:pt x="179" y="22"/>
                  </a:cubicBezTo>
                  <a:lnTo>
                    <a:pt x="4" y="475"/>
                  </a:lnTo>
                  <a:cubicBezTo>
                    <a:pt x="2" y="482"/>
                    <a:pt x="0" y="488"/>
                    <a:pt x="0" y="493"/>
                  </a:cubicBezTo>
                  <a:cubicBezTo>
                    <a:pt x="0" y="495"/>
                    <a:pt x="0" y="497"/>
                    <a:pt x="4" y="511"/>
                  </a:cubicBezTo>
                  <a:lnTo>
                    <a:pt x="179" y="964"/>
                  </a:lnTo>
                  <a:cubicBezTo>
                    <a:pt x="184" y="975"/>
                    <a:pt x="188" y="986"/>
                    <a:pt x="202" y="986"/>
                  </a:cubicBezTo>
                  <a:cubicBezTo>
                    <a:pt x="213" y="986"/>
                    <a:pt x="222" y="977"/>
                    <a:pt x="222" y="968"/>
                  </a:cubicBezTo>
                  <a:cubicBezTo>
                    <a:pt x="222" y="964"/>
                    <a:pt x="222" y="961"/>
                    <a:pt x="217" y="950"/>
                  </a:cubicBezTo>
                  <a:lnTo>
                    <a:pt x="40" y="493"/>
                  </a:lnTo>
                  <a:lnTo>
                    <a:pt x="217" y="38"/>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70"/>
            <p:cNvSpPr/>
            <p:nvPr/>
          </p:nvSpPr>
          <p:spPr>
            <a:xfrm>
              <a:off x="968400" y="2334240"/>
              <a:ext cx="95400" cy="56160"/>
            </a:xfrm>
            <a:custGeom>
              <a:rect b="b" l="l" r="r" t="t"/>
              <a:pathLst>
                <a:path extrusionOk="0" h="156" w="265">
                  <a:moveTo>
                    <a:pt x="132" y="0"/>
                  </a:moveTo>
                  <a:lnTo>
                    <a:pt x="0" y="137"/>
                  </a:lnTo>
                  <a:lnTo>
                    <a:pt x="18" y="155"/>
                  </a:lnTo>
                  <a:lnTo>
                    <a:pt x="132" y="52"/>
                  </a:lnTo>
                  <a:lnTo>
                    <a:pt x="246" y="155"/>
                  </a:lnTo>
                  <a:lnTo>
                    <a:pt x="264" y="137"/>
                  </a:lnTo>
                  <a:lnTo>
                    <a:pt x="132" y="0"/>
                  </a:lnTo>
                </a:path>
              </a:pathLst>
            </a:custGeom>
            <a:solidFill>
              <a:srgbClr val="000000"/>
            </a:solidFill>
            <a:ln>
              <a:noFill/>
            </a:ln>
          </p:spPr>
        </p:sp>
        <p:sp>
          <p:nvSpPr>
            <p:cNvPr id="547" name="Google Shape;547;p70"/>
            <p:cNvSpPr/>
            <p:nvPr/>
          </p:nvSpPr>
          <p:spPr>
            <a:xfrm>
              <a:off x="845640" y="2415960"/>
              <a:ext cx="243720" cy="255240"/>
            </a:xfrm>
            <a:custGeom>
              <a:rect b="b" l="l" r="r" t="t"/>
              <a:pathLst>
                <a:path extrusionOk="0" h="709" w="677">
                  <a:moveTo>
                    <a:pt x="141" y="594"/>
                  </a:moveTo>
                  <a:cubicBezTo>
                    <a:pt x="103" y="659"/>
                    <a:pt x="65" y="674"/>
                    <a:pt x="20" y="677"/>
                  </a:cubicBezTo>
                  <a:cubicBezTo>
                    <a:pt x="9" y="677"/>
                    <a:pt x="0" y="677"/>
                    <a:pt x="0" y="697"/>
                  </a:cubicBezTo>
                  <a:cubicBezTo>
                    <a:pt x="0" y="701"/>
                    <a:pt x="4" y="708"/>
                    <a:pt x="13" y="708"/>
                  </a:cubicBezTo>
                  <a:cubicBezTo>
                    <a:pt x="40" y="708"/>
                    <a:pt x="69" y="704"/>
                    <a:pt x="99" y="704"/>
                  </a:cubicBezTo>
                  <a:cubicBezTo>
                    <a:pt x="130" y="704"/>
                    <a:pt x="166" y="708"/>
                    <a:pt x="197" y="708"/>
                  </a:cubicBezTo>
                  <a:cubicBezTo>
                    <a:pt x="202" y="708"/>
                    <a:pt x="215" y="708"/>
                    <a:pt x="215" y="688"/>
                  </a:cubicBezTo>
                  <a:cubicBezTo>
                    <a:pt x="215" y="677"/>
                    <a:pt x="206" y="677"/>
                    <a:pt x="199" y="677"/>
                  </a:cubicBezTo>
                  <a:cubicBezTo>
                    <a:pt x="177" y="674"/>
                    <a:pt x="152" y="666"/>
                    <a:pt x="152" y="641"/>
                  </a:cubicBezTo>
                  <a:cubicBezTo>
                    <a:pt x="152" y="630"/>
                    <a:pt x="159" y="618"/>
                    <a:pt x="166" y="605"/>
                  </a:cubicBezTo>
                  <a:lnTo>
                    <a:pt x="242" y="480"/>
                  </a:lnTo>
                  <a:lnTo>
                    <a:pt x="491" y="480"/>
                  </a:lnTo>
                  <a:cubicBezTo>
                    <a:pt x="493" y="500"/>
                    <a:pt x="506" y="634"/>
                    <a:pt x="506" y="643"/>
                  </a:cubicBezTo>
                  <a:cubicBezTo>
                    <a:pt x="506" y="674"/>
                    <a:pt x="455" y="677"/>
                    <a:pt x="435" y="677"/>
                  </a:cubicBezTo>
                  <a:cubicBezTo>
                    <a:pt x="421" y="677"/>
                    <a:pt x="410" y="677"/>
                    <a:pt x="410" y="697"/>
                  </a:cubicBezTo>
                  <a:cubicBezTo>
                    <a:pt x="410" y="708"/>
                    <a:pt x="423" y="708"/>
                    <a:pt x="426" y="708"/>
                  </a:cubicBezTo>
                  <a:cubicBezTo>
                    <a:pt x="466" y="708"/>
                    <a:pt x="508" y="704"/>
                    <a:pt x="549" y="704"/>
                  </a:cubicBezTo>
                  <a:cubicBezTo>
                    <a:pt x="573" y="704"/>
                    <a:pt x="634" y="708"/>
                    <a:pt x="659" y="708"/>
                  </a:cubicBezTo>
                  <a:cubicBezTo>
                    <a:pt x="665" y="708"/>
                    <a:pt x="676" y="708"/>
                    <a:pt x="676" y="688"/>
                  </a:cubicBezTo>
                  <a:cubicBezTo>
                    <a:pt x="676" y="677"/>
                    <a:pt x="667" y="677"/>
                    <a:pt x="654" y="677"/>
                  </a:cubicBezTo>
                  <a:cubicBezTo>
                    <a:pt x="594" y="677"/>
                    <a:pt x="594" y="670"/>
                    <a:pt x="591" y="641"/>
                  </a:cubicBezTo>
                  <a:lnTo>
                    <a:pt x="531" y="25"/>
                  </a:lnTo>
                  <a:cubicBezTo>
                    <a:pt x="529" y="4"/>
                    <a:pt x="529" y="0"/>
                    <a:pt x="511" y="0"/>
                  </a:cubicBezTo>
                  <a:cubicBezTo>
                    <a:pt x="495" y="0"/>
                    <a:pt x="493" y="7"/>
                    <a:pt x="486" y="16"/>
                  </a:cubicBezTo>
                  <a:lnTo>
                    <a:pt x="141" y="594"/>
                  </a:lnTo>
                  <a:moveTo>
                    <a:pt x="260" y="448"/>
                  </a:moveTo>
                  <a:lnTo>
                    <a:pt x="455" y="123"/>
                  </a:lnTo>
                  <a:lnTo>
                    <a:pt x="486" y="448"/>
                  </a:lnTo>
                  <a:lnTo>
                    <a:pt x="260" y="448"/>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70"/>
            <p:cNvSpPr/>
            <p:nvPr/>
          </p:nvSpPr>
          <p:spPr>
            <a:xfrm>
              <a:off x="1126440" y="2557800"/>
              <a:ext cx="91440" cy="165600"/>
            </a:xfrm>
            <a:custGeom>
              <a:rect b="b" l="l" r="r" t="t"/>
              <a:pathLst>
                <a:path extrusionOk="0" h="460" w="254">
                  <a:moveTo>
                    <a:pt x="157" y="20"/>
                  </a:moveTo>
                  <a:cubicBezTo>
                    <a:pt x="157" y="0"/>
                    <a:pt x="155" y="0"/>
                    <a:pt x="137" y="0"/>
                  </a:cubicBezTo>
                  <a:cubicBezTo>
                    <a:pt x="92" y="43"/>
                    <a:pt x="29" y="45"/>
                    <a:pt x="0" y="45"/>
                  </a:cubicBezTo>
                  <a:lnTo>
                    <a:pt x="0" y="69"/>
                  </a:lnTo>
                  <a:cubicBezTo>
                    <a:pt x="16" y="69"/>
                    <a:pt x="63" y="69"/>
                    <a:pt x="101" y="49"/>
                  </a:cubicBezTo>
                  <a:lnTo>
                    <a:pt x="101" y="403"/>
                  </a:lnTo>
                  <a:cubicBezTo>
                    <a:pt x="101" y="426"/>
                    <a:pt x="101" y="435"/>
                    <a:pt x="31" y="435"/>
                  </a:cubicBezTo>
                  <a:lnTo>
                    <a:pt x="4" y="435"/>
                  </a:lnTo>
                  <a:lnTo>
                    <a:pt x="4" y="459"/>
                  </a:lnTo>
                  <a:cubicBezTo>
                    <a:pt x="18" y="459"/>
                    <a:pt x="103" y="457"/>
                    <a:pt x="128" y="457"/>
                  </a:cubicBezTo>
                  <a:cubicBezTo>
                    <a:pt x="150" y="457"/>
                    <a:pt x="237" y="459"/>
                    <a:pt x="253" y="459"/>
                  </a:cubicBezTo>
                  <a:lnTo>
                    <a:pt x="253" y="435"/>
                  </a:lnTo>
                  <a:lnTo>
                    <a:pt x="226" y="435"/>
                  </a:lnTo>
                  <a:cubicBezTo>
                    <a:pt x="157" y="435"/>
                    <a:pt x="157" y="426"/>
                    <a:pt x="157" y="403"/>
                  </a:cubicBezTo>
                  <a:lnTo>
                    <a:pt x="157" y="20"/>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70"/>
            <p:cNvSpPr/>
            <p:nvPr/>
          </p:nvSpPr>
          <p:spPr>
            <a:xfrm>
              <a:off x="1356120" y="2462760"/>
              <a:ext cx="237600" cy="237600"/>
            </a:xfrm>
            <a:custGeom>
              <a:rect b="b" l="l" r="r" t="t"/>
              <a:pathLst>
                <a:path extrusionOk="0" h="660" w="660">
                  <a:moveTo>
                    <a:pt x="659" y="329"/>
                  </a:moveTo>
                  <a:cubicBezTo>
                    <a:pt x="659" y="148"/>
                    <a:pt x="511" y="0"/>
                    <a:pt x="329" y="0"/>
                  </a:cubicBezTo>
                  <a:cubicBezTo>
                    <a:pt x="146" y="0"/>
                    <a:pt x="0" y="150"/>
                    <a:pt x="0" y="329"/>
                  </a:cubicBezTo>
                  <a:cubicBezTo>
                    <a:pt x="0" y="511"/>
                    <a:pt x="148" y="659"/>
                    <a:pt x="329" y="659"/>
                  </a:cubicBezTo>
                  <a:cubicBezTo>
                    <a:pt x="513" y="659"/>
                    <a:pt x="659" y="509"/>
                    <a:pt x="659" y="329"/>
                  </a:cubicBezTo>
                  <a:moveTo>
                    <a:pt x="134" y="117"/>
                  </a:moveTo>
                  <a:cubicBezTo>
                    <a:pt x="132" y="114"/>
                    <a:pt x="125" y="108"/>
                    <a:pt x="125" y="105"/>
                  </a:cubicBezTo>
                  <a:cubicBezTo>
                    <a:pt x="125" y="101"/>
                    <a:pt x="204" y="25"/>
                    <a:pt x="329" y="25"/>
                  </a:cubicBezTo>
                  <a:cubicBezTo>
                    <a:pt x="363" y="25"/>
                    <a:pt x="455" y="29"/>
                    <a:pt x="535" y="105"/>
                  </a:cubicBezTo>
                  <a:lnTo>
                    <a:pt x="329" y="311"/>
                  </a:lnTo>
                  <a:lnTo>
                    <a:pt x="134" y="117"/>
                  </a:lnTo>
                  <a:moveTo>
                    <a:pt x="105" y="536"/>
                  </a:moveTo>
                  <a:cubicBezTo>
                    <a:pt x="45" y="468"/>
                    <a:pt x="25" y="392"/>
                    <a:pt x="25" y="329"/>
                  </a:cubicBezTo>
                  <a:cubicBezTo>
                    <a:pt x="25" y="253"/>
                    <a:pt x="54" y="181"/>
                    <a:pt x="105" y="123"/>
                  </a:cubicBezTo>
                  <a:lnTo>
                    <a:pt x="311" y="329"/>
                  </a:lnTo>
                  <a:lnTo>
                    <a:pt x="105" y="536"/>
                  </a:lnTo>
                  <a:moveTo>
                    <a:pt x="553" y="123"/>
                  </a:moveTo>
                  <a:cubicBezTo>
                    <a:pt x="600" y="173"/>
                    <a:pt x="634" y="249"/>
                    <a:pt x="634" y="329"/>
                  </a:cubicBezTo>
                  <a:cubicBezTo>
                    <a:pt x="634" y="406"/>
                    <a:pt x="605" y="477"/>
                    <a:pt x="553" y="536"/>
                  </a:cubicBezTo>
                  <a:lnTo>
                    <a:pt x="347" y="329"/>
                  </a:lnTo>
                  <a:lnTo>
                    <a:pt x="553" y="123"/>
                  </a:lnTo>
                  <a:moveTo>
                    <a:pt x="526" y="542"/>
                  </a:moveTo>
                  <a:lnTo>
                    <a:pt x="533" y="551"/>
                  </a:lnTo>
                  <a:cubicBezTo>
                    <a:pt x="533" y="556"/>
                    <a:pt x="455" y="634"/>
                    <a:pt x="329" y="634"/>
                  </a:cubicBezTo>
                  <a:cubicBezTo>
                    <a:pt x="296" y="634"/>
                    <a:pt x="204" y="627"/>
                    <a:pt x="123" y="551"/>
                  </a:cubicBezTo>
                  <a:lnTo>
                    <a:pt x="329" y="345"/>
                  </a:lnTo>
                  <a:lnTo>
                    <a:pt x="526" y="542"/>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70"/>
            <p:cNvSpPr/>
            <p:nvPr/>
          </p:nvSpPr>
          <p:spPr>
            <a:xfrm>
              <a:off x="1816560" y="2334240"/>
              <a:ext cx="95400" cy="56160"/>
            </a:xfrm>
            <a:custGeom>
              <a:rect b="b" l="l" r="r" t="t"/>
              <a:pathLst>
                <a:path extrusionOk="0" h="156" w="265">
                  <a:moveTo>
                    <a:pt x="132" y="0"/>
                  </a:moveTo>
                  <a:lnTo>
                    <a:pt x="0" y="137"/>
                  </a:lnTo>
                  <a:lnTo>
                    <a:pt x="18" y="155"/>
                  </a:lnTo>
                  <a:lnTo>
                    <a:pt x="132" y="52"/>
                  </a:lnTo>
                  <a:lnTo>
                    <a:pt x="246" y="155"/>
                  </a:lnTo>
                  <a:lnTo>
                    <a:pt x="264" y="137"/>
                  </a:lnTo>
                  <a:lnTo>
                    <a:pt x="132" y="0"/>
                  </a:lnTo>
                </a:path>
              </a:pathLst>
            </a:custGeom>
            <a:solidFill>
              <a:srgbClr val="000000"/>
            </a:solidFill>
            <a:ln>
              <a:noFill/>
            </a:ln>
          </p:spPr>
        </p:sp>
        <p:sp>
          <p:nvSpPr>
            <p:cNvPr id="551" name="Google Shape;551;p70"/>
            <p:cNvSpPr/>
            <p:nvPr/>
          </p:nvSpPr>
          <p:spPr>
            <a:xfrm>
              <a:off x="1706040" y="2427840"/>
              <a:ext cx="254520" cy="243000"/>
            </a:xfrm>
            <a:custGeom>
              <a:rect b="b" l="l" r="r" t="t"/>
              <a:pathLst>
                <a:path extrusionOk="0" h="675" w="707">
                  <a:moveTo>
                    <a:pt x="116" y="598"/>
                  </a:moveTo>
                  <a:cubicBezTo>
                    <a:pt x="108" y="636"/>
                    <a:pt x="105" y="643"/>
                    <a:pt x="27" y="643"/>
                  </a:cubicBezTo>
                  <a:cubicBezTo>
                    <a:pt x="9" y="643"/>
                    <a:pt x="0" y="643"/>
                    <a:pt x="0" y="663"/>
                  </a:cubicBezTo>
                  <a:cubicBezTo>
                    <a:pt x="0" y="674"/>
                    <a:pt x="9" y="674"/>
                    <a:pt x="27" y="674"/>
                  </a:cubicBezTo>
                  <a:lnTo>
                    <a:pt x="379" y="674"/>
                  </a:lnTo>
                  <a:cubicBezTo>
                    <a:pt x="535" y="674"/>
                    <a:pt x="652" y="558"/>
                    <a:pt x="652" y="462"/>
                  </a:cubicBezTo>
                  <a:cubicBezTo>
                    <a:pt x="652" y="390"/>
                    <a:pt x="594" y="334"/>
                    <a:pt x="499" y="323"/>
                  </a:cubicBezTo>
                  <a:cubicBezTo>
                    <a:pt x="600" y="303"/>
                    <a:pt x="706" y="231"/>
                    <a:pt x="706" y="137"/>
                  </a:cubicBezTo>
                  <a:cubicBezTo>
                    <a:pt x="706" y="63"/>
                    <a:pt x="641" y="0"/>
                    <a:pt x="522" y="0"/>
                  </a:cubicBezTo>
                  <a:lnTo>
                    <a:pt x="190" y="0"/>
                  </a:lnTo>
                  <a:cubicBezTo>
                    <a:pt x="170" y="0"/>
                    <a:pt x="161" y="0"/>
                    <a:pt x="161" y="20"/>
                  </a:cubicBezTo>
                  <a:cubicBezTo>
                    <a:pt x="161" y="31"/>
                    <a:pt x="170" y="31"/>
                    <a:pt x="188" y="31"/>
                  </a:cubicBezTo>
                  <a:cubicBezTo>
                    <a:pt x="190" y="31"/>
                    <a:pt x="208" y="31"/>
                    <a:pt x="226" y="34"/>
                  </a:cubicBezTo>
                  <a:cubicBezTo>
                    <a:pt x="244" y="34"/>
                    <a:pt x="253" y="36"/>
                    <a:pt x="253" y="49"/>
                  </a:cubicBezTo>
                  <a:cubicBezTo>
                    <a:pt x="253" y="52"/>
                    <a:pt x="251" y="56"/>
                    <a:pt x="249" y="67"/>
                  </a:cubicBezTo>
                  <a:lnTo>
                    <a:pt x="116" y="598"/>
                  </a:lnTo>
                  <a:moveTo>
                    <a:pt x="267" y="314"/>
                  </a:moveTo>
                  <a:lnTo>
                    <a:pt x="327" y="67"/>
                  </a:lnTo>
                  <a:cubicBezTo>
                    <a:pt x="336" y="34"/>
                    <a:pt x="338" y="31"/>
                    <a:pt x="381" y="31"/>
                  </a:cubicBezTo>
                  <a:lnTo>
                    <a:pt x="508" y="31"/>
                  </a:lnTo>
                  <a:cubicBezTo>
                    <a:pt x="594" y="31"/>
                    <a:pt x="616" y="90"/>
                    <a:pt x="616" y="132"/>
                  </a:cubicBezTo>
                  <a:cubicBezTo>
                    <a:pt x="616" y="220"/>
                    <a:pt x="531" y="314"/>
                    <a:pt x="410" y="314"/>
                  </a:cubicBezTo>
                  <a:lnTo>
                    <a:pt x="267" y="314"/>
                  </a:lnTo>
                  <a:moveTo>
                    <a:pt x="222" y="643"/>
                  </a:moveTo>
                  <a:cubicBezTo>
                    <a:pt x="208" y="643"/>
                    <a:pt x="206" y="643"/>
                    <a:pt x="199" y="643"/>
                  </a:cubicBezTo>
                  <a:cubicBezTo>
                    <a:pt x="190" y="643"/>
                    <a:pt x="186" y="641"/>
                    <a:pt x="186" y="634"/>
                  </a:cubicBezTo>
                  <a:cubicBezTo>
                    <a:pt x="186" y="630"/>
                    <a:pt x="186" y="627"/>
                    <a:pt x="193" y="609"/>
                  </a:cubicBezTo>
                  <a:lnTo>
                    <a:pt x="260" y="334"/>
                  </a:lnTo>
                  <a:lnTo>
                    <a:pt x="446" y="334"/>
                  </a:lnTo>
                  <a:cubicBezTo>
                    <a:pt x="542" y="334"/>
                    <a:pt x="560" y="408"/>
                    <a:pt x="560" y="450"/>
                  </a:cubicBezTo>
                  <a:cubicBezTo>
                    <a:pt x="560" y="549"/>
                    <a:pt x="473" y="643"/>
                    <a:pt x="356" y="643"/>
                  </a:cubicBezTo>
                  <a:lnTo>
                    <a:pt x="222" y="643"/>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70"/>
            <p:cNvSpPr/>
            <p:nvPr/>
          </p:nvSpPr>
          <p:spPr>
            <a:xfrm>
              <a:off x="1986840" y="2557800"/>
              <a:ext cx="91440" cy="165600"/>
            </a:xfrm>
            <a:custGeom>
              <a:rect b="b" l="l" r="r" t="t"/>
              <a:pathLst>
                <a:path extrusionOk="0" h="460" w="254">
                  <a:moveTo>
                    <a:pt x="157" y="20"/>
                  </a:moveTo>
                  <a:cubicBezTo>
                    <a:pt x="157" y="0"/>
                    <a:pt x="157" y="0"/>
                    <a:pt x="137" y="0"/>
                  </a:cubicBezTo>
                  <a:cubicBezTo>
                    <a:pt x="92" y="43"/>
                    <a:pt x="29" y="45"/>
                    <a:pt x="0" y="45"/>
                  </a:cubicBezTo>
                  <a:lnTo>
                    <a:pt x="0" y="69"/>
                  </a:lnTo>
                  <a:cubicBezTo>
                    <a:pt x="16" y="69"/>
                    <a:pt x="63" y="69"/>
                    <a:pt x="101" y="49"/>
                  </a:cubicBezTo>
                  <a:lnTo>
                    <a:pt x="101" y="403"/>
                  </a:lnTo>
                  <a:cubicBezTo>
                    <a:pt x="101" y="426"/>
                    <a:pt x="101" y="435"/>
                    <a:pt x="31" y="435"/>
                  </a:cubicBezTo>
                  <a:lnTo>
                    <a:pt x="4" y="435"/>
                  </a:lnTo>
                  <a:lnTo>
                    <a:pt x="4" y="459"/>
                  </a:lnTo>
                  <a:cubicBezTo>
                    <a:pt x="18" y="459"/>
                    <a:pt x="103" y="457"/>
                    <a:pt x="128" y="457"/>
                  </a:cubicBezTo>
                  <a:cubicBezTo>
                    <a:pt x="150" y="457"/>
                    <a:pt x="237" y="459"/>
                    <a:pt x="253" y="459"/>
                  </a:cubicBezTo>
                  <a:lnTo>
                    <a:pt x="253" y="435"/>
                  </a:lnTo>
                  <a:lnTo>
                    <a:pt x="226" y="435"/>
                  </a:lnTo>
                  <a:cubicBezTo>
                    <a:pt x="157" y="435"/>
                    <a:pt x="157" y="426"/>
                    <a:pt x="157" y="403"/>
                  </a:cubicBezTo>
                  <a:lnTo>
                    <a:pt x="157" y="20"/>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70"/>
            <p:cNvSpPr/>
            <p:nvPr/>
          </p:nvSpPr>
          <p:spPr>
            <a:xfrm>
              <a:off x="2138400" y="2403720"/>
              <a:ext cx="80280" cy="355320"/>
            </a:xfrm>
            <a:custGeom>
              <a:rect b="b" l="l" r="r" t="t"/>
              <a:pathLst>
                <a:path extrusionOk="0" h="987" w="223">
                  <a:moveTo>
                    <a:pt x="217" y="511"/>
                  </a:moveTo>
                  <a:cubicBezTo>
                    <a:pt x="222" y="497"/>
                    <a:pt x="222" y="495"/>
                    <a:pt x="222" y="493"/>
                  </a:cubicBezTo>
                  <a:cubicBezTo>
                    <a:pt x="222" y="491"/>
                    <a:pt x="222" y="488"/>
                    <a:pt x="217" y="477"/>
                  </a:cubicBezTo>
                  <a:lnTo>
                    <a:pt x="43" y="22"/>
                  </a:lnTo>
                  <a:cubicBezTo>
                    <a:pt x="36" y="7"/>
                    <a:pt x="31" y="0"/>
                    <a:pt x="20" y="0"/>
                  </a:cubicBezTo>
                  <a:cubicBezTo>
                    <a:pt x="9" y="0"/>
                    <a:pt x="0" y="9"/>
                    <a:pt x="0" y="20"/>
                  </a:cubicBezTo>
                  <a:cubicBezTo>
                    <a:pt x="0" y="22"/>
                    <a:pt x="0" y="25"/>
                    <a:pt x="4" y="36"/>
                  </a:cubicBezTo>
                  <a:lnTo>
                    <a:pt x="181" y="493"/>
                  </a:lnTo>
                  <a:lnTo>
                    <a:pt x="4" y="950"/>
                  </a:lnTo>
                  <a:cubicBezTo>
                    <a:pt x="0" y="959"/>
                    <a:pt x="0" y="961"/>
                    <a:pt x="0" y="968"/>
                  </a:cubicBezTo>
                  <a:cubicBezTo>
                    <a:pt x="0" y="977"/>
                    <a:pt x="9" y="986"/>
                    <a:pt x="20" y="986"/>
                  </a:cubicBezTo>
                  <a:cubicBezTo>
                    <a:pt x="34" y="986"/>
                    <a:pt x="36" y="977"/>
                    <a:pt x="40" y="968"/>
                  </a:cubicBezTo>
                  <a:lnTo>
                    <a:pt x="217" y="511"/>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70"/>
            <p:cNvSpPr/>
            <p:nvPr/>
          </p:nvSpPr>
          <p:spPr>
            <a:xfrm>
              <a:off x="2374560" y="2539440"/>
              <a:ext cx="236520" cy="84240"/>
            </a:xfrm>
            <a:custGeom>
              <a:rect b="b" l="l" r="r" t="t"/>
              <a:pathLst>
                <a:path extrusionOk="0" h="234" w="657">
                  <a:moveTo>
                    <a:pt x="623" y="40"/>
                  </a:moveTo>
                  <a:cubicBezTo>
                    <a:pt x="638" y="40"/>
                    <a:pt x="656" y="40"/>
                    <a:pt x="656" y="20"/>
                  </a:cubicBezTo>
                  <a:cubicBezTo>
                    <a:pt x="656" y="0"/>
                    <a:pt x="638" y="0"/>
                    <a:pt x="625" y="0"/>
                  </a:cubicBezTo>
                  <a:lnTo>
                    <a:pt x="34" y="0"/>
                  </a:lnTo>
                  <a:cubicBezTo>
                    <a:pt x="18" y="0"/>
                    <a:pt x="0" y="0"/>
                    <a:pt x="0" y="20"/>
                  </a:cubicBezTo>
                  <a:cubicBezTo>
                    <a:pt x="0" y="40"/>
                    <a:pt x="18" y="40"/>
                    <a:pt x="34" y="40"/>
                  </a:cubicBezTo>
                  <a:lnTo>
                    <a:pt x="623" y="40"/>
                  </a:lnTo>
                  <a:moveTo>
                    <a:pt x="625" y="233"/>
                  </a:moveTo>
                  <a:cubicBezTo>
                    <a:pt x="638" y="233"/>
                    <a:pt x="656" y="233"/>
                    <a:pt x="656" y="213"/>
                  </a:cubicBezTo>
                  <a:cubicBezTo>
                    <a:pt x="656" y="193"/>
                    <a:pt x="638" y="193"/>
                    <a:pt x="623" y="193"/>
                  </a:cubicBezTo>
                  <a:lnTo>
                    <a:pt x="34" y="193"/>
                  </a:lnTo>
                  <a:cubicBezTo>
                    <a:pt x="18" y="193"/>
                    <a:pt x="0" y="193"/>
                    <a:pt x="0" y="213"/>
                  </a:cubicBezTo>
                  <a:cubicBezTo>
                    <a:pt x="0" y="233"/>
                    <a:pt x="18" y="233"/>
                    <a:pt x="34" y="233"/>
                  </a:cubicBezTo>
                  <a:lnTo>
                    <a:pt x="625" y="233"/>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70"/>
            <p:cNvSpPr/>
            <p:nvPr/>
          </p:nvSpPr>
          <p:spPr>
            <a:xfrm>
              <a:off x="2768040" y="2403720"/>
              <a:ext cx="80280" cy="355320"/>
            </a:xfrm>
            <a:custGeom>
              <a:rect b="b" l="l" r="r" t="t"/>
              <a:pathLst>
                <a:path extrusionOk="0" h="987" w="223">
                  <a:moveTo>
                    <a:pt x="217" y="38"/>
                  </a:moveTo>
                  <a:cubicBezTo>
                    <a:pt x="222" y="27"/>
                    <a:pt x="222" y="25"/>
                    <a:pt x="222" y="20"/>
                  </a:cubicBezTo>
                  <a:cubicBezTo>
                    <a:pt x="222" y="9"/>
                    <a:pt x="213" y="0"/>
                    <a:pt x="202" y="0"/>
                  </a:cubicBezTo>
                  <a:cubicBezTo>
                    <a:pt x="193" y="0"/>
                    <a:pt x="186" y="4"/>
                    <a:pt x="179" y="22"/>
                  </a:cubicBezTo>
                  <a:lnTo>
                    <a:pt x="4" y="475"/>
                  </a:lnTo>
                  <a:cubicBezTo>
                    <a:pt x="2" y="482"/>
                    <a:pt x="0" y="488"/>
                    <a:pt x="0" y="493"/>
                  </a:cubicBezTo>
                  <a:cubicBezTo>
                    <a:pt x="0" y="495"/>
                    <a:pt x="0" y="497"/>
                    <a:pt x="4" y="511"/>
                  </a:cubicBezTo>
                  <a:lnTo>
                    <a:pt x="179" y="964"/>
                  </a:lnTo>
                  <a:cubicBezTo>
                    <a:pt x="184" y="975"/>
                    <a:pt x="188" y="986"/>
                    <a:pt x="202" y="986"/>
                  </a:cubicBezTo>
                  <a:cubicBezTo>
                    <a:pt x="213" y="986"/>
                    <a:pt x="222" y="977"/>
                    <a:pt x="222" y="968"/>
                  </a:cubicBezTo>
                  <a:cubicBezTo>
                    <a:pt x="222" y="964"/>
                    <a:pt x="222" y="961"/>
                    <a:pt x="217" y="950"/>
                  </a:cubicBezTo>
                  <a:lnTo>
                    <a:pt x="40" y="493"/>
                  </a:lnTo>
                  <a:lnTo>
                    <a:pt x="217" y="38"/>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70"/>
            <p:cNvSpPr/>
            <p:nvPr/>
          </p:nvSpPr>
          <p:spPr>
            <a:xfrm>
              <a:off x="2886480" y="2427840"/>
              <a:ext cx="235800" cy="243000"/>
            </a:xfrm>
            <a:custGeom>
              <a:rect b="b" l="l" r="r" t="t"/>
              <a:pathLst>
                <a:path extrusionOk="0" h="675" w="655">
                  <a:moveTo>
                    <a:pt x="365" y="78"/>
                  </a:moveTo>
                  <a:cubicBezTo>
                    <a:pt x="365" y="45"/>
                    <a:pt x="365" y="31"/>
                    <a:pt x="459" y="31"/>
                  </a:cubicBezTo>
                  <a:lnTo>
                    <a:pt x="493" y="31"/>
                  </a:lnTo>
                  <a:lnTo>
                    <a:pt x="493" y="0"/>
                  </a:lnTo>
                  <a:cubicBezTo>
                    <a:pt x="457" y="2"/>
                    <a:pt x="365" y="2"/>
                    <a:pt x="325" y="2"/>
                  </a:cubicBezTo>
                  <a:cubicBezTo>
                    <a:pt x="284" y="2"/>
                    <a:pt x="193" y="2"/>
                    <a:pt x="157" y="0"/>
                  </a:cubicBezTo>
                  <a:lnTo>
                    <a:pt x="157" y="31"/>
                  </a:lnTo>
                  <a:lnTo>
                    <a:pt x="190" y="31"/>
                  </a:lnTo>
                  <a:cubicBezTo>
                    <a:pt x="284" y="31"/>
                    <a:pt x="284" y="43"/>
                    <a:pt x="284" y="78"/>
                  </a:cubicBezTo>
                  <a:lnTo>
                    <a:pt x="284" y="518"/>
                  </a:lnTo>
                  <a:cubicBezTo>
                    <a:pt x="155" y="482"/>
                    <a:pt x="150" y="329"/>
                    <a:pt x="150" y="267"/>
                  </a:cubicBezTo>
                  <a:cubicBezTo>
                    <a:pt x="148" y="146"/>
                    <a:pt x="105" y="128"/>
                    <a:pt x="60" y="128"/>
                  </a:cubicBezTo>
                  <a:lnTo>
                    <a:pt x="25" y="128"/>
                  </a:lnTo>
                  <a:cubicBezTo>
                    <a:pt x="9" y="128"/>
                    <a:pt x="0" y="128"/>
                    <a:pt x="0" y="139"/>
                  </a:cubicBezTo>
                  <a:cubicBezTo>
                    <a:pt x="0" y="143"/>
                    <a:pt x="2" y="148"/>
                    <a:pt x="9" y="150"/>
                  </a:cubicBezTo>
                  <a:cubicBezTo>
                    <a:pt x="40" y="152"/>
                    <a:pt x="67" y="166"/>
                    <a:pt x="67" y="285"/>
                  </a:cubicBezTo>
                  <a:cubicBezTo>
                    <a:pt x="67" y="307"/>
                    <a:pt x="69" y="383"/>
                    <a:pt x="116" y="450"/>
                  </a:cubicBezTo>
                  <a:cubicBezTo>
                    <a:pt x="157" y="504"/>
                    <a:pt x="217" y="533"/>
                    <a:pt x="284" y="542"/>
                  </a:cubicBezTo>
                  <a:lnTo>
                    <a:pt x="284" y="596"/>
                  </a:lnTo>
                  <a:cubicBezTo>
                    <a:pt x="284" y="630"/>
                    <a:pt x="284" y="643"/>
                    <a:pt x="190" y="643"/>
                  </a:cubicBezTo>
                  <a:lnTo>
                    <a:pt x="157" y="643"/>
                  </a:lnTo>
                  <a:lnTo>
                    <a:pt x="157" y="674"/>
                  </a:lnTo>
                  <a:cubicBezTo>
                    <a:pt x="193" y="672"/>
                    <a:pt x="284" y="672"/>
                    <a:pt x="325" y="672"/>
                  </a:cubicBezTo>
                  <a:cubicBezTo>
                    <a:pt x="365" y="672"/>
                    <a:pt x="457" y="672"/>
                    <a:pt x="493" y="674"/>
                  </a:cubicBezTo>
                  <a:lnTo>
                    <a:pt x="493" y="643"/>
                  </a:lnTo>
                  <a:lnTo>
                    <a:pt x="459" y="643"/>
                  </a:lnTo>
                  <a:cubicBezTo>
                    <a:pt x="365" y="643"/>
                    <a:pt x="365" y="632"/>
                    <a:pt x="365" y="596"/>
                  </a:cubicBezTo>
                  <a:lnTo>
                    <a:pt x="365" y="542"/>
                  </a:lnTo>
                  <a:cubicBezTo>
                    <a:pt x="437" y="533"/>
                    <a:pt x="497" y="502"/>
                    <a:pt x="535" y="450"/>
                  </a:cubicBezTo>
                  <a:cubicBezTo>
                    <a:pt x="587" y="381"/>
                    <a:pt x="587" y="303"/>
                    <a:pt x="587" y="260"/>
                  </a:cubicBezTo>
                  <a:cubicBezTo>
                    <a:pt x="587" y="244"/>
                    <a:pt x="589" y="157"/>
                    <a:pt x="643" y="150"/>
                  </a:cubicBezTo>
                  <a:cubicBezTo>
                    <a:pt x="647" y="148"/>
                    <a:pt x="654" y="148"/>
                    <a:pt x="654" y="139"/>
                  </a:cubicBezTo>
                  <a:cubicBezTo>
                    <a:pt x="654" y="128"/>
                    <a:pt x="647" y="128"/>
                    <a:pt x="632" y="128"/>
                  </a:cubicBezTo>
                  <a:lnTo>
                    <a:pt x="594" y="128"/>
                  </a:lnTo>
                  <a:cubicBezTo>
                    <a:pt x="555" y="128"/>
                    <a:pt x="506" y="134"/>
                    <a:pt x="506" y="278"/>
                  </a:cubicBezTo>
                  <a:cubicBezTo>
                    <a:pt x="504" y="385"/>
                    <a:pt x="473" y="491"/>
                    <a:pt x="365" y="518"/>
                  </a:cubicBezTo>
                  <a:lnTo>
                    <a:pt x="365" y="78"/>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70"/>
            <p:cNvSpPr/>
            <p:nvPr/>
          </p:nvSpPr>
          <p:spPr>
            <a:xfrm>
              <a:off x="3184200" y="2403720"/>
              <a:ext cx="15840" cy="355320"/>
            </a:xfrm>
            <a:custGeom>
              <a:rect b="b" l="l" r="r" t="t"/>
              <a:pathLst>
                <a:path extrusionOk="0" h="987" w="44">
                  <a:moveTo>
                    <a:pt x="43" y="36"/>
                  </a:moveTo>
                  <a:cubicBezTo>
                    <a:pt x="43" y="18"/>
                    <a:pt x="43" y="0"/>
                    <a:pt x="20" y="0"/>
                  </a:cubicBezTo>
                  <a:cubicBezTo>
                    <a:pt x="0" y="0"/>
                    <a:pt x="0" y="18"/>
                    <a:pt x="0" y="36"/>
                  </a:cubicBezTo>
                  <a:lnTo>
                    <a:pt x="0" y="950"/>
                  </a:lnTo>
                  <a:cubicBezTo>
                    <a:pt x="0" y="968"/>
                    <a:pt x="0" y="986"/>
                    <a:pt x="20" y="986"/>
                  </a:cubicBezTo>
                  <a:cubicBezTo>
                    <a:pt x="43" y="986"/>
                    <a:pt x="43" y="968"/>
                    <a:pt x="43" y="950"/>
                  </a:cubicBezTo>
                  <a:lnTo>
                    <a:pt x="43" y="36"/>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70"/>
            <p:cNvSpPr/>
            <p:nvPr/>
          </p:nvSpPr>
          <p:spPr>
            <a:xfrm>
              <a:off x="3286440" y="2423880"/>
              <a:ext cx="95400" cy="56160"/>
            </a:xfrm>
            <a:custGeom>
              <a:rect b="b" l="l" r="r" t="t"/>
              <a:pathLst>
                <a:path extrusionOk="0" h="156" w="265">
                  <a:moveTo>
                    <a:pt x="132" y="0"/>
                  </a:moveTo>
                  <a:lnTo>
                    <a:pt x="0" y="137"/>
                  </a:lnTo>
                  <a:lnTo>
                    <a:pt x="18" y="155"/>
                  </a:lnTo>
                  <a:lnTo>
                    <a:pt x="132" y="52"/>
                  </a:lnTo>
                  <a:lnTo>
                    <a:pt x="246" y="155"/>
                  </a:lnTo>
                  <a:lnTo>
                    <a:pt x="264" y="137"/>
                  </a:lnTo>
                  <a:lnTo>
                    <a:pt x="132" y="0"/>
                  </a:lnTo>
                </a:path>
              </a:pathLst>
            </a:custGeom>
            <a:solidFill>
              <a:srgbClr val="000000"/>
            </a:solidFill>
            <a:ln>
              <a:noFill/>
            </a:ln>
          </p:spPr>
        </p:sp>
        <p:sp>
          <p:nvSpPr>
            <p:cNvPr id="559" name="Google Shape;559;p70"/>
            <p:cNvSpPr/>
            <p:nvPr/>
          </p:nvSpPr>
          <p:spPr>
            <a:xfrm>
              <a:off x="3254400" y="2512800"/>
              <a:ext cx="163080" cy="161640"/>
            </a:xfrm>
            <a:custGeom>
              <a:rect b="b" l="l" r="r" t="t"/>
              <a:pathLst>
                <a:path extrusionOk="0" h="449" w="453">
                  <a:moveTo>
                    <a:pt x="329" y="63"/>
                  </a:moveTo>
                  <a:cubicBezTo>
                    <a:pt x="311" y="27"/>
                    <a:pt x="282" y="0"/>
                    <a:pt x="237" y="0"/>
                  </a:cubicBezTo>
                  <a:cubicBezTo>
                    <a:pt x="123" y="0"/>
                    <a:pt x="0" y="146"/>
                    <a:pt x="0" y="289"/>
                  </a:cubicBezTo>
                  <a:cubicBezTo>
                    <a:pt x="0" y="383"/>
                    <a:pt x="54" y="448"/>
                    <a:pt x="132" y="448"/>
                  </a:cubicBezTo>
                  <a:cubicBezTo>
                    <a:pt x="152" y="448"/>
                    <a:pt x="202" y="444"/>
                    <a:pt x="260" y="374"/>
                  </a:cubicBezTo>
                  <a:cubicBezTo>
                    <a:pt x="269" y="415"/>
                    <a:pt x="302" y="448"/>
                    <a:pt x="349" y="448"/>
                  </a:cubicBezTo>
                  <a:cubicBezTo>
                    <a:pt x="385" y="448"/>
                    <a:pt x="408" y="426"/>
                    <a:pt x="423" y="394"/>
                  </a:cubicBezTo>
                  <a:cubicBezTo>
                    <a:pt x="439" y="359"/>
                    <a:pt x="452" y="298"/>
                    <a:pt x="452" y="296"/>
                  </a:cubicBezTo>
                  <a:cubicBezTo>
                    <a:pt x="452" y="287"/>
                    <a:pt x="443" y="287"/>
                    <a:pt x="441" y="287"/>
                  </a:cubicBezTo>
                  <a:cubicBezTo>
                    <a:pt x="432" y="287"/>
                    <a:pt x="430" y="289"/>
                    <a:pt x="428" y="305"/>
                  </a:cubicBezTo>
                  <a:cubicBezTo>
                    <a:pt x="410" y="367"/>
                    <a:pt x="392" y="426"/>
                    <a:pt x="352" y="426"/>
                  </a:cubicBezTo>
                  <a:cubicBezTo>
                    <a:pt x="325" y="426"/>
                    <a:pt x="323" y="401"/>
                    <a:pt x="323" y="381"/>
                  </a:cubicBezTo>
                  <a:cubicBezTo>
                    <a:pt x="323" y="359"/>
                    <a:pt x="325" y="352"/>
                    <a:pt x="336" y="307"/>
                  </a:cubicBezTo>
                  <a:cubicBezTo>
                    <a:pt x="347" y="267"/>
                    <a:pt x="347" y="255"/>
                    <a:pt x="356" y="220"/>
                  </a:cubicBezTo>
                  <a:lnTo>
                    <a:pt x="392" y="81"/>
                  </a:lnTo>
                  <a:cubicBezTo>
                    <a:pt x="399" y="52"/>
                    <a:pt x="399" y="52"/>
                    <a:pt x="399" y="47"/>
                  </a:cubicBezTo>
                  <a:cubicBezTo>
                    <a:pt x="399" y="29"/>
                    <a:pt x="387" y="20"/>
                    <a:pt x="372" y="20"/>
                  </a:cubicBezTo>
                  <a:cubicBezTo>
                    <a:pt x="347" y="20"/>
                    <a:pt x="331" y="43"/>
                    <a:pt x="329" y="63"/>
                  </a:cubicBezTo>
                  <a:moveTo>
                    <a:pt x="264" y="320"/>
                  </a:moveTo>
                  <a:cubicBezTo>
                    <a:pt x="260" y="338"/>
                    <a:pt x="260" y="338"/>
                    <a:pt x="246" y="356"/>
                  </a:cubicBezTo>
                  <a:cubicBezTo>
                    <a:pt x="202" y="410"/>
                    <a:pt x="161" y="426"/>
                    <a:pt x="134" y="426"/>
                  </a:cubicBezTo>
                  <a:cubicBezTo>
                    <a:pt x="85" y="426"/>
                    <a:pt x="69" y="372"/>
                    <a:pt x="69" y="334"/>
                  </a:cubicBezTo>
                  <a:cubicBezTo>
                    <a:pt x="69" y="285"/>
                    <a:pt x="103" y="161"/>
                    <a:pt x="125" y="117"/>
                  </a:cubicBezTo>
                  <a:cubicBezTo>
                    <a:pt x="155" y="58"/>
                    <a:pt x="199" y="22"/>
                    <a:pt x="240" y="22"/>
                  </a:cubicBezTo>
                  <a:cubicBezTo>
                    <a:pt x="305" y="22"/>
                    <a:pt x="318" y="103"/>
                    <a:pt x="318" y="110"/>
                  </a:cubicBezTo>
                  <a:cubicBezTo>
                    <a:pt x="318" y="114"/>
                    <a:pt x="316" y="121"/>
                    <a:pt x="314" y="125"/>
                  </a:cubicBezTo>
                  <a:lnTo>
                    <a:pt x="264" y="320"/>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70"/>
            <p:cNvSpPr/>
            <p:nvPr/>
          </p:nvSpPr>
          <p:spPr>
            <a:xfrm>
              <a:off x="3454920" y="2557800"/>
              <a:ext cx="91440" cy="165600"/>
            </a:xfrm>
            <a:custGeom>
              <a:rect b="b" l="l" r="r" t="t"/>
              <a:pathLst>
                <a:path extrusionOk="0" h="460" w="254">
                  <a:moveTo>
                    <a:pt x="157" y="20"/>
                  </a:moveTo>
                  <a:cubicBezTo>
                    <a:pt x="157" y="0"/>
                    <a:pt x="155" y="0"/>
                    <a:pt x="137" y="0"/>
                  </a:cubicBezTo>
                  <a:cubicBezTo>
                    <a:pt x="92" y="43"/>
                    <a:pt x="29" y="45"/>
                    <a:pt x="0" y="45"/>
                  </a:cubicBezTo>
                  <a:lnTo>
                    <a:pt x="0" y="69"/>
                  </a:lnTo>
                  <a:cubicBezTo>
                    <a:pt x="16" y="69"/>
                    <a:pt x="63" y="69"/>
                    <a:pt x="101" y="49"/>
                  </a:cubicBezTo>
                  <a:lnTo>
                    <a:pt x="101" y="403"/>
                  </a:lnTo>
                  <a:cubicBezTo>
                    <a:pt x="101" y="426"/>
                    <a:pt x="101" y="435"/>
                    <a:pt x="31" y="435"/>
                  </a:cubicBezTo>
                  <a:lnTo>
                    <a:pt x="4" y="435"/>
                  </a:lnTo>
                  <a:lnTo>
                    <a:pt x="4" y="459"/>
                  </a:lnTo>
                  <a:cubicBezTo>
                    <a:pt x="18" y="459"/>
                    <a:pt x="103" y="457"/>
                    <a:pt x="128" y="457"/>
                  </a:cubicBezTo>
                  <a:cubicBezTo>
                    <a:pt x="150" y="457"/>
                    <a:pt x="237" y="459"/>
                    <a:pt x="253" y="459"/>
                  </a:cubicBezTo>
                  <a:lnTo>
                    <a:pt x="253" y="435"/>
                  </a:lnTo>
                  <a:lnTo>
                    <a:pt x="226" y="435"/>
                  </a:lnTo>
                  <a:cubicBezTo>
                    <a:pt x="157" y="435"/>
                    <a:pt x="157" y="426"/>
                    <a:pt x="157" y="403"/>
                  </a:cubicBezTo>
                  <a:lnTo>
                    <a:pt x="157" y="20"/>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70"/>
            <p:cNvSpPr/>
            <p:nvPr/>
          </p:nvSpPr>
          <p:spPr>
            <a:xfrm>
              <a:off x="3696120" y="2561760"/>
              <a:ext cx="39240" cy="39240"/>
            </a:xfrm>
            <a:custGeom>
              <a:rect b="b" l="l" r="r" t="t"/>
              <a:pathLst>
                <a:path extrusionOk="0" h="109" w="109">
                  <a:moveTo>
                    <a:pt x="108" y="54"/>
                  </a:moveTo>
                  <a:cubicBezTo>
                    <a:pt x="108" y="25"/>
                    <a:pt x="83" y="0"/>
                    <a:pt x="54" y="0"/>
                  </a:cubicBezTo>
                  <a:cubicBezTo>
                    <a:pt x="25" y="0"/>
                    <a:pt x="0" y="25"/>
                    <a:pt x="0" y="54"/>
                  </a:cubicBezTo>
                  <a:cubicBezTo>
                    <a:pt x="0" y="83"/>
                    <a:pt x="25" y="108"/>
                    <a:pt x="54" y="108"/>
                  </a:cubicBezTo>
                  <a:cubicBezTo>
                    <a:pt x="83" y="108"/>
                    <a:pt x="108" y="83"/>
                    <a:pt x="108" y="54"/>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70"/>
            <p:cNvSpPr/>
            <p:nvPr/>
          </p:nvSpPr>
          <p:spPr>
            <a:xfrm>
              <a:off x="3898440" y="2416680"/>
              <a:ext cx="158400" cy="71280"/>
            </a:xfrm>
            <a:custGeom>
              <a:rect b="b" l="l" r="r" t="t"/>
              <a:pathLst>
                <a:path extrusionOk="0" h="198" w="440">
                  <a:moveTo>
                    <a:pt x="352" y="119"/>
                  </a:moveTo>
                  <a:cubicBezTo>
                    <a:pt x="338" y="132"/>
                    <a:pt x="305" y="159"/>
                    <a:pt x="305" y="177"/>
                  </a:cubicBezTo>
                  <a:cubicBezTo>
                    <a:pt x="305" y="188"/>
                    <a:pt x="314" y="197"/>
                    <a:pt x="325" y="197"/>
                  </a:cubicBezTo>
                  <a:cubicBezTo>
                    <a:pt x="334" y="197"/>
                    <a:pt x="338" y="190"/>
                    <a:pt x="343" y="184"/>
                  </a:cubicBezTo>
                  <a:cubicBezTo>
                    <a:pt x="356" y="170"/>
                    <a:pt x="379" y="141"/>
                    <a:pt x="421" y="119"/>
                  </a:cubicBezTo>
                  <a:cubicBezTo>
                    <a:pt x="428" y="117"/>
                    <a:pt x="439" y="110"/>
                    <a:pt x="439" y="99"/>
                  </a:cubicBezTo>
                  <a:cubicBezTo>
                    <a:pt x="439" y="90"/>
                    <a:pt x="432" y="83"/>
                    <a:pt x="423" y="78"/>
                  </a:cubicBezTo>
                  <a:cubicBezTo>
                    <a:pt x="403" y="63"/>
                    <a:pt x="392" y="45"/>
                    <a:pt x="383" y="22"/>
                  </a:cubicBezTo>
                  <a:cubicBezTo>
                    <a:pt x="381" y="13"/>
                    <a:pt x="379" y="0"/>
                    <a:pt x="363" y="0"/>
                  </a:cubicBezTo>
                  <a:cubicBezTo>
                    <a:pt x="349" y="0"/>
                    <a:pt x="345" y="13"/>
                    <a:pt x="345" y="20"/>
                  </a:cubicBezTo>
                  <a:cubicBezTo>
                    <a:pt x="345" y="27"/>
                    <a:pt x="352" y="58"/>
                    <a:pt x="367" y="78"/>
                  </a:cubicBezTo>
                  <a:lnTo>
                    <a:pt x="34" y="78"/>
                  </a:lnTo>
                  <a:cubicBezTo>
                    <a:pt x="18" y="78"/>
                    <a:pt x="0" y="78"/>
                    <a:pt x="0" y="99"/>
                  </a:cubicBezTo>
                  <a:cubicBezTo>
                    <a:pt x="0" y="119"/>
                    <a:pt x="18" y="119"/>
                    <a:pt x="34" y="119"/>
                  </a:cubicBezTo>
                  <a:lnTo>
                    <a:pt x="352" y="119"/>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70"/>
            <p:cNvSpPr/>
            <p:nvPr/>
          </p:nvSpPr>
          <p:spPr>
            <a:xfrm>
              <a:off x="3855960" y="2516760"/>
              <a:ext cx="188280" cy="157680"/>
            </a:xfrm>
            <a:custGeom>
              <a:rect b="b" l="l" r="r" t="t"/>
              <a:pathLst>
                <a:path extrusionOk="0" h="438" w="523">
                  <a:moveTo>
                    <a:pt x="475" y="58"/>
                  </a:moveTo>
                  <a:cubicBezTo>
                    <a:pt x="488" y="58"/>
                    <a:pt x="522" y="58"/>
                    <a:pt x="522" y="25"/>
                  </a:cubicBezTo>
                  <a:cubicBezTo>
                    <a:pt x="522" y="0"/>
                    <a:pt x="502" y="0"/>
                    <a:pt x="484" y="0"/>
                  </a:cubicBezTo>
                  <a:lnTo>
                    <a:pt x="260" y="0"/>
                  </a:lnTo>
                  <a:cubicBezTo>
                    <a:pt x="110" y="0"/>
                    <a:pt x="0" y="164"/>
                    <a:pt x="0" y="280"/>
                  </a:cubicBezTo>
                  <a:cubicBezTo>
                    <a:pt x="0" y="367"/>
                    <a:pt x="58" y="437"/>
                    <a:pt x="148" y="437"/>
                  </a:cubicBezTo>
                  <a:cubicBezTo>
                    <a:pt x="264" y="437"/>
                    <a:pt x="396" y="318"/>
                    <a:pt x="396" y="166"/>
                  </a:cubicBezTo>
                  <a:cubicBezTo>
                    <a:pt x="396" y="148"/>
                    <a:pt x="396" y="101"/>
                    <a:pt x="365" y="58"/>
                  </a:cubicBezTo>
                  <a:lnTo>
                    <a:pt x="475" y="58"/>
                  </a:lnTo>
                  <a:moveTo>
                    <a:pt x="150" y="415"/>
                  </a:moveTo>
                  <a:cubicBezTo>
                    <a:pt x="101" y="415"/>
                    <a:pt x="60" y="381"/>
                    <a:pt x="60" y="309"/>
                  </a:cubicBezTo>
                  <a:cubicBezTo>
                    <a:pt x="60" y="280"/>
                    <a:pt x="74" y="197"/>
                    <a:pt x="108" y="139"/>
                  </a:cubicBezTo>
                  <a:cubicBezTo>
                    <a:pt x="150" y="72"/>
                    <a:pt x="208" y="58"/>
                    <a:pt x="242" y="58"/>
                  </a:cubicBezTo>
                  <a:cubicBezTo>
                    <a:pt x="325" y="58"/>
                    <a:pt x="334" y="123"/>
                    <a:pt x="334" y="152"/>
                  </a:cubicBezTo>
                  <a:cubicBezTo>
                    <a:pt x="334" y="199"/>
                    <a:pt x="314" y="280"/>
                    <a:pt x="280" y="332"/>
                  </a:cubicBezTo>
                  <a:cubicBezTo>
                    <a:pt x="242" y="390"/>
                    <a:pt x="188" y="415"/>
                    <a:pt x="150" y="415"/>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70"/>
            <p:cNvSpPr/>
            <p:nvPr/>
          </p:nvSpPr>
          <p:spPr>
            <a:xfrm>
              <a:off x="4071960" y="2557800"/>
              <a:ext cx="91440" cy="165600"/>
            </a:xfrm>
            <a:custGeom>
              <a:rect b="b" l="l" r="r" t="t"/>
              <a:pathLst>
                <a:path extrusionOk="0" h="460" w="254">
                  <a:moveTo>
                    <a:pt x="157" y="20"/>
                  </a:moveTo>
                  <a:cubicBezTo>
                    <a:pt x="157" y="0"/>
                    <a:pt x="155" y="0"/>
                    <a:pt x="137" y="0"/>
                  </a:cubicBezTo>
                  <a:cubicBezTo>
                    <a:pt x="92" y="43"/>
                    <a:pt x="29" y="45"/>
                    <a:pt x="0" y="45"/>
                  </a:cubicBezTo>
                  <a:lnTo>
                    <a:pt x="0" y="69"/>
                  </a:lnTo>
                  <a:cubicBezTo>
                    <a:pt x="16" y="69"/>
                    <a:pt x="63" y="69"/>
                    <a:pt x="101" y="49"/>
                  </a:cubicBezTo>
                  <a:lnTo>
                    <a:pt x="101" y="403"/>
                  </a:lnTo>
                  <a:cubicBezTo>
                    <a:pt x="101" y="426"/>
                    <a:pt x="101" y="435"/>
                    <a:pt x="31" y="435"/>
                  </a:cubicBezTo>
                  <a:lnTo>
                    <a:pt x="4" y="435"/>
                  </a:lnTo>
                  <a:lnTo>
                    <a:pt x="4" y="459"/>
                  </a:lnTo>
                  <a:cubicBezTo>
                    <a:pt x="18" y="459"/>
                    <a:pt x="103" y="457"/>
                    <a:pt x="128" y="457"/>
                  </a:cubicBezTo>
                  <a:cubicBezTo>
                    <a:pt x="150" y="457"/>
                    <a:pt x="237" y="459"/>
                    <a:pt x="253" y="459"/>
                  </a:cubicBezTo>
                  <a:lnTo>
                    <a:pt x="253" y="435"/>
                  </a:lnTo>
                  <a:lnTo>
                    <a:pt x="226" y="435"/>
                  </a:lnTo>
                  <a:cubicBezTo>
                    <a:pt x="157" y="435"/>
                    <a:pt x="157" y="426"/>
                    <a:pt x="157" y="403"/>
                  </a:cubicBezTo>
                  <a:lnTo>
                    <a:pt x="157" y="20"/>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70"/>
            <p:cNvSpPr/>
            <p:nvPr/>
          </p:nvSpPr>
          <p:spPr>
            <a:xfrm>
              <a:off x="4232520" y="2330280"/>
              <a:ext cx="95400" cy="56160"/>
            </a:xfrm>
            <a:custGeom>
              <a:rect b="b" l="l" r="r" t="t"/>
              <a:pathLst>
                <a:path extrusionOk="0" h="156" w="265">
                  <a:moveTo>
                    <a:pt x="132" y="0"/>
                  </a:moveTo>
                  <a:lnTo>
                    <a:pt x="0" y="137"/>
                  </a:lnTo>
                  <a:lnTo>
                    <a:pt x="18" y="155"/>
                  </a:lnTo>
                  <a:lnTo>
                    <a:pt x="132" y="52"/>
                  </a:lnTo>
                  <a:lnTo>
                    <a:pt x="246" y="155"/>
                  </a:lnTo>
                  <a:lnTo>
                    <a:pt x="264" y="137"/>
                  </a:lnTo>
                  <a:lnTo>
                    <a:pt x="132" y="0"/>
                  </a:lnTo>
                </a:path>
              </a:pathLst>
            </a:custGeom>
            <a:solidFill>
              <a:srgbClr val="000000"/>
            </a:solidFill>
            <a:ln>
              <a:noFill/>
            </a:ln>
          </p:spPr>
        </p:sp>
        <p:sp>
          <p:nvSpPr>
            <p:cNvPr id="566" name="Google Shape;566;p70"/>
            <p:cNvSpPr/>
            <p:nvPr/>
          </p:nvSpPr>
          <p:spPr>
            <a:xfrm>
              <a:off x="4220280" y="2423880"/>
              <a:ext cx="131760" cy="251280"/>
            </a:xfrm>
            <a:custGeom>
              <a:rect b="b" l="l" r="r" t="t"/>
              <a:pathLst>
                <a:path extrusionOk="0" h="698" w="366">
                  <a:moveTo>
                    <a:pt x="190" y="11"/>
                  </a:moveTo>
                  <a:cubicBezTo>
                    <a:pt x="190" y="9"/>
                    <a:pt x="190" y="0"/>
                    <a:pt x="177" y="0"/>
                  </a:cubicBezTo>
                  <a:cubicBezTo>
                    <a:pt x="155" y="0"/>
                    <a:pt x="83" y="9"/>
                    <a:pt x="56" y="9"/>
                  </a:cubicBezTo>
                  <a:cubicBezTo>
                    <a:pt x="49" y="11"/>
                    <a:pt x="38" y="11"/>
                    <a:pt x="38" y="29"/>
                  </a:cubicBezTo>
                  <a:cubicBezTo>
                    <a:pt x="38" y="43"/>
                    <a:pt x="47" y="43"/>
                    <a:pt x="60" y="43"/>
                  </a:cubicBezTo>
                  <a:cubicBezTo>
                    <a:pt x="110" y="43"/>
                    <a:pt x="112" y="49"/>
                    <a:pt x="112" y="58"/>
                  </a:cubicBezTo>
                  <a:cubicBezTo>
                    <a:pt x="112" y="65"/>
                    <a:pt x="103" y="99"/>
                    <a:pt x="96" y="119"/>
                  </a:cubicBezTo>
                  <a:lnTo>
                    <a:pt x="16" y="441"/>
                  </a:lnTo>
                  <a:cubicBezTo>
                    <a:pt x="4" y="491"/>
                    <a:pt x="0" y="506"/>
                    <a:pt x="0" y="542"/>
                  </a:cubicBezTo>
                  <a:cubicBezTo>
                    <a:pt x="0" y="634"/>
                    <a:pt x="52" y="697"/>
                    <a:pt x="125" y="697"/>
                  </a:cubicBezTo>
                  <a:cubicBezTo>
                    <a:pt x="242" y="697"/>
                    <a:pt x="365" y="549"/>
                    <a:pt x="365" y="408"/>
                  </a:cubicBezTo>
                  <a:cubicBezTo>
                    <a:pt x="365" y="316"/>
                    <a:pt x="311" y="249"/>
                    <a:pt x="233" y="249"/>
                  </a:cubicBezTo>
                  <a:cubicBezTo>
                    <a:pt x="188" y="249"/>
                    <a:pt x="146" y="278"/>
                    <a:pt x="116" y="309"/>
                  </a:cubicBezTo>
                  <a:lnTo>
                    <a:pt x="190" y="11"/>
                  </a:lnTo>
                  <a:moveTo>
                    <a:pt x="96" y="383"/>
                  </a:moveTo>
                  <a:cubicBezTo>
                    <a:pt x="103" y="363"/>
                    <a:pt x="103" y="361"/>
                    <a:pt x="112" y="350"/>
                  </a:cubicBezTo>
                  <a:cubicBezTo>
                    <a:pt x="161" y="285"/>
                    <a:pt x="204" y="271"/>
                    <a:pt x="231" y="271"/>
                  </a:cubicBezTo>
                  <a:cubicBezTo>
                    <a:pt x="267" y="271"/>
                    <a:pt x="293" y="300"/>
                    <a:pt x="293" y="363"/>
                  </a:cubicBezTo>
                  <a:cubicBezTo>
                    <a:pt x="293" y="421"/>
                    <a:pt x="260" y="536"/>
                    <a:pt x="242" y="574"/>
                  </a:cubicBezTo>
                  <a:cubicBezTo>
                    <a:pt x="211" y="639"/>
                    <a:pt x="164" y="674"/>
                    <a:pt x="125" y="674"/>
                  </a:cubicBezTo>
                  <a:cubicBezTo>
                    <a:pt x="92" y="674"/>
                    <a:pt x="60" y="648"/>
                    <a:pt x="60" y="576"/>
                  </a:cubicBezTo>
                  <a:cubicBezTo>
                    <a:pt x="60" y="556"/>
                    <a:pt x="60" y="538"/>
                    <a:pt x="76" y="475"/>
                  </a:cubicBezTo>
                  <a:lnTo>
                    <a:pt x="96" y="383"/>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70"/>
            <p:cNvSpPr/>
            <p:nvPr/>
          </p:nvSpPr>
          <p:spPr>
            <a:xfrm>
              <a:off x="4383000" y="2557800"/>
              <a:ext cx="91440" cy="165600"/>
            </a:xfrm>
            <a:custGeom>
              <a:rect b="b" l="l" r="r" t="t"/>
              <a:pathLst>
                <a:path extrusionOk="0" h="460" w="254">
                  <a:moveTo>
                    <a:pt x="157" y="20"/>
                  </a:moveTo>
                  <a:cubicBezTo>
                    <a:pt x="157" y="0"/>
                    <a:pt x="155" y="0"/>
                    <a:pt x="137" y="0"/>
                  </a:cubicBezTo>
                  <a:cubicBezTo>
                    <a:pt x="92" y="43"/>
                    <a:pt x="29" y="45"/>
                    <a:pt x="0" y="45"/>
                  </a:cubicBezTo>
                  <a:lnTo>
                    <a:pt x="0" y="69"/>
                  </a:lnTo>
                  <a:cubicBezTo>
                    <a:pt x="16" y="69"/>
                    <a:pt x="63" y="69"/>
                    <a:pt x="101" y="49"/>
                  </a:cubicBezTo>
                  <a:lnTo>
                    <a:pt x="101" y="403"/>
                  </a:lnTo>
                  <a:cubicBezTo>
                    <a:pt x="101" y="426"/>
                    <a:pt x="101" y="435"/>
                    <a:pt x="31" y="435"/>
                  </a:cubicBezTo>
                  <a:lnTo>
                    <a:pt x="4" y="435"/>
                  </a:lnTo>
                  <a:lnTo>
                    <a:pt x="4" y="459"/>
                  </a:lnTo>
                  <a:cubicBezTo>
                    <a:pt x="18" y="459"/>
                    <a:pt x="103" y="457"/>
                    <a:pt x="128" y="457"/>
                  </a:cubicBezTo>
                  <a:cubicBezTo>
                    <a:pt x="150" y="457"/>
                    <a:pt x="237" y="459"/>
                    <a:pt x="253" y="459"/>
                  </a:cubicBezTo>
                  <a:lnTo>
                    <a:pt x="253" y="435"/>
                  </a:lnTo>
                  <a:lnTo>
                    <a:pt x="226" y="435"/>
                  </a:lnTo>
                  <a:cubicBezTo>
                    <a:pt x="157" y="435"/>
                    <a:pt x="157" y="426"/>
                    <a:pt x="157" y="403"/>
                  </a:cubicBezTo>
                  <a:lnTo>
                    <a:pt x="157" y="20"/>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70"/>
            <p:cNvSpPr/>
            <p:nvPr/>
          </p:nvSpPr>
          <p:spPr>
            <a:xfrm>
              <a:off x="4624200" y="2561760"/>
              <a:ext cx="39240" cy="39240"/>
            </a:xfrm>
            <a:custGeom>
              <a:rect b="b" l="l" r="r" t="t"/>
              <a:pathLst>
                <a:path extrusionOk="0" h="109" w="109">
                  <a:moveTo>
                    <a:pt x="108" y="54"/>
                  </a:moveTo>
                  <a:cubicBezTo>
                    <a:pt x="108" y="25"/>
                    <a:pt x="83" y="0"/>
                    <a:pt x="54" y="0"/>
                  </a:cubicBezTo>
                  <a:cubicBezTo>
                    <a:pt x="25" y="0"/>
                    <a:pt x="0" y="25"/>
                    <a:pt x="0" y="54"/>
                  </a:cubicBezTo>
                  <a:cubicBezTo>
                    <a:pt x="0" y="83"/>
                    <a:pt x="25" y="108"/>
                    <a:pt x="54" y="108"/>
                  </a:cubicBezTo>
                  <a:cubicBezTo>
                    <a:pt x="83" y="108"/>
                    <a:pt x="108" y="83"/>
                    <a:pt x="108" y="54"/>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70"/>
            <p:cNvSpPr/>
            <p:nvPr/>
          </p:nvSpPr>
          <p:spPr>
            <a:xfrm>
              <a:off x="4826520" y="2416680"/>
              <a:ext cx="158400" cy="71280"/>
            </a:xfrm>
            <a:custGeom>
              <a:rect b="b" l="l" r="r" t="t"/>
              <a:pathLst>
                <a:path extrusionOk="0" h="198" w="440">
                  <a:moveTo>
                    <a:pt x="352" y="119"/>
                  </a:moveTo>
                  <a:cubicBezTo>
                    <a:pt x="338" y="132"/>
                    <a:pt x="305" y="159"/>
                    <a:pt x="305" y="177"/>
                  </a:cubicBezTo>
                  <a:cubicBezTo>
                    <a:pt x="305" y="188"/>
                    <a:pt x="314" y="197"/>
                    <a:pt x="325" y="197"/>
                  </a:cubicBezTo>
                  <a:cubicBezTo>
                    <a:pt x="334" y="197"/>
                    <a:pt x="338" y="190"/>
                    <a:pt x="343" y="184"/>
                  </a:cubicBezTo>
                  <a:cubicBezTo>
                    <a:pt x="356" y="170"/>
                    <a:pt x="379" y="141"/>
                    <a:pt x="421" y="119"/>
                  </a:cubicBezTo>
                  <a:cubicBezTo>
                    <a:pt x="428" y="117"/>
                    <a:pt x="439" y="110"/>
                    <a:pt x="439" y="99"/>
                  </a:cubicBezTo>
                  <a:cubicBezTo>
                    <a:pt x="439" y="90"/>
                    <a:pt x="432" y="83"/>
                    <a:pt x="423" y="78"/>
                  </a:cubicBezTo>
                  <a:cubicBezTo>
                    <a:pt x="403" y="63"/>
                    <a:pt x="392" y="45"/>
                    <a:pt x="383" y="22"/>
                  </a:cubicBezTo>
                  <a:cubicBezTo>
                    <a:pt x="381" y="13"/>
                    <a:pt x="379" y="0"/>
                    <a:pt x="365" y="0"/>
                  </a:cubicBezTo>
                  <a:cubicBezTo>
                    <a:pt x="349" y="0"/>
                    <a:pt x="345" y="13"/>
                    <a:pt x="345" y="20"/>
                  </a:cubicBezTo>
                  <a:cubicBezTo>
                    <a:pt x="345" y="27"/>
                    <a:pt x="352" y="58"/>
                    <a:pt x="367" y="78"/>
                  </a:cubicBezTo>
                  <a:lnTo>
                    <a:pt x="34" y="78"/>
                  </a:lnTo>
                  <a:cubicBezTo>
                    <a:pt x="18" y="78"/>
                    <a:pt x="0" y="78"/>
                    <a:pt x="0" y="99"/>
                  </a:cubicBezTo>
                  <a:cubicBezTo>
                    <a:pt x="0" y="119"/>
                    <a:pt x="18" y="119"/>
                    <a:pt x="34" y="119"/>
                  </a:cubicBezTo>
                  <a:lnTo>
                    <a:pt x="352" y="119"/>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70"/>
            <p:cNvSpPr/>
            <p:nvPr/>
          </p:nvSpPr>
          <p:spPr>
            <a:xfrm>
              <a:off x="4784040" y="2516760"/>
              <a:ext cx="188280" cy="157680"/>
            </a:xfrm>
            <a:custGeom>
              <a:rect b="b" l="l" r="r" t="t"/>
              <a:pathLst>
                <a:path extrusionOk="0" h="438" w="523">
                  <a:moveTo>
                    <a:pt x="475" y="58"/>
                  </a:moveTo>
                  <a:cubicBezTo>
                    <a:pt x="488" y="58"/>
                    <a:pt x="522" y="58"/>
                    <a:pt x="522" y="25"/>
                  </a:cubicBezTo>
                  <a:cubicBezTo>
                    <a:pt x="522" y="0"/>
                    <a:pt x="502" y="0"/>
                    <a:pt x="484" y="0"/>
                  </a:cubicBezTo>
                  <a:lnTo>
                    <a:pt x="260" y="0"/>
                  </a:lnTo>
                  <a:cubicBezTo>
                    <a:pt x="110" y="0"/>
                    <a:pt x="0" y="164"/>
                    <a:pt x="0" y="280"/>
                  </a:cubicBezTo>
                  <a:cubicBezTo>
                    <a:pt x="0" y="367"/>
                    <a:pt x="58" y="437"/>
                    <a:pt x="148" y="437"/>
                  </a:cubicBezTo>
                  <a:cubicBezTo>
                    <a:pt x="264" y="437"/>
                    <a:pt x="396" y="318"/>
                    <a:pt x="396" y="166"/>
                  </a:cubicBezTo>
                  <a:cubicBezTo>
                    <a:pt x="396" y="148"/>
                    <a:pt x="396" y="101"/>
                    <a:pt x="365" y="58"/>
                  </a:cubicBezTo>
                  <a:lnTo>
                    <a:pt x="475" y="58"/>
                  </a:lnTo>
                  <a:moveTo>
                    <a:pt x="150" y="415"/>
                  </a:moveTo>
                  <a:cubicBezTo>
                    <a:pt x="101" y="415"/>
                    <a:pt x="60" y="381"/>
                    <a:pt x="60" y="309"/>
                  </a:cubicBezTo>
                  <a:cubicBezTo>
                    <a:pt x="60" y="280"/>
                    <a:pt x="74" y="197"/>
                    <a:pt x="108" y="139"/>
                  </a:cubicBezTo>
                  <a:cubicBezTo>
                    <a:pt x="150" y="72"/>
                    <a:pt x="208" y="58"/>
                    <a:pt x="242" y="58"/>
                  </a:cubicBezTo>
                  <a:cubicBezTo>
                    <a:pt x="325" y="58"/>
                    <a:pt x="334" y="123"/>
                    <a:pt x="334" y="152"/>
                  </a:cubicBezTo>
                  <a:cubicBezTo>
                    <a:pt x="334" y="199"/>
                    <a:pt x="314" y="280"/>
                    <a:pt x="280" y="332"/>
                  </a:cubicBezTo>
                  <a:cubicBezTo>
                    <a:pt x="242" y="390"/>
                    <a:pt x="188" y="415"/>
                    <a:pt x="150" y="415"/>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70"/>
            <p:cNvSpPr/>
            <p:nvPr/>
          </p:nvSpPr>
          <p:spPr>
            <a:xfrm>
              <a:off x="4988520" y="2557800"/>
              <a:ext cx="110880" cy="165600"/>
            </a:xfrm>
            <a:custGeom>
              <a:rect b="b" l="l" r="r" t="t"/>
              <a:pathLst>
                <a:path extrusionOk="0" h="460" w="308">
                  <a:moveTo>
                    <a:pt x="307" y="334"/>
                  </a:moveTo>
                  <a:lnTo>
                    <a:pt x="282" y="334"/>
                  </a:lnTo>
                  <a:cubicBezTo>
                    <a:pt x="280" y="350"/>
                    <a:pt x="273" y="390"/>
                    <a:pt x="264" y="397"/>
                  </a:cubicBezTo>
                  <a:cubicBezTo>
                    <a:pt x="260" y="401"/>
                    <a:pt x="206" y="401"/>
                    <a:pt x="197" y="401"/>
                  </a:cubicBezTo>
                  <a:lnTo>
                    <a:pt x="69" y="401"/>
                  </a:lnTo>
                  <a:cubicBezTo>
                    <a:pt x="141" y="336"/>
                    <a:pt x="166" y="318"/>
                    <a:pt x="208" y="285"/>
                  </a:cubicBezTo>
                  <a:cubicBezTo>
                    <a:pt x="260" y="244"/>
                    <a:pt x="307" y="202"/>
                    <a:pt x="307" y="134"/>
                  </a:cubicBezTo>
                  <a:cubicBezTo>
                    <a:pt x="307" y="52"/>
                    <a:pt x="233" y="0"/>
                    <a:pt x="143" y="0"/>
                  </a:cubicBezTo>
                  <a:cubicBezTo>
                    <a:pt x="58" y="0"/>
                    <a:pt x="0" y="61"/>
                    <a:pt x="0" y="123"/>
                  </a:cubicBezTo>
                  <a:cubicBezTo>
                    <a:pt x="0" y="159"/>
                    <a:pt x="29" y="164"/>
                    <a:pt x="36" y="164"/>
                  </a:cubicBezTo>
                  <a:cubicBezTo>
                    <a:pt x="54" y="164"/>
                    <a:pt x="74" y="150"/>
                    <a:pt x="74" y="125"/>
                  </a:cubicBezTo>
                  <a:cubicBezTo>
                    <a:pt x="74" y="114"/>
                    <a:pt x="69" y="90"/>
                    <a:pt x="34" y="90"/>
                  </a:cubicBezTo>
                  <a:cubicBezTo>
                    <a:pt x="54" y="40"/>
                    <a:pt x="101" y="25"/>
                    <a:pt x="134" y="25"/>
                  </a:cubicBezTo>
                  <a:cubicBezTo>
                    <a:pt x="204" y="25"/>
                    <a:pt x="240" y="78"/>
                    <a:pt x="240" y="134"/>
                  </a:cubicBezTo>
                  <a:cubicBezTo>
                    <a:pt x="240" y="195"/>
                    <a:pt x="197" y="242"/>
                    <a:pt x="175" y="269"/>
                  </a:cubicBezTo>
                  <a:lnTo>
                    <a:pt x="7" y="432"/>
                  </a:lnTo>
                  <a:cubicBezTo>
                    <a:pt x="0" y="439"/>
                    <a:pt x="0" y="441"/>
                    <a:pt x="0" y="459"/>
                  </a:cubicBezTo>
                  <a:lnTo>
                    <a:pt x="287" y="459"/>
                  </a:lnTo>
                  <a:lnTo>
                    <a:pt x="307" y="334"/>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70"/>
            <p:cNvSpPr/>
            <p:nvPr/>
          </p:nvSpPr>
          <p:spPr>
            <a:xfrm>
              <a:off x="5174280" y="2403720"/>
              <a:ext cx="15840" cy="355320"/>
            </a:xfrm>
            <a:custGeom>
              <a:rect b="b" l="l" r="r" t="t"/>
              <a:pathLst>
                <a:path extrusionOk="0" h="987" w="44">
                  <a:moveTo>
                    <a:pt x="43" y="36"/>
                  </a:moveTo>
                  <a:cubicBezTo>
                    <a:pt x="43" y="18"/>
                    <a:pt x="43" y="0"/>
                    <a:pt x="20" y="0"/>
                  </a:cubicBezTo>
                  <a:cubicBezTo>
                    <a:pt x="0" y="0"/>
                    <a:pt x="0" y="18"/>
                    <a:pt x="0" y="36"/>
                  </a:cubicBezTo>
                  <a:lnTo>
                    <a:pt x="0" y="950"/>
                  </a:lnTo>
                  <a:cubicBezTo>
                    <a:pt x="0" y="968"/>
                    <a:pt x="0" y="986"/>
                    <a:pt x="20" y="986"/>
                  </a:cubicBezTo>
                  <a:cubicBezTo>
                    <a:pt x="43" y="986"/>
                    <a:pt x="43" y="968"/>
                    <a:pt x="43" y="950"/>
                  </a:cubicBezTo>
                  <a:lnTo>
                    <a:pt x="43" y="36"/>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70"/>
            <p:cNvSpPr/>
            <p:nvPr/>
          </p:nvSpPr>
          <p:spPr>
            <a:xfrm>
              <a:off x="5250600" y="2427840"/>
              <a:ext cx="235800" cy="243000"/>
            </a:xfrm>
            <a:custGeom>
              <a:rect b="b" l="l" r="r" t="t"/>
              <a:pathLst>
                <a:path extrusionOk="0" h="675" w="655">
                  <a:moveTo>
                    <a:pt x="365" y="78"/>
                  </a:moveTo>
                  <a:cubicBezTo>
                    <a:pt x="365" y="45"/>
                    <a:pt x="365" y="31"/>
                    <a:pt x="459" y="31"/>
                  </a:cubicBezTo>
                  <a:lnTo>
                    <a:pt x="493" y="31"/>
                  </a:lnTo>
                  <a:lnTo>
                    <a:pt x="493" y="0"/>
                  </a:lnTo>
                  <a:cubicBezTo>
                    <a:pt x="457" y="2"/>
                    <a:pt x="365" y="2"/>
                    <a:pt x="325" y="2"/>
                  </a:cubicBezTo>
                  <a:cubicBezTo>
                    <a:pt x="284" y="2"/>
                    <a:pt x="193" y="2"/>
                    <a:pt x="157" y="0"/>
                  </a:cubicBezTo>
                  <a:lnTo>
                    <a:pt x="157" y="31"/>
                  </a:lnTo>
                  <a:lnTo>
                    <a:pt x="190" y="31"/>
                  </a:lnTo>
                  <a:cubicBezTo>
                    <a:pt x="284" y="31"/>
                    <a:pt x="284" y="43"/>
                    <a:pt x="284" y="78"/>
                  </a:cubicBezTo>
                  <a:lnTo>
                    <a:pt x="284" y="518"/>
                  </a:lnTo>
                  <a:cubicBezTo>
                    <a:pt x="155" y="482"/>
                    <a:pt x="150" y="329"/>
                    <a:pt x="150" y="267"/>
                  </a:cubicBezTo>
                  <a:cubicBezTo>
                    <a:pt x="148" y="146"/>
                    <a:pt x="105" y="128"/>
                    <a:pt x="60" y="128"/>
                  </a:cubicBezTo>
                  <a:lnTo>
                    <a:pt x="25" y="128"/>
                  </a:lnTo>
                  <a:cubicBezTo>
                    <a:pt x="9" y="128"/>
                    <a:pt x="0" y="128"/>
                    <a:pt x="0" y="139"/>
                  </a:cubicBezTo>
                  <a:cubicBezTo>
                    <a:pt x="0" y="143"/>
                    <a:pt x="2" y="148"/>
                    <a:pt x="9" y="150"/>
                  </a:cubicBezTo>
                  <a:cubicBezTo>
                    <a:pt x="43" y="152"/>
                    <a:pt x="67" y="166"/>
                    <a:pt x="67" y="285"/>
                  </a:cubicBezTo>
                  <a:cubicBezTo>
                    <a:pt x="67" y="307"/>
                    <a:pt x="69" y="383"/>
                    <a:pt x="116" y="450"/>
                  </a:cubicBezTo>
                  <a:cubicBezTo>
                    <a:pt x="157" y="504"/>
                    <a:pt x="217" y="533"/>
                    <a:pt x="284" y="542"/>
                  </a:cubicBezTo>
                  <a:lnTo>
                    <a:pt x="284" y="596"/>
                  </a:lnTo>
                  <a:cubicBezTo>
                    <a:pt x="284" y="630"/>
                    <a:pt x="284" y="643"/>
                    <a:pt x="190" y="643"/>
                  </a:cubicBezTo>
                  <a:lnTo>
                    <a:pt x="157" y="643"/>
                  </a:lnTo>
                  <a:lnTo>
                    <a:pt x="157" y="674"/>
                  </a:lnTo>
                  <a:cubicBezTo>
                    <a:pt x="193" y="672"/>
                    <a:pt x="284" y="672"/>
                    <a:pt x="325" y="672"/>
                  </a:cubicBezTo>
                  <a:cubicBezTo>
                    <a:pt x="365" y="672"/>
                    <a:pt x="457" y="672"/>
                    <a:pt x="493" y="674"/>
                  </a:cubicBezTo>
                  <a:lnTo>
                    <a:pt x="493" y="643"/>
                  </a:lnTo>
                  <a:lnTo>
                    <a:pt x="459" y="643"/>
                  </a:lnTo>
                  <a:cubicBezTo>
                    <a:pt x="365" y="643"/>
                    <a:pt x="365" y="632"/>
                    <a:pt x="365" y="596"/>
                  </a:cubicBezTo>
                  <a:lnTo>
                    <a:pt x="365" y="542"/>
                  </a:lnTo>
                  <a:cubicBezTo>
                    <a:pt x="437" y="533"/>
                    <a:pt x="497" y="502"/>
                    <a:pt x="535" y="450"/>
                  </a:cubicBezTo>
                  <a:cubicBezTo>
                    <a:pt x="587" y="381"/>
                    <a:pt x="587" y="303"/>
                    <a:pt x="587" y="260"/>
                  </a:cubicBezTo>
                  <a:cubicBezTo>
                    <a:pt x="587" y="244"/>
                    <a:pt x="589" y="157"/>
                    <a:pt x="643" y="150"/>
                  </a:cubicBezTo>
                  <a:cubicBezTo>
                    <a:pt x="647" y="148"/>
                    <a:pt x="654" y="148"/>
                    <a:pt x="654" y="139"/>
                  </a:cubicBezTo>
                  <a:cubicBezTo>
                    <a:pt x="654" y="128"/>
                    <a:pt x="647" y="128"/>
                    <a:pt x="632" y="128"/>
                  </a:cubicBezTo>
                  <a:lnTo>
                    <a:pt x="594" y="128"/>
                  </a:lnTo>
                  <a:cubicBezTo>
                    <a:pt x="555" y="128"/>
                    <a:pt x="506" y="134"/>
                    <a:pt x="506" y="278"/>
                  </a:cubicBezTo>
                  <a:cubicBezTo>
                    <a:pt x="504" y="385"/>
                    <a:pt x="473" y="491"/>
                    <a:pt x="365" y="518"/>
                  </a:cubicBezTo>
                  <a:lnTo>
                    <a:pt x="365" y="78"/>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70"/>
            <p:cNvSpPr/>
            <p:nvPr/>
          </p:nvSpPr>
          <p:spPr>
            <a:xfrm>
              <a:off x="5525640" y="2403720"/>
              <a:ext cx="80280" cy="355320"/>
            </a:xfrm>
            <a:custGeom>
              <a:rect b="b" l="l" r="r" t="t"/>
              <a:pathLst>
                <a:path extrusionOk="0" h="987" w="223">
                  <a:moveTo>
                    <a:pt x="217" y="511"/>
                  </a:moveTo>
                  <a:cubicBezTo>
                    <a:pt x="222" y="497"/>
                    <a:pt x="222" y="495"/>
                    <a:pt x="222" y="493"/>
                  </a:cubicBezTo>
                  <a:cubicBezTo>
                    <a:pt x="222" y="491"/>
                    <a:pt x="222" y="488"/>
                    <a:pt x="217" y="477"/>
                  </a:cubicBezTo>
                  <a:lnTo>
                    <a:pt x="43" y="22"/>
                  </a:lnTo>
                  <a:cubicBezTo>
                    <a:pt x="36" y="7"/>
                    <a:pt x="31" y="0"/>
                    <a:pt x="20" y="0"/>
                  </a:cubicBezTo>
                  <a:cubicBezTo>
                    <a:pt x="9" y="0"/>
                    <a:pt x="0" y="9"/>
                    <a:pt x="0" y="20"/>
                  </a:cubicBezTo>
                  <a:cubicBezTo>
                    <a:pt x="0" y="22"/>
                    <a:pt x="0" y="25"/>
                    <a:pt x="4" y="36"/>
                  </a:cubicBezTo>
                  <a:lnTo>
                    <a:pt x="181" y="493"/>
                  </a:lnTo>
                  <a:lnTo>
                    <a:pt x="4" y="950"/>
                  </a:lnTo>
                  <a:cubicBezTo>
                    <a:pt x="0" y="959"/>
                    <a:pt x="0" y="961"/>
                    <a:pt x="0" y="968"/>
                  </a:cubicBezTo>
                  <a:cubicBezTo>
                    <a:pt x="0" y="977"/>
                    <a:pt x="9" y="986"/>
                    <a:pt x="20" y="986"/>
                  </a:cubicBezTo>
                  <a:cubicBezTo>
                    <a:pt x="34" y="986"/>
                    <a:pt x="36" y="977"/>
                    <a:pt x="40" y="968"/>
                  </a:cubicBezTo>
                  <a:lnTo>
                    <a:pt x="217" y="511"/>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70"/>
            <p:cNvSpPr/>
            <p:nvPr/>
          </p:nvSpPr>
          <p:spPr>
            <a:xfrm>
              <a:off x="5761800" y="2539440"/>
              <a:ext cx="236520" cy="84240"/>
            </a:xfrm>
            <a:custGeom>
              <a:rect b="b" l="l" r="r" t="t"/>
              <a:pathLst>
                <a:path extrusionOk="0" h="234" w="657">
                  <a:moveTo>
                    <a:pt x="623" y="40"/>
                  </a:moveTo>
                  <a:cubicBezTo>
                    <a:pt x="638" y="40"/>
                    <a:pt x="656" y="40"/>
                    <a:pt x="656" y="20"/>
                  </a:cubicBezTo>
                  <a:cubicBezTo>
                    <a:pt x="656" y="0"/>
                    <a:pt x="638" y="0"/>
                    <a:pt x="625" y="0"/>
                  </a:cubicBezTo>
                  <a:lnTo>
                    <a:pt x="34" y="0"/>
                  </a:lnTo>
                  <a:cubicBezTo>
                    <a:pt x="18" y="0"/>
                    <a:pt x="0" y="0"/>
                    <a:pt x="0" y="20"/>
                  </a:cubicBezTo>
                  <a:cubicBezTo>
                    <a:pt x="0" y="40"/>
                    <a:pt x="18" y="40"/>
                    <a:pt x="34" y="40"/>
                  </a:cubicBezTo>
                  <a:lnTo>
                    <a:pt x="623" y="40"/>
                  </a:lnTo>
                  <a:moveTo>
                    <a:pt x="625" y="233"/>
                  </a:moveTo>
                  <a:cubicBezTo>
                    <a:pt x="638" y="233"/>
                    <a:pt x="656" y="233"/>
                    <a:pt x="656" y="213"/>
                  </a:cubicBezTo>
                  <a:cubicBezTo>
                    <a:pt x="656" y="193"/>
                    <a:pt x="638" y="193"/>
                    <a:pt x="623" y="193"/>
                  </a:cubicBezTo>
                  <a:lnTo>
                    <a:pt x="34" y="193"/>
                  </a:lnTo>
                  <a:cubicBezTo>
                    <a:pt x="18" y="193"/>
                    <a:pt x="0" y="193"/>
                    <a:pt x="0" y="213"/>
                  </a:cubicBezTo>
                  <a:cubicBezTo>
                    <a:pt x="0" y="233"/>
                    <a:pt x="18" y="233"/>
                    <a:pt x="34" y="233"/>
                  </a:cubicBezTo>
                  <a:lnTo>
                    <a:pt x="625" y="233"/>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70"/>
            <p:cNvSpPr/>
            <p:nvPr/>
          </p:nvSpPr>
          <p:spPr>
            <a:xfrm>
              <a:off x="6144840" y="2574000"/>
              <a:ext cx="217440" cy="15840"/>
            </a:xfrm>
            <a:custGeom>
              <a:rect b="b" l="l" r="r" t="t"/>
              <a:pathLst>
                <a:path extrusionOk="0" h="44" w="604">
                  <a:moveTo>
                    <a:pt x="569" y="43"/>
                  </a:moveTo>
                  <a:cubicBezTo>
                    <a:pt x="585" y="43"/>
                    <a:pt x="603" y="43"/>
                    <a:pt x="603" y="20"/>
                  </a:cubicBezTo>
                  <a:cubicBezTo>
                    <a:pt x="603" y="0"/>
                    <a:pt x="585" y="0"/>
                    <a:pt x="569" y="0"/>
                  </a:cubicBezTo>
                  <a:lnTo>
                    <a:pt x="34" y="0"/>
                  </a:lnTo>
                  <a:cubicBezTo>
                    <a:pt x="18" y="0"/>
                    <a:pt x="0" y="0"/>
                    <a:pt x="0" y="20"/>
                  </a:cubicBezTo>
                  <a:cubicBezTo>
                    <a:pt x="0" y="43"/>
                    <a:pt x="18" y="43"/>
                    <a:pt x="34" y="43"/>
                  </a:cubicBezTo>
                  <a:lnTo>
                    <a:pt x="569" y="43"/>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70"/>
            <p:cNvSpPr/>
            <p:nvPr/>
          </p:nvSpPr>
          <p:spPr>
            <a:xfrm>
              <a:off x="6433560" y="2416680"/>
              <a:ext cx="158400" cy="71280"/>
            </a:xfrm>
            <a:custGeom>
              <a:rect b="b" l="l" r="r" t="t"/>
              <a:pathLst>
                <a:path extrusionOk="0" h="198" w="440">
                  <a:moveTo>
                    <a:pt x="352" y="119"/>
                  </a:moveTo>
                  <a:cubicBezTo>
                    <a:pt x="338" y="132"/>
                    <a:pt x="305" y="159"/>
                    <a:pt x="305" y="177"/>
                  </a:cubicBezTo>
                  <a:cubicBezTo>
                    <a:pt x="305" y="188"/>
                    <a:pt x="314" y="197"/>
                    <a:pt x="325" y="197"/>
                  </a:cubicBezTo>
                  <a:cubicBezTo>
                    <a:pt x="334" y="197"/>
                    <a:pt x="338" y="190"/>
                    <a:pt x="343" y="184"/>
                  </a:cubicBezTo>
                  <a:cubicBezTo>
                    <a:pt x="356" y="170"/>
                    <a:pt x="379" y="141"/>
                    <a:pt x="421" y="119"/>
                  </a:cubicBezTo>
                  <a:cubicBezTo>
                    <a:pt x="428" y="117"/>
                    <a:pt x="439" y="110"/>
                    <a:pt x="439" y="99"/>
                  </a:cubicBezTo>
                  <a:cubicBezTo>
                    <a:pt x="439" y="90"/>
                    <a:pt x="432" y="83"/>
                    <a:pt x="423" y="78"/>
                  </a:cubicBezTo>
                  <a:cubicBezTo>
                    <a:pt x="403" y="63"/>
                    <a:pt x="392" y="45"/>
                    <a:pt x="383" y="22"/>
                  </a:cubicBezTo>
                  <a:cubicBezTo>
                    <a:pt x="381" y="13"/>
                    <a:pt x="379" y="0"/>
                    <a:pt x="363" y="0"/>
                  </a:cubicBezTo>
                  <a:cubicBezTo>
                    <a:pt x="349" y="0"/>
                    <a:pt x="345" y="13"/>
                    <a:pt x="345" y="20"/>
                  </a:cubicBezTo>
                  <a:cubicBezTo>
                    <a:pt x="345" y="27"/>
                    <a:pt x="352" y="58"/>
                    <a:pt x="367" y="78"/>
                  </a:cubicBezTo>
                  <a:lnTo>
                    <a:pt x="34" y="78"/>
                  </a:lnTo>
                  <a:cubicBezTo>
                    <a:pt x="18" y="78"/>
                    <a:pt x="0" y="78"/>
                    <a:pt x="0" y="99"/>
                  </a:cubicBezTo>
                  <a:cubicBezTo>
                    <a:pt x="0" y="119"/>
                    <a:pt x="18" y="119"/>
                    <a:pt x="34" y="119"/>
                  </a:cubicBezTo>
                  <a:lnTo>
                    <a:pt x="352" y="119"/>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70"/>
            <p:cNvSpPr/>
            <p:nvPr/>
          </p:nvSpPr>
          <p:spPr>
            <a:xfrm>
              <a:off x="6405480" y="2512800"/>
              <a:ext cx="163080" cy="161640"/>
            </a:xfrm>
            <a:custGeom>
              <a:rect b="b" l="l" r="r" t="t"/>
              <a:pathLst>
                <a:path extrusionOk="0" h="449" w="453">
                  <a:moveTo>
                    <a:pt x="329" y="63"/>
                  </a:moveTo>
                  <a:cubicBezTo>
                    <a:pt x="311" y="27"/>
                    <a:pt x="282" y="0"/>
                    <a:pt x="237" y="0"/>
                  </a:cubicBezTo>
                  <a:cubicBezTo>
                    <a:pt x="123" y="0"/>
                    <a:pt x="0" y="146"/>
                    <a:pt x="0" y="289"/>
                  </a:cubicBezTo>
                  <a:cubicBezTo>
                    <a:pt x="0" y="383"/>
                    <a:pt x="54" y="448"/>
                    <a:pt x="132" y="448"/>
                  </a:cubicBezTo>
                  <a:cubicBezTo>
                    <a:pt x="152" y="448"/>
                    <a:pt x="202" y="444"/>
                    <a:pt x="260" y="374"/>
                  </a:cubicBezTo>
                  <a:cubicBezTo>
                    <a:pt x="269" y="415"/>
                    <a:pt x="302" y="448"/>
                    <a:pt x="349" y="448"/>
                  </a:cubicBezTo>
                  <a:cubicBezTo>
                    <a:pt x="385" y="448"/>
                    <a:pt x="408" y="426"/>
                    <a:pt x="423" y="394"/>
                  </a:cubicBezTo>
                  <a:cubicBezTo>
                    <a:pt x="439" y="359"/>
                    <a:pt x="452" y="298"/>
                    <a:pt x="452" y="296"/>
                  </a:cubicBezTo>
                  <a:cubicBezTo>
                    <a:pt x="452" y="287"/>
                    <a:pt x="443" y="287"/>
                    <a:pt x="441" y="287"/>
                  </a:cubicBezTo>
                  <a:cubicBezTo>
                    <a:pt x="432" y="287"/>
                    <a:pt x="430" y="289"/>
                    <a:pt x="428" y="305"/>
                  </a:cubicBezTo>
                  <a:cubicBezTo>
                    <a:pt x="410" y="367"/>
                    <a:pt x="392" y="426"/>
                    <a:pt x="352" y="426"/>
                  </a:cubicBezTo>
                  <a:cubicBezTo>
                    <a:pt x="325" y="426"/>
                    <a:pt x="323" y="401"/>
                    <a:pt x="323" y="381"/>
                  </a:cubicBezTo>
                  <a:cubicBezTo>
                    <a:pt x="323" y="359"/>
                    <a:pt x="325" y="352"/>
                    <a:pt x="336" y="307"/>
                  </a:cubicBezTo>
                  <a:cubicBezTo>
                    <a:pt x="347" y="267"/>
                    <a:pt x="347" y="255"/>
                    <a:pt x="356" y="220"/>
                  </a:cubicBezTo>
                  <a:lnTo>
                    <a:pt x="392" y="81"/>
                  </a:lnTo>
                  <a:cubicBezTo>
                    <a:pt x="399" y="52"/>
                    <a:pt x="399" y="52"/>
                    <a:pt x="399" y="47"/>
                  </a:cubicBezTo>
                  <a:cubicBezTo>
                    <a:pt x="399" y="29"/>
                    <a:pt x="387" y="20"/>
                    <a:pt x="372" y="20"/>
                  </a:cubicBezTo>
                  <a:cubicBezTo>
                    <a:pt x="347" y="20"/>
                    <a:pt x="331" y="43"/>
                    <a:pt x="329" y="63"/>
                  </a:cubicBezTo>
                  <a:moveTo>
                    <a:pt x="264" y="320"/>
                  </a:moveTo>
                  <a:cubicBezTo>
                    <a:pt x="260" y="338"/>
                    <a:pt x="260" y="338"/>
                    <a:pt x="246" y="356"/>
                  </a:cubicBezTo>
                  <a:cubicBezTo>
                    <a:pt x="202" y="410"/>
                    <a:pt x="161" y="426"/>
                    <a:pt x="134" y="426"/>
                  </a:cubicBezTo>
                  <a:cubicBezTo>
                    <a:pt x="85" y="426"/>
                    <a:pt x="69" y="372"/>
                    <a:pt x="69" y="334"/>
                  </a:cubicBezTo>
                  <a:cubicBezTo>
                    <a:pt x="69" y="285"/>
                    <a:pt x="101" y="161"/>
                    <a:pt x="125" y="117"/>
                  </a:cubicBezTo>
                  <a:cubicBezTo>
                    <a:pt x="155" y="58"/>
                    <a:pt x="199" y="22"/>
                    <a:pt x="240" y="22"/>
                  </a:cubicBezTo>
                  <a:cubicBezTo>
                    <a:pt x="305" y="22"/>
                    <a:pt x="318" y="103"/>
                    <a:pt x="318" y="110"/>
                  </a:cubicBezTo>
                  <a:cubicBezTo>
                    <a:pt x="318" y="114"/>
                    <a:pt x="316" y="121"/>
                    <a:pt x="314" y="125"/>
                  </a:cubicBezTo>
                  <a:lnTo>
                    <a:pt x="264" y="320"/>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70"/>
            <p:cNvSpPr/>
            <p:nvPr/>
          </p:nvSpPr>
          <p:spPr>
            <a:xfrm>
              <a:off x="6605280" y="2557800"/>
              <a:ext cx="91440" cy="165600"/>
            </a:xfrm>
            <a:custGeom>
              <a:rect b="b" l="l" r="r" t="t"/>
              <a:pathLst>
                <a:path extrusionOk="0" h="460" w="254">
                  <a:moveTo>
                    <a:pt x="157" y="20"/>
                  </a:moveTo>
                  <a:cubicBezTo>
                    <a:pt x="157" y="0"/>
                    <a:pt x="155" y="0"/>
                    <a:pt x="137" y="0"/>
                  </a:cubicBezTo>
                  <a:cubicBezTo>
                    <a:pt x="92" y="43"/>
                    <a:pt x="29" y="45"/>
                    <a:pt x="0" y="45"/>
                  </a:cubicBezTo>
                  <a:lnTo>
                    <a:pt x="0" y="69"/>
                  </a:lnTo>
                  <a:cubicBezTo>
                    <a:pt x="16" y="69"/>
                    <a:pt x="63" y="69"/>
                    <a:pt x="101" y="49"/>
                  </a:cubicBezTo>
                  <a:lnTo>
                    <a:pt x="101" y="403"/>
                  </a:lnTo>
                  <a:cubicBezTo>
                    <a:pt x="101" y="426"/>
                    <a:pt x="101" y="435"/>
                    <a:pt x="31" y="435"/>
                  </a:cubicBezTo>
                  <a:lnTo>
                    <a:pt x="4" y="435"/>
                  </a:lnTo>
                  <a:lnTo>
                    <a:pt x="4" y="459"/>
                  </a:lnTo>
                  <a:cubicBezTo>
                    <a:pt x="18" y="459"/>
                    <a:pt x="103" y="457"/>
                    <a:pt x="128" y="457"/>
                  </a:cubicBezTo>
                  <a:cubicBezTo>
                    <a:pt x="150" y="457"/>
                    <a:pt x="237" y="459"/>
                    <a:pt x="253" y="459"/>
                  </a:cubicBezTo>
                  <a:lnTo>
                    <a:pt x="253" y="435"/>
                  </a:lnTo>
                  <a:lnTo>
                    <a:pt x="226" y="435"/>
                  </a:lnTo>
                  <a:cubicBezTo>
                    <a:pt x="157" y="435"/>
                    <a:pt x="157" y="426"/>
                    <a:pt x="157" y="403"/>
                  </a:cubicBezTo>
                  <a:lnTo>
                    <a:pt x="157" y="20"/>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70"/>
            <p:cNvSpPr/>
            <p:nvPr/>
          </p:nvSpPr>
          <p:spPr>
            <a:xfrm>
              <a:off x="6846480" y="2561760"/>
              <a:ext cx="39240" cy="39240"/>
            </a:xfrm>
            <a:custGeom>
              <a:rect b="b" l="l" r="r" t="t"/>
              <a:pathLst>
                <a:path extrusionOk="0" h="109" w="109">
                  <a:moveTo>
                    <a:pt x="108" y="54"/>
                  </a:moveTo>
                  <a:cubicBezTo>
                    <a:pt x="108" y="25"/>
                    <a:pt x="83" y="0"/>
                    <a:pt x="54" y="0"/>
                  </a:cubicBezTo>
                  <a:cubicBezTo>
                    <a:pt x="25" y="0"/>
                    <a:pt x="0" y="25"/>
                    <a:pt x="0" y="54"/>
                  </a:cubicBezTo>
                  <a:cubicBezTo>
                    <a:pt x="0" y="83"/>
                    <a:pt x="25" y="108"/>
                    <a:pt x="54" y="108"/>
                  </a:cubicBezTo>
                  <a:cubicBezTo>
                    <a:pt x="83" y="108"/>
                    <a:pt x="108" y="83"/>
                    <a:pt x="108" y="54"/>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70"/>
            <p:cNvSpPr/>
            <p:nvPr/>
          </p:nvSpPr>
          <p:spPr>
            <a:xfrm>
              <a:off x="7018200" y="2323080"/>
              <a:ext cx="158400" cy="71280"/>
            </a:xfrm>
            <a:custGeom>
              <a:rect b="b" l="l" r="r" t="t"/>
              <a:pathLst>
                <a:path extrusionOk="0" h="198" w="440">
                  <a:moveTo>
                    <a:pt x="352" y="119"/>
                  </a:moveTo>
                  <a:cubicBezTo>
                    <a:pt x="338" y="132"/>
                    <a:pt x="305" y="159"/>
                    <a:pt x="305" y="177"/>
                  </a:cubicBezTo>
                  <a:cubicBezTo>
                    <a:pt x="305" y="188"/>
                    <a:pt x="314" y="197"/>
                    <a:pt x="325" y="197"/>
                  </a:cubicBezTo>
                  <a:cubicBezTo>
                    <a:pt x="334" y="197"/>
                    <a:pt x="338" y="190"/>
                    <a:pt x="343" y="184"/>
                  </a:cubicBezTo>
                  <a:cubicBezTo>
                    <a:pt x="356" y="170"/>
                    <a:pt x="379" y="141"/>
                    <a:pt x="421" y="119"/>
                  </a:cubicBezTo>
                  <a:cubicBezTo>
                    <a:pt x="428" y="117"/>
                    <a:pt x="439" y="110"/>
                    <a:pt x="439" y="99"/>
                  </a:cubicBezTo>
                  <a:cubicBezTo>
                    <a:pt x="439" y="90"/>
                    <a:pt x="430" y="83"/>
                    <a:pt x="423" y="78"/>
                  </a:cubicBezTo>
                  <a:cubicBezTo>
                    <a:pt x="403" y="63"/>
                    <a:pt x="392" y="45"/>
                    <a:pt x="383" y="22"/>
                  </a:cubicBezTo>
                  <a:cubicBezTo>
                    <a:pt x="381" y="13"/>
                    <a:pt x="379" y="0"/>
                    <a:pt x="363" y="0"/>
                  </a:cubicBezTo>
                  <a:cubicBezTo>
                    <a:pt x="349" y="0"/>
                    <a:pt x="345" y="13"/>
                    <a:pt x="345" y="20"/>
                  </a:cubicBezTo>
                  <a:cubicBezTo>
                    <a:pt x="345" y="27"/>
                    <a:pt x="352" y="58"/>
                    <a:pt x="367" y="78"/>
                  </a:cubicBezTo>
                  <a:lnTo>
                    <a:pt x="34" y="78"/>
                  </a:lnTo>
                  <a:cubicBezTo>
                    <a:pt x="18" y="78"/>
                    <a:pt x="0" y="78"/>
                    <a:pt x="0" y="99"/>
                  </a:cubicBezTo>
                  <a:cubicBezTo>
                    <a:pt x="0" y="119"/>
                    <a:pt x="18" y="119"/>
                    <a:pt x="34" y="119"/>
                  </a:cubicBezTo>
                  <a:lnTo>
                    <a:pt x="352" y="119"/>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70"/>
            <p:cNvSpPr/>
            <p:nvPr/>
          </p:nvSpPr>
          <p:spPr>
            <a:xfrm>
              <a:off x="7010280" y="2423880"/>
              <a:ext cx="131760" cy="251280"/>
            </a:xfrm>
            <a:custGeom>
              <a:rect b="b" l="l" r="r" t="t"/>
              <a:pathLst>
                <a:path extrusionOk="0" h="698" w="366">
                  <a:moveTo>
                    <a:pt x="190" y="11"/>
                  </a:moveTo>
                  <a:cubicBezTo>
                    <a:pt x="190" y="9"/>
                    <a:pt x="190" y="0"/>
                    <a:pt x="177" y="0"/>
                  </a:cubicBezTo>
                  <a:cubicBezTo>
                    <a:pt x="155" y="0"/>
                    <a:pt x="83" y="9"/>
                    <a:pt x="56" y="9"/>
                  </a:cubicBezTo>
                  <a:cubicBezTo>
                    <a:pt x="49" y="11"/>
                    <a:pt x="38" y="11"/>
                    <a:pt x="38" y="29"/>
                  </a:cubicBezTo>
                  <a:cubicBezTo>
                    <a:pt x="38" y="43"/>
                    <a:pt x="47" y="43"/>
                    <a:pt x="60" y="43"/>
                  </a:cubicBezTo>
                  <a:cubicBezTo>
                    <a:pt x="110" y="43"/>
                    <a:pt x="110" y="49"/>
                    <a:pt x="110" y="58"/>
                  </a:cubicBezTo>
                  <a:cubicBezTo>
                    <a:pt x="110" y="65"/>
                    <a:pt x="103" y="99"/>
                    <a:pt x="96" y="119"/>
                  </a:cubicBezTo>
                  <a:lnTo>
                    <a:pt x="16" y="441"/>
                  </a:lnTo>
                  <a:cubicBezTo>
                    <a:pt x="4" y="491"/>
                    <a:pt x="0" y="506"/>
                    <a:pt x="0" y="542"/>
                  </a:cubicBezTo>
                  <a:cubicBezTo>
                    <a:pt x="0" y="634"/>
                    <a:pt x="52" y="697"/>
                    <a:pt x="125" y="697"/>
                  </a:cubicBezTo>
                  <a:cubicBezTo>
                    <a:pt x="242" y="697"/>
                    <a:pt x="365" y="549"/>
                    <a:pt x="365" y="408"/>
                  </a:cubicBezTo>
                  <a:cubicBezTo>
                    <a:pt x="365" y="316"/>
                    <a:pt x="311" y="249"/>
                    <a:pt x="233" y="249"/>
                  </a:cubicBezTo>
                  <a:cubicBezTo>
                    <a:pt x="188" y="249"/>
                    <a:pt x="146" y="278"/>
                    <a:pt x="116" y="309"/>
                  </a:cubicBezTo>
                  <a:lnTo>
                    <a:pt x="190" y="11"/>
                  </a:lnTo>
                  <a:moveTo>
                    <a:pt x="96" y="383"/>
                  </a:moveTo>
                  <a:cubicBezTo>
                    <a:pt x="103" y="363"/>
                    <a:pt x="103" y="361"/>
                    <a:pt x="112" y="350"/>
                  </a:cubicBezTo>
                  <a:cubicBezTo>
                    <a:pt x="161" y="285"/>
                    <a:pt x="204" y="271"/>
                    <a:pt x="231" y="271"/>
                  </a:cubicBezTo>
                  <a:cubicBezTo>
                    <a:pt x="267" y="271"/>
                    <a:pt x="293" y="300"/>
                    <a:pt x="293" y="363"/>
                  </a:cubicBezTo>
                  <a:cubicBezTo>
                    <a:pt x="293" y="421"/>
                    <a:pt x="260" y="536"/>
                    <a:pt x="242" y="574"/>
                  </a:cubicBezTo>
                  <a:cubicBezTo>
                    <a:pt x="211" y="639"/>
                    <a:pt x="164" y="674"/>
                    <a:pt x="125" y="674"/>
                  </a:cubicBezTo>
                  <a:cubicBezTo>
                    <a:pt x="92" y="674"/>
                    <a:pt x="58" y="648"/>
                    <a:pt x="58" y="576"/>
                  </a:cubicBezTo>
                  <a:cubicBezTo>
                    <a:pt x="58" y="556"/>
                    <a:pt x="58" y="538"/>
                    <a:pt x="76" y="475"/>
                  </a:cubicBezTo>
                  <a:lnTo>
                    <a:pt x="96" y="383"/>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70"/>
            <p:cNvSpPr/>
            <p:nvPr/>
          </p:nvSpPr>
          <p:spPr>
            <a:xfrm>
              <a:off x="7172280" y="2557800"/>
              <a:ext cx="91440" cy="165600"/>
            </a:xfrm>
            <a:custGeom>
              <a:rect b="b" l="l" r="r" t="t"/>
              <a:pathLst>
                <a:path extrusionOk="0" h="460" w="254">
                  <a:moveTo>
                    <a:pt x="157" y="20"/>
                  </a:moveTo>
                  <a:cubicBezTo>
                    <a:pt x="157" y="0"/>
                    <a:pt x="155" y="0"/>
                    <a:pt x="137" y="0"/>
                  </a:cubicBezTo>
                  <a:cubicBezTo>
                    <a:pt x="92" y="43"/>
                    <a:pt x="29" y="45"/>
                    <a:pt x="0" y="45"/>
                  </a:cubicBezTo>
                  <a:lnTo>
                    <a:pt x="0" y="69"/>
                  </a:lnTo>
                  <a:cubicBezTo>
                    <a:pt x="16" y="69"/>
                    <a:pt x="63" y="69"/>
                    <a:pt x="101" y="49"/>
                  </a:cubicBezTo>
                  <a:lnTo>
                    <a:pt x="101" y="403"/>
                  </a:lnTo>
                  <a:cubicBezTo>
                    <a:pt x="101" y="426"/>
                    <a:pt x="101" y="435"/>
                    <a:pt x="31" y="435"/>
                  </a:cubicBezTo>
                  <a:lnTo>
                    <a:pt x="4" y="435"/>
                  </a:lnTo>
                  <a:lnTo>
                    <a:pt x="4" y="459"/>
                  </a:lnTo>
                  <a:cubicBezTo>
                    <a:pt x="18" y="459"/>
                    <a:pt x="103" y="457"/>
                    <a:pt x="128" y="457"/>
                  </a:cubicBezTo>
                  <a:cubicBezTo>
                    <a:pt x="150" y="457"/>
                    <a:pt x="237" y="459"/>
                    <a:pt x="253" y="459"/>
                  </a:cubicBezTo>
                  <a:lnTo>
                    <a:pt x="253" y="435"/>
                  </a:lnTo>
                  <a:lnTo>
                    <a:pt x="226" y="435"/>
                  </a:lnTo>
                  <a:cubicBezTo>
                    <a:pt x="157" y="435"/>
                    <a:pt x="157" y="426"/>
                    <a:pt x="157" y="403"/>
                  </a:cubicBezTo>
                  <a:lnTo>
                    <a:pt x="157" y="20"/>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1">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id="588" name="Google Shape;588;p71"/>
          <p:cNvPicPr preferRelativeResize="0"/>
          <p:nvPr/>
        </p:nvPicPr>
        <p:blipFill rotWithShape="1">
          <a:blip r:embed="rId3">
            <a:alphaModFix/>
          </a:blip>
          <a:srcRect b="0" l="0" r="0" t="0"/>
          <a:stretch/>
        </p:blipFill>
        <p:spPr>
          <a:xfrm>
            <a:off x="5904000" y="3475440"/>
            <a:ext cx="4128840" cy="1564560"/>
          </a:xfrm>
          <a:prstGeom prst="rect">
            <a:avLst/>
          </a:prstGeom>
          <a:noFill/>
          <a:ln>
            <a:noFill/>
          </a:ln>
        </p:spPr>
      </p:pic>
      <p:sp>
        <p:nvSpPr>
          <p:cNvPr id="589" name="Google Shape;589;p71"/>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Loopholes </a:t>
            </a:r>
            <a:endParaRPr b="0" sz="4000" strike="noStrike">
              <a:solidFill>
                <a:srgbClr val="000000"/>
              </a:solidFill>
              <a:latin typeface="Arial"/>
              <a:ea typeface="Arial"/>
              <a:cs typeface="Arial"/>
              <a:sym typeface="Arial"/>
            </a:endParaRPr>
          </a:p>
        </p:txBody>
      </p:sp>
      <p:sp>
        <p:nvSpPr>
          <p:cNvPr id="590" name="Google Shape;590;p71"/>
          <p:cNvSpPr/>
          <p:nvPr/>
        </p:nvSpPr>
        <p:spPr>
          <a:xfrm>
            <a:off x="2303640" y="6243840"/>
            <a:ext cx="2808000" cy="33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71"/>
          <p:cNvSpPr txBox="1"/>
          <p:nvPr/>
        </p:nvSpPr>
        <p:spPr>
          <a:xfrm>
            <a:off x="1008000" y="854640"/>
            <a:ext cx="7200000" cy="288036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1" lang="ca-ES" sz="2200" strike="noStrike">
                <a:latin typeface="Calibri"/>
                <a:ea typeface="Calibri"/>
                <a:cs typeface="Calibri"/>
                <a:sym typeface="Calibri"/>
              </a:rPr>
              <a:t>Loophole de localitat:</a:t>
            </a:r>
            <a:endParaRPr b="0" sz="2200" strike="noStrike">
              <a:latin typeface="Arial"/>
              <a:ea typeface="Arial"/>
              <a:cs typeface="Arial"/>
              <a:sym typeface="Arial"/>
            </a:endParaRPr>
          </a:p>
          <a:p>
            <a:pPr indent="0" lvl="0" marL="0" marR="0" rtl="0" algn="l">
              <a:spcBef>
                <a:spcPts val="0"/>
              </a:spcBef>
              <a:spcAft>
                <a:spcPts val="0"/>
              </a:spcAft>
              <a:buNone/>
            </a:pPr>
            <a:r>
              <a:t/>
            </a:r>
            <a:endParaRPr b="0" sz="2200" strike="noStrike">
              <a:latin typeface="Arial"/>
              <a:ea typeface="Arial"/>
              <a:cs typeface="Arial"/>
              <a:sym typeface="Arial"/>
            </a:endParaRPr>
          </a:p>
          <a:p>
            <a:pPr indent="0" lvl="0" marL="0" marR="0" rtl="0" algn="l">
              <a:spcBef>
                <a:spcPts val="0"/>
              </a:spcBef>
              <a:spcAft>
                <a:spcPts val="0"/>
              </a:spcAft>
              <a:buNone/>
            </a:pPr>
            <a:r>
              <a:rPr b="0" lang="ca-ES" sz="2200" strike="noStrike">
                <a:latin typeface="Calibri"/>
                <a:ea typeface="Calibri"/>
                <a:cs typeface="Calibri"/>
                <a:sym typeface="Calibri"/>
              </a:rPr>
              <a:t>	Com assegurem que no hi ha cap senyal entre els dos 		detectors que de fet sigui la que decideixi el resultat?</a:t>
            </a:r>
            <a:endParaRPr b="0" sz="2200" strike="noStrike">
              <a:latin typeface="Arial"/>
              <a:ea typeface="Arial"/>
              <a:cs typeface="Arial"/>
              <a:sym typeface="Arial"/>
            </a:endParaRPr>
          </a:p>
          <a:p>
            <a:pPr indent="0" lvl="0" marL="0" marR="0" rtl="0" algn="l">
              <a:spcBef>
                <a:spcPts val="0"/>
              </a:spcBef>
              <a:spcAft>
                <a:spcPts val="0"/>
              </a:spcAft>
              <a:buNone/>
            </a:pPr>
            <a:r>
              <a:t/>
            </a:r>
            <a:endParaRPr b="0" sz="2200" strike="noStrike">
              <a:latin typeface="Arial"/>
              <a:ea typeface="Arial"/>
              <a:cs typeface="Arial"/>
              <a:sym typeface="Arial"/>
            </a:endParaRPr>
          </a:p>
          <a:p>
            <a:pPr indent="0" lvl="0" marL="0" marR="0" rtl="0" algn="l">
              <a:spcBef>
                <a:spcPts val="0"/>
              </a:spcBef>
              <a:spcAft>
                <a:spcPts val="0"/>
              </a:spcAft>
              <a:buNone/>
            </a:pPr>
            <a:r>
              <a:rPr b="1" lang="ca-ES" sz="2200" strike="noStrike">
                <a:latin typeface="Calibri"/>
                <a:ea typeface="Calibri"/>
                <a:cs typeface="Calibri"/>
                <a:sym typeface="Calibri"/>
              </a:rPr>
              <a:t>Loophole de detecció:</a:t>
            </a:r>
            <a:endParaRPr b="0" sz="2200" strike="noStrike">
              <a:latin typeface="Arial"/>
              <a:ea typeface="Arial"/>
              <a:cs typeface="Arial"/>
              <a:sym typeface="Arial"/>
            </a:endParaRPr>
          </a:p>
          <a:p>
            <a:pPr indent="0" lvl="0" marL="0" marR="0" rtl="0" algn="l">
              <a:spcBef>
                <a:spcPts val="0"/>
              </a:spcBef>
              <a:spcAft>
                <a:spcPts val="0"/>
              </a:spcAft>
              <a:buNone/>
            </a:pPr>
            <a:r>
              <a:t/>
            </a:r>
            <a:endParaRPr b="0" sz="2200" strike="noStrike">
              <a:latin typeface="Arial"/>
              <a:ea typeface="Arial"/>
              <a:cs typeface="Arial"/>
              <a:sym typeface="Arial"/>
            </a:endParaRPr>
          </a:p>
          <a:p>
            <a:pPr indent="0" lvl="0" marL="0" marR="0" rtl="0" algn="l">
              <a:spcBef>
                <a:spcPts val="0"/>
              </a:spcBef>
              <a:spcAft>
                <a:spcPts val="0"/>
              </a:spcAft>
              <a:buNone/>
            </a:pPr>
            <a:r>
              <a:rPr b="0" lang="ca-ES" sz="2200" strike="noStrike">
                <a:latin typeface="Calibri"/>
                <a:ea typeface="Calibri"/>
                <a:cs typeface="Calibri"/>
                <a:sym typeface="Calibri"/>
              </a:rPr>
              <a:t>	Segur que estem fent bé les mitjanes? Potser no 			detectem un nombre significatiu de parelles com per fer 	un «fair sampling»?</a:t>
            </a:r>
            <a:endParaRPr b="0" sz="2200" strike="noStrike">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54"/>
          <p:cNvSpPr/>
          <p:nvPr/>
        </p:nvSpPr>
        <p:spPr>
          <a:xfrm>
            <a:off x="5714280" y="1599120"/>
            <a:ext cx="3733920" cy="313920"/>
          </a:xfrm>
          <a:custGeom>
            <a:rect b="b" l="l" r="r" t="t"/>
            <a:pathLst>
              <a:path extrusionOk="0" h="21600" w="21600">
                <a:moveTo>
                  <a:pt x="0" y="0"/>
                </a:moveTo>
                <a:lnTo>
                  <a:pt x="21600" y="0"/>
                </a:lnTo>
                <a:lnTo>
                  <a:pt x="21600" y="21600"/>
                </a:lnTo>
                <a:lnTo>
                  <a:pt x="0" y="21600"/>
                </a:lnTo>
                <a:close/>
              </a:path>
            </a:pathLst>
          </a:custGeom>
          <a:noFill/>
          <a:ln>
            <a:noFill/>
          </a:ln>
        </p:spPr>
      </p:sp>
      <p:sp>
        <p:nvSpPr>
          <p:cNvPr id="247" name="Google Shape;247;p54"/>
          <p:cNvSpPr/>
          <p:nvPr/>
        </p:nvSpPr>
        <p:spPr>
          <a:xfrm>
            <a:off x="1904760" y="4114080"/>
            <a:ext cx="2971440" cy="313920"/>
          </a:xfrm>
          <a:custGeom>
            <a:rect b="b" l="l" r="r" t="t"/>
            <a:pathLst>
              <a:path extrusionOk="0" h="21600" w="21600">
                <a:moveTo>
                  <a:pt x="0" y="0"/>
                </a:moveTo>
                <a:lnTo>
                  <a:pt x="21600" y="0"/>
                </a:lnTo>
                <a:lnTo>
                  <a:pt x="21600" y="21600"/>
                </a:lnTo>
                <a:lnTo>
                  <a:pt x="0" y="21600"/>
                </a:lnTo>
                <a:close/>
              </a:path>
            </a:pathLst>
          </a:custGeom>
          <a:noFill/>
          <a:ln>
            <a:noFill/>
          </a:ln>
        </p:spPr>
      </p:sp>
      <p:sp>
        <p:nvSpPr>
          <p:cNvPr id="248" name="Google Shape;248;p54"/>
          <p:cNvSpPr/>
          <p:nvPr/>
        </p:nvSpPr>
        <p:spPr>
          <a:xfrm>
            <a:off x="4495320" y="4114080"/>
            <a:ext cx="3124080" cy="313920"/>
          </a:xfrm>
          <a:custGeom>
            <a:rect b="b" l="l" r="r" t="t"/>
            <a:pathLst>
              <a:path extrusionOk="0" h="21600" w="21600">
                <a:moveTo>
                  <a:pt x="0" y="0"/>
                </a:moveTo>
                <a:lnTo>
                  <a:pt x="21600" y="0"/>
                </a:lnTo>
                <a:lnTo>
                  <a:pt x="21600" y="21600"/>
                </a:lnTo>
                <a:lnTo>
                  <a:pt x="0" y="21600"/>
                </a:lnTo>
                <a:close/>
              </a:path>
            </a:pathLst>
          </a:custGeom>
          <a:noFill/>
          <a:ln>
            <a:noFill/>
          </a:ln>
        </p:spPr>
      </p:sp>
      <p:pic>
        <p:nvPicPr>
          <p:cNvPr id="249" name="Google Shape;249;p54"/>
          <p:cNvPicPr preferRelativeResize="0"/>
          <p:nvPr/>
        </p:nvPicPr>
        <p:blipFill rotWithShape="1">
          <a:blip r:embed="rId3">
            <a:alphaModFix/>
          </a:blip>
          <a:srcRect b="0" l="487" r="706" t="80910"/>
          <a:stretch/>
        </p:blipFill>
        <p:spPr>
          <a:xfrm>
            <a:off x="0" y="215280"/>
            <a:ext cx="10079640" cy="1946520"/>
          </a:xfrm>
          <a:prstGeom prst="rect">
            <a:avLst/>
          </a:prstGeom>
          <a:noFill/>
          <a:ln>
            <a:noFill/>
          </a:ln>
        </p:spPr>
      </p:pic>
      <p:sp>
        <p:nvSpPr>
          <p:cNvPr id="250" name="Google Shape;250;p54"/>
          <p:cNvSpPr/>
          <p:nvPr/>
        </p:nvSpPr>
        <p:spPr>
          <a:xfrm>
            <a:off x="2016000" y="2267280"/>
            <a:ext cx="6372000" cy="264132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ca-ES" sz="2400" u="none" cap="none" strike="noStrike">
                <a:solidFill>
                  <a:srgbClr val="562427"/>
                </a:solidFill>
                <a:latin typeface="Calibri"/>
                <a:ea typeface="Calibri"/>
                <a:cs typeface="Calibri"/>
                <a:sym typeface="Calibri"/>
              </a:rPr>
              <a:t>&gt;</a:t>
            </a:r>
            <a:r>
              <a:rPr b="0" i="0" lang="ca-ES" sz="2400" u="none" cap="none" strike="noStrike">
                <a:solidFill>
                  <a:srgbClr val="CE181E"/>
                </a:solidFill>
                <a:latin typeface="Calibri"/>
                <a:ea typeface="Calibri"/>
                <a:cs typeface="Calibri"/>
                <a:sym typeface="Calibri"/>
              </a:rPr>
              <a:t> </a:t>
            </a:r>
            <a:r>
              <a:rPr b="0" i="0" lang="ca-ES" sz="2400" u="none" cap="none" strike="noStrike">
                <a:latin typeface="Calibri"/>
                <a:ea typeface="Calibri"/>
                <a:cs typeface="Calibri"/>
                <a:sym typeface="Calibri"/>
              </a:rPr>
              <a:t>Un Nobel a la Mecànica Quàntica al segle XXI?</a:t>
            </a:r>
            <a:endParaRPr b="0" i="0" sz="2400" u="none" cap="none" strike="noStrike">
              <a:latin typeface="Arial"/>
              <a:ea typeface="Arial"/>
              <a:cs typeface="Arial"/>
              <a:sym typeface="Arial"/>
            </a:endParaRPr>
          </a:p>
          <a:p>
            <a:pPr indent="0" lvl="0" marL="0" marR="0" rtl="0" algn="l">
              <a:lnSpc>
                <a:spcPct val="100000"/>
              </a:lnSpc>
              <a:spcBef>
                <a:spcPts val="561"/>
              </a:spcBef>
              <a:spcAft>
                <a:spcPts val="0"/>
              </a:spcAft>
              <a:buNone/>
            </a:pPr>
            <a:r>
              <a:rPr b="0" i="0" lang="ca-ES" sz="2400" u="none" cap="none" strike="noStrike">
                <a:solidFill>
                  <a:srgbClr val="562427"/>
                </a:solidFill>
                <a:latin typeface="Calibri"/>
                <a:ea typeface="Calibri"/>
                <a:cs typeface="Calibri"/>
                <a:sym typeface="Calibri"/>
              </a:rPr>
              <a:t>&gt;</a:t>
            </a:r>
            <a:r>
              <a:rPr b="0" i="0" lang="ca-ES" sz="2400" u="none" cap="none" strike="noStrike">
                <a:solidFill>
                  <a:srgbClr val="CE181E"/>
                </a:solidFill>
                <a:latin typeface="Calibri"/>
                <a:ea typeface="Calibri"/>
                <a:cs typeface="Calibri"/>
                <a:sym typeface="Calibri"/>
              </a:rPr>
              <a:t> </a:t>
            </a:r>
            <a:r>
              <a:rPr b="0" i="0" lang="ca-ES" sz="2400" u="none" cap="none" strike="noStrike">
                <a:latin typeface="Calibri"/>
                <a:ea typeface="Calibri"/>
                <a:cs typeface="Calibri"/>
                <a:sym typeface="Calibri"/>
              </a:rPr>
              <a:t>Superposició</a:t>
            </a:r>
            <a:endParaRPr b="0" i="0" sz="2400" u="none" cap="none" strike="noStrike">
              <a:latin typeface="Arial"/>
              <a:ea typeface="Arial"/>
              <a:cs typeface="Arial"/>
              <a:sym typeface="Arial"/>
            </a:endParaRPr>
          </a:p>
          <a:p>
            <a:pPr indent="0" lvl="0" marL="0" marR="0" rtl="0" algn="l">
              <a:lnSpc>
                <a:spcPct val="100000"/>
              </a:lnSpc>
              <a:spcBef>
                <a:spcPts val="561"/>
              </a:spcBef>
              <a:spcAft>
                <a:spcPts val="0"/>
              </a:spcAft>
              <a:buNone/>
            </a:pPr>
            <a:r>
              <a:rPr b="0" i="0" lang="ca-ES" sz="2400" u="none" cap="none" strike="noStrike">
                <a:solidFill>
                  <a:srgbClr val="562427"/>
                </a:solidFill>
                <a:latin typeface="Calibri"/>
                <a:ea typeface="Calibri"/>
                <a:cs typeface="Calibri"/>
                <a:sym typeface="Calibri"/>
              </a:rPr>
              <a:t>&gt;</a:t>
            </a:r>
            <a:r>
              <a:rPr b="0" i="0" lang="ca-ES" sz="2400" u="none" cap="none" strike="noStrike">
                <a:latin typeface="Calibri"/>
                <a:ea typeface="Calibri"/>
                <a:cs typeface="Calibri"/>
                <a:sym typeface="Calibri"/>
              </a:rPr>
              <a:t> Entrellaçament</a:t>
            </a:r>
            <a:endParaRPr b="0" i="0" sz="2400" u="none" cap="none" strike="noStrike">
              <a:latin typeface="Arial"/>
              <a:ea typeface="Arial"/>
              <a:cs typeface="Arial"/>
              <a:sym typeface="Arial"/>
            </a:endParaRPr>
          </a:p>
          <a:p>
            <a:pPr indent="0" lvl="0" marL="0" marR="0" rtl="0" algn="l">
              <a:lnSpc>
                <a:spcPct val="100000"/>
              </a:lnSpc>
              <a:spcBef>
                <a:spcPts val="561"/>
              </a:spcBef>
              <a:spcAft>
                <a:spcPts val="0"/>
              </a:spcAft>
              <a:buNone/>
            </a:pPr>
            <a:r>
              <a:rPr b="0" i="0" lang="ca-ES" sz="2400" u="none" cap="none" strike="noStrike">
                <a:latin typeface="Calibri"/>
                <a:ea typeface="Calibri"/>
                <a:cs typeface="Calibri"/>
                <a:sym typeface="Calibri"/>
              </a:rPr>
              <a:t>&gt; Desigualtats de Bell</a:t>
            </a:r>
            <a:endParaRPr b="0" i="0" sz="2400" u="none" cap="none" strike="noStrike">
              <a:latin typeface="Arial"/>
              <a:ea typeface="Arial"/>
              <a:cs typeface="Arial"/>
              <a:sym typeface="Arial"/>
            </a:endParaRPr>
          </a:p>
          <a:p>
            <a:pPr indent="0" lvl="0" marL="0" marR="0" rtl="0" algn="l">
              <a:lnSpc>
                <a:spcPct val="100000"/>
              </a:lnSpc>
              <a:spcBef>
                <a:spcPts val="561"/>
              </a:spcBef>
              <a:spcAft>
                <a:spcPts val="0"/>
              </a:spcAft>
              <a:buNone/>
            </a:pPr>
            <a:r>
              <a:rPr b="0" i="0" lang="ca-ES" sz="2400" u="none" cap="none" strike="noStrike">
                <a:solidFill>
                  <a:srgbClr val="562427"/>
                </a:solidFill>
                <a:latin typeface="Calibri"/>
                <a:ea typeface="Calibri"/>
                <a:cs typeface="Calibri"/>
                <a:sym typeface="Calibri"/>
              </a:rPr>
              <a:t>&gt;</a:t>
            </a:r>
            <a:r>
              <a:rPr b="0" i="0" lang="ca-ES" sz="2400" u="none" cap="none" strike="noStrike">
                <a:solidFill>
                  <a:srgbClr val="CE181E"/>
                </a:solidFill>
                <a:latin typeface="Calibri"/>
                <a:ea typeface="Calibri"/>
                <a:cs typeface="Calibri"/>
                <a:sym typeface="Calibri"/>
              </a:rPr>
              <a:t> </a:t>
            </a:r>
            <a:r>
              <a:rPr b="0" i="0" lang="ca-ES" sz="2400" u="none" cap="none" strike="noStrike">
                <a:latin typeface="Calibri"/>
                <a:ea typeface="Calibri"/>
                <a:cs typeface="Calibri"/>
                <a:sym typeface="Calibri"/>
              </a:rPr>
              <a:t>Els experiments d’Aspect, Clauser i Zeilinger</a:t>
            </a:r>
            <a:endParaRPr b="0" i="0" sz="2400" u="none" cap="none" strike="noStrike">
              <a:latin typeface="Arial"/>
              <a:ea typeface="Arial"/>
              <a:cs typeface="Arial"/>
              <a:sym typeface="Arial"/>
            </a:endParaRPr>
          </a:p>
          <a:p>
            <a:pPr indent="0" lvl="0" marL="0" marR="0" rtl="0" algn="l">
              <a:lnSpc>
                <a:spcPct val="100000"/>
              </a:lnSpc>
              <a:spcBef>
                <a:spcPts val="561"/>
              </a:spcBef>
              <a:spcAft>
                <a:spcPts val="0"/>
              </a:spcAft>
              <a:buNone/>
            </a:pPr>
            <a:r>
              <a:rPr b="0" i="0" lang="ca-ES" sz="2400" u="none" cap="none" strike="noStrike">
                <a:solidFill>
                  <a:srgbClr val="562427"/>
                </a:solidFill>
                <a:latin typeface="Calibri"/>
                <a:ea typeface="Calibri"/>
                <a:cs typeface="Calibri"/>
                <a:sym typeface="Calibri"/>
              </a:rPr>
              <a:t>&gt;</a:t>
            </a:r>
            <a:r>
              <a:rPr b="0" i="0" lang="ca-ES" sz="2400" u="none" cap="none" strike="noStrike">
                <a:solidFill>
                  <a:srgbClr val="CE181E"/>
                </a:solidFill>
                <a:latin typeface="Calibri"/>
                <a:ea typeface="Calibri"/>
                <a:cs typeface="Calibri"/>
                <a:sym typeface="Calibri"/>
              </a:rPr>
              <a:t> </a:t>
            </a:r>
            <a:r>
              <a:rPr b="0" i="0" lang="ca-ES" sz="2400" u="none" cap="none" strike="noStrike">
                <a:latin typeface="Calibri"/>
                <a:ea typeface="Calibri"/>
                <a:cs typeface="Calibri"/>
                <a:sym typeface="Calibri"/>
              </a:rPr>
              <a:t>Tecnologies Quàntiques avui</a:t>
            </a:r>
            <a:endParaRPr b="0" i="0" sz="2400" u="none" cap="none" strike="noStrike">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72"/>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CD078"/>
                </a:solidFill>
                <a:latin typeface="Calibri"/>
                <a:ea typeface="Calibri"/>
                <a:cs typeface="Calibri"/>
                <a:sym typeface="Calibri"/>
              </a:rPr>
              <a:t>L’experiment de Freedman-Clauser</a:t>
            </a:r>
            <a:endParaRPr b="0" sz="4000" strike="noStrike">
              <a:solidFill>
                <a:srgbClr val="000000"/>
              </a:solidFill>
              <a:latin typeface="Arial"/>
              <a:ea typeface="Arial"/>
              <a:cs typeface="Arial"/>
              <a:sym typeface="Arial"/>
            </a:endParaRPr>
          </a:p>
        </p:txBody>
      </p:sp>
      <p:sp>
        <p:nvSpPr>
          <p:cNvPr id="597" name="Google Shape;597;p72"/>
          <p:cNvSpPr txBox="1"/>
          <p:nvPr/>
        </p:nvSpPr>
        <p:spPr>
          <a:xfrm>
            <a:off x="288000" y="4068000"/>
            <a:ext cx="3672000" cy="1008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Comparació entre la predicció de la mecànica quàntica i els resultats experimentals</a:t>
            </a:r>
            <a:endParaRPr b="0" sz="2200" strike="noStrike">
              <a:latin typeface="Arial"/>
              <a:ea typeface="Arial"/>
              <a:cs typeface="Arial"/>
              <a:sym typeface="Arial"/>
            </a:endParaRPr>
          </a:p>
        </p:txBody>
      </p:sp>
      <p:pic>
        <p:nvPicPr>
          <p:cNvPr id="598" name="Google Shape;598;p72"/>
          <p:cNvPicPr preferRelativeResize="0"/>
          <p:nvPr/>
        </p:nvPicPr>
        <p:blipFill rotWithShape="1">
          <a:blip r:embed="rId3">
            <a:alphaModFix/>
          </a:blip>
          <a:srcRect b="32686" l="23249" r="20531" t="0"/>
          <a:stretch/>
        </p:blipFill>
        <p:spPr>
          <a:xfrm>
            <a:off x="215640" y="1144800"/>
            <a:ext cx="2592360" cy="2945520"/>
          </a:xfrm>
          <a:prstGeom prst="rect">
            <a:avLst/>
          </a:prstGeom>
          <a:noFill/>
          <a:ln>
            <a:noFill/>
          </a:ln>
        </p:spPr>
      </p:pic>
      <p:pic>
        <p:nvPicPr>
          <p:cNvPr id="599" name="Google Shape;599;p72"/>
          <p:cNvPicPr preferRelativeResize="0"/>
          <p:nvPr/>
        </p:nvPicPr>
        <p:blipFill rotWithShape="1">
          <a:blip r:embed="rId4">
            <a:alphaModFix/>
          </a:blip>
          <a:srcRect b="0" l="0" r="0" t="0"/>
          <a:stretch/>
        </p:blipFill>
        <p:spPr>
          <a:xfrm>
            <a:off x="4175640" y="4067280"/>
            <a:ext cx="5667120" cy="771480"/>
          </a:xfrm>
          <a:prstGeom prst="rect">
            <a:avLst/>
          </a:prstGeom>
          <a:noFill/>
          <a:ln>
            <a:noFill/>
          </a:ln>
        </p:spPr>
      </p:pic>
      <p:pic>
        <p:nvPicPr>
          <p:cNvPr id="600" name="Google Shape;600;p72"/>
          <p:cNvPicPr preferRelativeResize="0"/>
          <p:nvPr/>
        </p:nvPicPr>
        <p:blipFill rotWithShape="1">
          <a:blip r:embed="rId5">
            <a:alphaModFix/>
          </a:blip>
          <a:srcRect b="0" l="0" r="0" t="0"/>
          <a:stretch/>
        </p:blipFill>
        <p:spPr>
          <a:xfrm>
            <a:off x="4373640" y="4642920"/>
            <a:ext cx="3762000" cy="399600"/>
          </a:xfrm>
          <a:prstGeom prst="rect">
            <a:avLst/>
          </a:prstGeom>
          <a:noFill/>
          <a:ln cap="flat" cmpd="sng" w="9525">
            <a:solidFill>
              <a:srgbClr val="C9211E"/>
            </a:solidFill>
            <a:prstDash val="solid"/>
            <a:round/>
            <a:headEnd len="sm" w="sm" type="none"/>
            <a:tailEnd len="sm" w="sm" type="none"/>
          </a:ln>
        </p:spPr>
      </p:pic>
      <p:sp>
        <p:nvSpPr>
          <p:cNvPr id="601" name="Google Shape;601;p72"/>
          <p:cNvSpPr txBox="1"/>
          <p:nvPr/>
        </p:nvSpPr>
        <p:spPr>
          <a:xfrm>
            <a:off x="4319640" y="3599280"/>
            <a:ext cx="5256000" cy="6440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i="1" lang="ca-ES" sz="1790" strike="noStrike">
                <a:solidFill>
                  <a:srgbClr val="C9211E"/>
                </a:solidFill>
                <a:latin typeface="Arial"/>
                <a:ea typeface="Arial"/>
                <a:cs typeface="Arial"/>
                <a:sym typeface="Arial"/>
              </a:rPr>
              <a:t>R(Φ)</a:t>
            </a:r>
            <a:r>
              <a:rPr b="0" lang="ca-ES" sz="1790" strike="noStrike">
                <a:latin typeface="Arial"/>
                <a:ea typeface="Arial"/>
                <a:cs typeface="Arial"/>
                <a:sym typeface="Arial"/>
              </a:rPr>
              <a:t>, coincidències de dos fotons en funció de l’angle entre els polaritzadors</a:t>
            </a:r>
            <a:endParaRPr b="0" sz="1790" strike="noStrike">
              <a:latin typeface="Arial"/>
              <a:ea typeface="Arial"/>
              <a:cs typeface="Arial"/>
              <a:sym typeface="Arial"/>
            </a:endParaRPr>
          </a:p>
        </p:txBody>
      </p:sp>
      <p:pic>
        <p:nvPicPr>
          <p:cNvPr id="602" name="Google Shape;602;p72"/>
          <p:cNvPicPr preferRelativeResize="0"/>
          <p:nvPr/>
        </p:nvPicPr>
        <p:blipFill rotWithShape="1">
          <a:blip r:embed="rId6">
            <a:alphaModFix/>
          </a:blip>
          <a:srcRect b="0" l="0" r="0" t="0"/>
          <a:stretch/>
        </p:blipFill>
        <p:spPr>
          <a:xfrm>
            <a:off x="5472000" y="552240"/>
            <a:ext cx="4632480" cy="2590560"/>
          </a:xfrm>
          <a:prstGeom prst="rect">
            <a:avLst/>
          </a:prstGeom>
          <a:noFill/>
          <a:ln>
            <a:noFill/>
          </a:ln>
        </p:spPr>
      </p:pic>
      <p:pic>
        <p:nvPicPr>
          <p:cNvPr id="603" name="Google Shape;603;p72"/>
          <p:cNvPicPr preferRelativeResize="0"/>
          <p:nvPr/>
        </p:nvPicPr>
        <p:blipFill rotWithShape="1">
          <a:blip r:embed="rId7">
            <a:alphaModFix/>
          </a:blip>
          <a:srcRect b="46986" l="0" r="0" t="0"/>
          <a:stretch/>
        </p:blipFill>
        <p:spPr>
          <a:xfrm>
            <a:off x="828000" y="618840"/>
            <a:ext cx="5076000" cy="758520"/>
          </a:xfrm>
          <a:prstGeom prst="rect">
            <a:avLst/>
          </a:prstGeom>
          <a:noFill/>
          <a:ln cap="flat" cmpd="sng" w="9525">
            <a:solidFill>
              <a:srgbClr val="3465A4"/>
            </a:solidFill>
            <a:prstDash val="solid"/>
            <a:round/>
            <a:headEnd len="sm" w="sm" type="none"/>
            <a:tailEnd len="sm" w="sm" type="none"/>
          </a:ln>
        </p:spPr>
      </p:pic>
      <p:sp>
        <p:nvSpPr>
          <p:cNvPr id="604" name="Google Shape;604;p72"/>
          <p:cNvSpPr txBox="1"/>
          <p:nvPr/>
        </p:nvSpPr>
        <p:spPr>
          <a:xfrm>
            <a:off x="5460120" y="3224160"/>
            <a:ext cx="4403880" cy="2318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000" strike="noStrike">
                <a:latin typeface="Arial"/>
                <a:ea typeface="Arial"/>
                <a:cs typeface="Arial"/>
                <a:sym typeface="Arial"/>
              </a:rPr>
              <a:t>Credit: University of California Graphic Arts / Lawrence Berkeley Laboratory</a:t>
            </a:r>
            <a:endParaRPr b="0" sz="1000" strike="noStrike">
              <a:latin typeface="Arial"/>
              <a:ea typeface="Arial"/>
              <a:cs typeface="Arial"/>
              <a:sym typeface="Arial"/>
            </a:endParaRPr>
          </a:p>
        </p:txBody>
      </p:sp>
      <p:grpSp>
        <p:nvGrpSpPr>
          <p:cNvPr id="605" name="Google Shape;605;p72"/>
          <p:cNvGrpSpPr/>
          <p:nvPr/>
        </p:nvGrpSpPr>
        <p:grpSpPr>
          <a:xfrm>
            <a:off x="2071080" y="1859400"/>
            <a:ext cx="2606760" cy="518040"/>
            <a:chOff x="2071080" y="1859400"/>
            <a:chExt cx="2606760" cy="518040"/>
          </a:xfrm>
        </p:grpSpPr>
        <p:sp>
          <p:nvSpPr>
            <p:cNvPr id="606" name="Google Shape;606;p72"/>
            <p:cNvSpPr/>
            <p:nvPr/>
          </p:nvSpPr>
          <p:spPr>
            <a:xfrm>
              <a:off x="2071080" y="1870920"/>
              <a:ext cx="2595240" cy="495360"/>
            </a:xfrm>
            <a:custGeom>
              <a:rect b="b" l="l" r="r" t="t"/>
              <a:pathLst>
                <a:path extrusionOk="0" h="1376" w="7209">
                  <a:moveTo>
                    <a:pt x="3604" y="1375"/>
                  </a:moveTo>
                  <a:lnTo>
                    <a:pt x="0" y="1375"/>
                  </a:lnTo>
                  <a:lnTo>
                    <a:pt x="0" y="0"/>
                  </a:lnTo>
                  <a:lnTo>
                    <a:pt x="7208" y="0"/>
                  </a:lnTo>
                  <a:lnTo>
                    <a:pt x="7208" y="1375"/>
                  </a:lnTo>
                  <a:lnTo>
                    <a:pt x="3604" y="1375"/>
                  </a:lnTo>
                </a:path>
              </a:pathLst>
            </a:custGeom>
            <a:solidFill>
              <a:srgbClr val="FFFFFF"/>
            </a:solidFill>
            <a:ln>
              <a:noFill/>
            </a:ln>
          </p:spPr>
        </p:sp>
        <p:sp>
          <p:nvSpPr>
            <p:cNvPr id="607" name="Google Shape;607;p72"/>
            <p:cNvSpPr/>
            <p:nvPr/>
          </p:nvSpPr>
          <p:spPr>
            <a:xfrm>
              <a:off x="2086560" y="1994040"/>
              <a:ext cx="10080" cy="228240"/>
            </a:xfrm>
            <a:custGeom>
              <a:rect b="b" l="l" r="r" t="t"/>
              <a:pathLst>
                <a:path extrusionOk="0" h="634" w="28">
                  <a:moveTo>
                    <a:pt x="27" y="23"/>
                  </a:moveTo>
                  <a:cubicBezTo>
                    <a:pt x="27" y="12"/>
                    <a:pt x="27" y="0"/>
                    <a:pt x="13" y="0"/>
                  </a:cubicBezTo>
                  <a:cubicBezTo>
                    <a:pt x="0" y="0"/>
                    <a:pt x="0" y="12"/>
                    <a:pt x="0" y="23"/>
                  </a:cubicBezTo>
                  <a:lnTo>
                    <a:pt x="0" y="610"/>
                  </a:lnTo>
                  <a:cubicBezTo>
                    <a:pt x="0" y="622"/>
                    <a:pt x="0" y="633"/>
                    <a:pt x="13" y="633"/>
                  </a:cubicBezTo>
                  <a:cubicBezTo>
                    <a:pt x="27" y="633"/>
                    <a:pt x="27" y="622"/>
                    <a:pt x="27" y="610"/>
                  </a:cubicBezTo>
                  <a:lnTo>
                    <a:pt x="27" y="23"/>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72"/>
            <p:cNvSpPr/>
            <p:nvPr/>
          </p:nvSpPr>
          <p:spPr>
            <a:xfrm>
              <a:off x="2135880" y="2009520"/>
              <a:ext cx="151560" cy="156240"/>
            </a:xfrm>
            <a:custGeom>
              <a:rect b="b" l="l" r="r" t="t"/>
              <a:pathLst>
                <a:path extrusionOk="0" h="434" w="421">
                  <a:moveTo>
                    <a:pt x="235" y="50"/>
                  </a:moveTo>
                  <a:cubicBezTo>
                    <a:pt x="235" y="29"/>
                    <a:pt x="235" y="20"/>
                    <a:pt x="295" y="20"/>
                  </a:cubicBezTo>
                  <a:lnTo>
                    <a:pt x="317" y="20"/>
                  </a:lnTo>
                  <a:lnTo>
                    <a:pt x="317" y="0"/>
                  </a:lnTo>
                  <a:cubicBezTo>
                    <a:pt x="294" y="1"/>
                    <a:pt x="235" y="1"/>
                    <a:pt x="209" y="1"/>
                  </a:cubicBezTo>
                  <a:cubicBezTo>
                    <a:pt x="183" y="1"/>
                    <a:pt x="124" y="1"/>
                    <a:pt x="101" y="0"/>
                  </a:cubicBezTo>
                  <a:lnTo>
                    <a:pt x="101" y="20"/>
                  </a:lnTo>
                  <a:lnTo>
                    <a:pt x="122" y="20"/>
                  </a:lnTo>
                  <a:cubicBezTo>
                    <a:pt x="183" y="20"/>
                    <a:pt x="183" y="27"/>
                    <a:pt x="183" y="50"/>
                  </a:cubicBezTo>
                  <a:lnTo>
                    <a:pt x="183" y="333"/>
                  </a:lnTo>
                  <a:cubicBezTo>
                    <a:pt x="99" y="309"/>
                    <a:pt x="96" y="212"/>
                    <a:pt x="96" y="171"/>
                  </a:cubicBezTo>
                  <a:cubicBezTo>
                    <a:pt x="95" y="94"/>
                    <a:pt x="68" y="82"/>
                    <a:pt x="39" y="82"/>
                  </a:cubicBezTo>
                  <a:lnTo>
                    <a:pt x="16" y="82"/>
                  </a:lnTo>
                  <a:cubicBezTo>
                    <a:pt x="6" y="82"/>
                    <a:pt x="0" y="82"/>
                    <a:pt x="0" y="89"/>
                  </a:cubicBezTo>
                  <a:cubicBezTo>
                    <a:pt x="0" y="92"/>
                    <a:pt x="1" y="95"/>
                    <a:pt x="6" y="96"/>
                  </a:cubicBezTo>
                  <a:cubicBezTo>
                    <a:pt x="27" y="98"/>
                    <a:pt x="43" y="107"/>
                    <a:pt x="43" y="183"/>
                  </a:cubicBezTo>
                  <a:cubicBezTo>
                    <a:pt x="43" y="197"/>
                    <a:pt x="45" y="246"/>
                    <a:pt x="75" y="289"/>
                  </a:cubicBezTo>
                  <a:cubicBezTo>
                    <a:pt x="101" y="324"/>
                    <a:pt x="140" y="343"/>
                    <a:pt x="183" y="348"/>
                  </a:cubicBezTo>
                  <a:lnTo>
                    <a:pt x="183" y="383"/>
                  </a:lnTo>
                  <a:cubicBezTo>
                    <a:pt x="183" y="404"/>
                    <a:pt x="183" y="413"/>
                    <a:pt x="122" y="413"/>
                  </a:cubicBezTo>
                  <a:lnTo>
                    <a:pt x="101" y="413"/>
                  </a:lnTo>
                  <a:lnTo>
                    <a:pt x="101" y="433"/>
                  </a:lnTo>
                  <a:cubicBezTo>
                    <a:pt x="124" y="432"/>
                    <a:pt x="183" y="432"/>
                    <a:pt x="209" y="432"/>
                  </a:cubicBezTo>
                  <a:cubicBezTo>
                    <a:pt x="235" y="432"/>
                    <a:pt x="294" y="432"/>
                    <a:pt x="317" y="433"/>
                  </a:cubicBezTo>
                  <a:lnTo>
                    <a:pt x="317" y="413"/>
                  </a:lnTo>
                  <a:lnTo>
                    <a:pt x="295" y="413"/>
                  </a:lnTo>
                  <a:cubicBezTo>
                    <a:pt x="235" y="413"/>
                    <a:pt x="235" y="406"/>
                    <a:pt x="235" y="383"/>
                  </a:cubicBezTo>
                  <a:lnTo>
                    <a:pt x="235" y="348"/>
                  </a:lnTo>
                  <a:cubicBezTo>
                    <a:pt x="281" y="343"/>
                    <a:pt x="320" y="322"/>
                    <a:pt x="344" y="289"/>
                  </a:cubicBezTo>
                  <a:cubicBezTo>
                    <a:pt x="377" y="245"/>
                    <a:pt x="377" y="194"/>
                    <a:pt x="377" y="167"/>
                  </a:cubicBezTo>
                  <a:cubicBezTo>
                    <a:pt x="377" y="157"/>
                    <a:pt x="379" y="101"/>
                    <a:pt x="413" y="96"/>
                  </a:cubicBezTo>
                  <a:cubicBezTo>
                    <a:pt x="416" y="95"/>
                    <a:pt x="420" y="95"/>
                    <a:pt x="420" y="89"/>
                  </a:cubicBezTo>
                  <a:cubicBezTo>
                    <a:pt x="420" y="82"/>
                    <a:pt x="416" y="82"/>
                    <a:pt x="406" y="82"/>
                  </a:cubicBezTo>
                  <a:lnTo>
                    <a:pt x="382" y="82"/>
                  </a:lnTo>
                  <a:cubicBezTo>
                    <a:pt x="357" y="82"/>
                    <a:pt x="325" y="86"/>
                    <a:pt x="325" y="178"/>
                  </a:cubicBezTo>
                  <a:cubicBezTo>
                    <a:pt x="324" y="248"/>
                    <a:pt x="304" y="315"/>
                    <a:pt x="235" y="333"/>
                  </a:cubicBezTo>
                  <a:lnTo>
                    <a:pt x="235" y="50"/>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72"/>
            <p:cNvSpPr/>
            <p:nvPr/>
          </p:nvSpPr>
          <p:spPr>
            <a:xfrm>
              <a:off x="2306880" y="2091600"/>
              <a:ext cx="120240" cy="108720"/>
            </a:xfrm>
            <a:custGeom>
              <a:rect b="b" l="l" r="r" t="t"/>
              <a:pathLst>
                <a:path extrusionOk="0" h="302" w="334">
                  <a:moveTo>
                    <a:pt x="197" y="32"/>
                  </a:moveTo>
                  <a:cubicBezTo>
                    <a:pt x="200" y="19"/>
                    <a:pt x="202" y="17"/>
                    <a:pt x="210" y="16"/>
                  </a:cubicBezTo>
                  <a:cubicBezTo>
                    <a:pt x="213" y="16"/>
                    <a:pt x="229" y="16"/>
                    <a:pt x="238" y="16"/>
                  </a:cubicBezTo>
                  <a:cubicBezTo>
                    <a:pt x="265" y="16"/>
                    <a:pt x="276" y="16"/>
                    <a:pt x="288" y="20"/>
                  </a:cubicBezTo>
                  <a:cubicBezTo>
                    <a:pt x="307" y="26"/>
                    <a:pt x="308" y="39"/>
                    <a:pt x="308" y="55"/>
                  </a:cubicBezTo>
                  <a:cubicBezTo>
                    <a:pt x="308" y="62"/>
                    <a:pt x="308" y="68"/>
                    <a:pt x="305" y="91"/>
                  </a:cubicBezTo>
                  <a:lnTo>
                    <a:pt x="304" y="95"/>
                  </a:lnTo>
                  <a:cubicBezTo>
                    <a:pt x="304" y="101"/>
                    <a:pt x="307" y="102"/>
                    <a:pt x="312" y="102"/>
                  </a:cubicBezTo>
                  <a:cubicBezTo>
                    <a:pt x="318" y="102"/>
                    <a:pt x="320" y="98"/>
                    <a:pt x="320" y="91"/>
                  </a:cubicBezTo>
                  <a:lnTo>
                    <a:pt x="333" y="6"/>
                  </a:lnTo>
                  <a:cubicBezTo>
                    <a:pt x="333" y="0"/>
                    <a:pt x="327" y="0"/>
                    <a:pt x="318" y="0"/>
                  </a:cubicBezTo>
                  <a:lnTo>
                    <a:pt x="46" y="0"/>
                  </a:lnTo>
                  <a:cubicBezTo>
                    <a:pt x="35" y="0"/>
                    <a:pt x="33" y="0"/>
                    <a:pt x="30" y="9"/>
                  </a:cubicBezTo>
                  <a:lnTo>
                    <a:pt x="3" y="88"/>
                  </a:lnTo>
                  <a:cubicBezTo>
                    <a:pt x="1" y="89"/>
                    <a:pt x="0" y="94"/>
                    <a:pt x="0" y="96"/>
                  </a:cubicBezTo>
                  <a:cubicBezTo>
                    <a:pt x="0" y="98"/>
                    <a:pt x="1" y="102"/>
                    <a:pt x="7" y="102"/>
                  </a:cubicBezTo>
                  <a:cubicBezTo>
                    <a:pt x="13" y="102"/>
                    <a:pt x="14" y="101"/>
                    <a:pt x="17" y="92"/>
                  </a:cubicBezTo>
                  <a:cubicBezTo>
                    <a:pt x="43" y="20"/>
                    <a:pt x="58" y="16"/>
                    <a:pt x="125" y="16"/>
                  </a:cubicBezTo>
                  <a:lnTo>
                    <a:pt x="144" y="16"/>
                  </a:lnTo>
                  <a:cubicBezTo>
                    <a:pt x="157" y="16"/>
                    <a:pt x="157" y="16"/>
                    <a:pt x="157" y="20"/>
                  </a:cubicBezTo>
                  <a:cubicBezTo>
                    <a:pt x="157" y="22"/>
                    <a:pt x="157" y="23"/>
                    <a:pt x="156" y="30"/>
                  </a:cubicBezTo>
                  <a:lnTo>
                    <a:pt x="96" y="263"/>
                  </a:lnTo>
                  <a:cubicBezTo>
                    <a:pt x="94" y="281"/>
                    <a:pt x="92" y="285"/>
                    <a:pt x="45" y="285"/>
                  </a:cubicBezTo>
                  <a:cubicBezTo>
                    <a:pt x="29" y="285"/>
                    <a:pt x="24" y="285"/>
                    <a:pt x="24" y="295"/>
                  </a:cubicBezTo>
                  <a:cubicBezTo>
                    <a:pt x="24" y="295"/>
                    <a:pt x="26" y="301"/>
                    <a:pt x="33" y="301"/>
                  </a:cubicBezTo>
                  <a:cubicBezTo>
                    <a:pt x="45" y="301"/>
                    <a:pt x="58" y="299"/>
                    <a:pt x="71" y="299"/>
                  </a:cubicBezTo>
                  <a:cubicBezTo>
                    <a:pt x="84" y="299"/>
                    <a:pt x="96" y="299"/>
                    <a:pt x="109" y="299"/>
                  </a:cubicBezTo>
                  <a:cubicBezTo>
                    <a:pt x="121" y="299"/>
                    <a:pt x="137" y="299"/>
                    <a:pt x="148" y="299"/>
                  </a:cubicBezTo>
                  <a:cubicBezTo>
                    <a:pt x="161" y="299"/>
                    <a:pt x="174" y="301"/>
                    <a:pt x="186" y="301"/>
                  </a:cubicBezTo>
                  <a:cubicBezTo>
                    <a:pt x="190" y="301"/>
                    <a:pt x="197" y="301"/>
                    <a:pt x="197" y="291"/>
                  </a:cubicBezTo>
                  <a:cubicBezTo>
                    <a:pt x="197" y="285"/>
                    <a:pt x="192" y="285"/>
                    <a:pt x="179" y="285"/>
                  </a:cubicBezTo>
                  <a:cubicBezTo>
                    <a:pt x="170" y="285"/>
                    <a:pt x="161" y="284"/>
                    <a:pt x="153" y="284"/>
                  </a:cubicBezTo>
                  <a:cubicBezTo>
                    <a:pt x="137" y="282"/>
                    <a:pt x="137" y="281"/>
                    <a:pt x="137" y="275"/>
                  </a:cubicBezTo>
                  <a:cubicBezTo>
                    <a:pt x="137" y="272"/>
                    <a:pt x="137" y="271"/>
                    <a:pt x="138" y="265"/>
                  </a:cubicBezTo>
                  <a:lnTo>
                    <a:pt x="197" y="32"/>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72"/>
            <p:cNvSpPr/>
            <p:nvPr/>
          </p:nvSpPr>
          <p:spPr>
            <a:xfrm>
              <a:off x="2456280" y="1994040"/>
              <a:ext cx="51840" cy="228240"/>
            </a:xfrm>
            <a:custGeom>
              <a:rect b="b" l="l" r="r" t="t"/>
              <a:pathLst>
                <a:path extrusionOk="0" h="634" w="144">
                  <a:moveTo>
                    <a:pt x="140" y="328"/>
                  </a:moveTo>
                  <a:cubicBezTo>
                    <a:pt x="143" y="320"/>
                    <a:pt x="143" y="318"/>
                    <a:pt x="143" y="317"/>
                  </a:cubicBezTo>
                  <a:cubicBezTo>
                    <a:pt x="143" y="315"/>
                    <a:pt x="143" y="314"/>
                    <a:pt x="140" y="307"/>
                  </a:cubicBezTo>
                  <a:lnTo>
                    <a:pt x="27" y="14"/>
                  </a:lnTo>
                  <a:cubicBezTo>
                    <a:pt x="23" y="4"/>
                    <a:pt x="20" y="0"/>
                    <a:pt x="13" y="0"/>
                  </a:cubicBezTo>
                  <a:cubicBezTo>
                    <a:pt x="6" y="0"/>
                    <a:pt x="0" y="6"/>
                    <a:pt x="0" y="13"/>
                  </a:cubicBezTo>
                  <a:cubicBezTo>
                    <a:pt x="0" y="14"/>
                    <a:pt x="0" y="16"/>
                    <a:pt x="3" y="23"/>
                  </a:cubicBezTo>
                  <a:lnTo>
                    <a:pt x="117" y="317"/>
                  </a:lnTo>
                  <a:lnTo>
                    <a:pt x="3" y="610"/>
                  </a:lnTo>
                  <a:cubicBezTo>
                    <a:pt x="0" y="616"/>
                    <a:pt x="0" y="618"/>
                    <a:pt x="0" y="622"/>
                  </a:cubicBezTo>
                  <a:cubicBezTo>
                    <a:pt x="0" y="628"/>
                    <a:pt x="6" y="633"/>
                    <a:pt x="13" y="633"/>
                  </a:cubicBezTo>
                  <a:cubicBezTo>
                    <a:pt x="22" y="633"/>
                    <a:pt x="23" y="628"/>
                    <a:pt x="26" y="622"/>
                  </a:cubicBezTo>
                  <a:lnTo>
                    <a:pt x="140" y="328"/>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72"/>
            <p:cNvSpPr/>
            <p:nvPr/>
          </p:nvSpPr>
          <p:spPr>
            <a:xfrm>
              <a:off x="2608200" y="2081880"/>
              <a:ext cx="152280" cy="54360"/>
            </a:xfrm>
            <a:custGeom>
              <a:rect b="b" l="l" r="r" t="t"/>
              <a:pathLst>
                <a:path extrusionOk="0" h="151" w="423">
                  <a:moveTo>
                    <a:pt x="400" y="26"/>
                  </a:moveTo>
                  <a:cubicBezTo>
                    <a:pt x="410" y="26"/>
                    <a:pt x="422" y="26"/>
                    <a:pt x="422" y="13"/>
                  </a:cubicBezTo>
                  <a:cubicBezTo>
                    <a:pt x="422" y="0"/>
                    <a:pt x="410" y="0"/>
                    <a:pt x="402" y="0"/>
                  </a:cubicBezTo>
                  <a:lnTo>
                    <a:pt x="22" y="0"/>
                  </a:lnTo>
                  <a:cubicBezTo>
                    <a:pt x="12" y="0"/>
                    <a:pt x="0" y="0"/>
                    <a:pt x="0" y="13"/>
                  </a:cubicBezTo>
                  <a:cubicBezTo>
                    <a:pt x="0" y="26"/>
                    <a:pt x="12" y="26"/>
                    <a:pt x="22" y="26"/>
                  </a:cubicBezTo>
                  <a:lnTo>
                    <a:pt x="400" y="26"/>
                  </a:lnTo>
                  <a:moveTo>
                    <a:pt x="402" y="150"/>
                  </a:moveTo>
                  <a:cubicBezTo>
                    <a:pt x="410" y="150"/>
                    <a:pt x="422" y="150"/>
                    <a:pt x="422" y="137"/>
                  </a:cubicBezTo>
                  <a:cubicBezTo>
                    <a:pt x="422" y="124"/>
                    <a:pt x="410" y="124"/>
                    <a:pt x="400" y="124"/>
                  </a:cubicBezTo>
                  <a:lnTo>
                    <a:pt x="22" y="124"/>
                  </a:lnTo>
                  <a:cubicBezTo>
                    <a:pt x="12" y="124"/>
                    <a:pt x="0" y="124"/>
                    <a:pt x="0" y="137"/>
                  </a:cubicBezTo>
                  <a:cubicBezTo>
                    <a:pt x="0" y="150"/>
                    <a:pt x="12" y="150"/>
                    <a:pt x="22" y="150"/>
                  </a:cubicBezTo>
                  <a:lnTo>
                    <a:pt x="402" y="150"/>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72"/>
            <p:cNvSpPr/>
            <p:nvPr/>
          </p:nvSpPr>
          <p:spPr>
            <a:xfrm>
              <a:off x="2978280" y="1859400"/>
              <a:ext cx="75960" cy="152640"/>
            </a:xfrm>
            <a:custGeom>
              <a:rect b="b" l="l" r="r" t="t"/>
              <a:pathLst>
                <a:path extrusionOk="0" h="424" w="211">
                  <a:moveTo>
                    <a:pt x="131" y="16"/>
                  </a:moveTo>
                  <a:cubicBezTo>
                    <a:pt x="131" y="1"/>
                    <a:pt x="131" y="0"/>
                    <a:pt x="115" y="0"/>
                  </a:cubicBezTo>
                  <a:cubicBezTo>
                    <a:pt x="76" y="40"/>
                    <a:pt x="20" y="40"/>
                    <a:pt x="0" y="40"/>
                  </a:cubicBezTo>
                  <a:lnTo>
                    <a:pt x="0" y="60"/>
                  </a:lnTo>
                  <a:cubicBezTo>
                    <a:pt x="13" y="60"/>
                    <a:pt x="50" y="60"/>
                    <a:pt x="84" y="43"/>
                  </a:cubicBezTo>
                  <a:lnTo>
                    <a:pt x="84" y="373"/>
                  </a:lnTo>
                  <a:cubicBezTo>
                    <a:pt x="84" y="396"/>
                    <a:pt x="82" y="403"/>
                    <a:pt x="24" y="403"/>
                  </a:cubicBezTo>
                  <a:lnTo>
                    <a:pt x="4" y="403"/>
                  </a:lnTo>
                  <a:lnTo>
                    <a:pt x="4" y="423"/>
                  </a:lnTo>
                  <a:cubicBezTo>
                    <a:pt x="26" y="420"/>
                    <a:pt x="82" y="420"/>
                    <a:pt x="107" y="420"/>
                  </a:cubicBezTo>
                  <a:cubicBezTo>
                    <a:pt x="132" y="420"/>
                    <a:pt x="187" y="420"/>
                    <a:pt x="210" y="423"/>
                  </a:cubicBezTo>
                  <a:lnTo>
                    <a:pt x="210" y="403"/>
                  </a:lnTo>
                  <a:lnTo>
                    <a:pt x="190" y="403"/>
                  </a:lnTo>
                  <a:cubicBezTo>
                    <a:pt x="132" y="403"/>
                    <a:pt x="131" y="396"/>
                    <a:pt x="131" y="373"/>
                  </a:cubicBezTo>
                  <a:lnTo>
                    <a:pt x="131" y="16"/>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72"/>
            <p:cNvSpPr/>
            <p:nvPr/>
          </p:nvSpPr>
          <p:spPr>
            <a:xfrm>
              <a:off x="2863080" y="2103480"/>
              <a:ext cx="304560" cy="10080"/>
            </a:xfrm>
            <a:custGeom>
              <a:rect b="b" l="l" r="r" t="t"/>
              <a:pathLst>
                <a:path extrusionOk="0" h="28" w="846">
                  <a:moveTo>
                    <a:pt x="422" y="27"/>
                  </a:moveTo>
                  <a:lnTo>
                    <a:pt x="0" y="27"/>
                  </a:lnTo>
                  <a:lnTo>
                    <a:pt x="0" y="0"/>
                  </a:lnTo>
                  <a:lnTo>
                    <a:pt x="845" y="0"/>
                  </a:lnTo>
                  <a:lnTo>
                    <a:pt x="845" y="27"/>
                  </a:lnTo>
                  <a:lnTo>
                    <a:pt x="422" y="27"/>
                  </a:lnTo>
                </a:path>
              </a:pathLst>
            </a:custGeom>
            <a:solidFill>
              <a:srgbClr val="000000"/>
            </a:solidFill>
            <a:ln>
              <a:noFill/>
            </a:ln>
          </p:spPr>
        </p:sp>
        <p:sp>
          <p:nvSpPr>
            <p:cNvPr id="614" name="Google Shape;614;p72"/>
            <p:cNvSpPr/>
            <p:nvPr/>
          </p:nvSpPr>
          <p:spPr>
            <a:xfrm>
              <a:off x="2879640" y="2149200"/>
              <a:ext cx="178560" cy="228240"/>
            </a:xfrm>
            <a:custGeom>
              <a:rect b="b" l="l" r="r" t="t"/>
              <a:pathLst>
                <a:path extrusionOk="0" h="634" w="496">
                  <a:moveTo>
                    <a:pt x="200" y="567"/>
                  </a:moveTo>
                  <a:lnTo>
                    <a:pt x="89" y="321"/>
                  </a:lnTo>
                  <a:cubicBezTo>
                    <a:pt x="85" y="311"/>
                    <a:pt x="81" y="311"/>
                    <a:pt x="79" y="311"/>
                  </a:cubicBezTo>
                  <a:cubicBezTo>
                    <a:pt x="79" y="311"/>
                    <a:pt x="75" y="311"/>
                    <a:pt x="69" y="315"/>
                  </a:cubicBezTo>
                  <a:lnTo>
                    <a:pt x="9" y="361"/>
                  </a:lnTo>
                  <a:cubicBezTo>
                    <a:pt x="0" y="367"/>
                    <a:pt x="0" y="370"/>
                    <a:pt x="0" y="371"/>
                  </a:cubicBezTo>
                  <a:cubicBezTo>
                    <a:pt x="0" y="374"/>
                    <a:pt x="1" y="379"/>
                    <a:pt x="6" y="379"/>
                  </a:cubicBezTo>
                  <a:cubicBezTo>
                    <a:pt x="10" y="379"/>
                    <a:pt x="22" y="370"/>
                    <a:pt x="27" y="364"/>
                  </a:cubicBezTo>
                  <a:cubicBezTo>
                    <a:pt x="32" y="361"/>
                    <a:pt x="42" y="354"/>
                    <a:pt x="48" y="350"/>
                  </a:cubicBezTo>
                  <a:lnTo>
                    <a:pt x="173" y="623"/>
                  </a:lnTo>
                  <a:cubicBezTo>
                    <a:pt x="177" y="633"/>
                    <a:pt x="181" y="633"/>
                    <a:pt x="187" y="633"/>
                  </a:cubicBezTo>
                  <a:cubicBezTo>
                    <a:pt x="196" y="633"/>
                    <a:pt x="197" y="630"/>
                    <a:pt x="203" y="622"/>
                  </a:cubicBezTo>
                  <a:lnTo>
                    <a:pt x="491" y="26"/>
                  </a:lnTo>
                  <a:cubicBezTo>
                    <a:pt x="495" y="16"/>
                    <a:pt x="495" y="14"/>
                    <a:pt x="495" y="13"/>
                  </a:cubicBezTo>
                  <a:cubicBezTo>
                    <a:pt x="495" y="6"/>
                    <a:pt x="490" y="0"/>
                    <a:pt x="482" y="0"/>
                  </a:cubicBezTo>
                  <a:cubicBezTo>
                    <a:pt x="477" y="0"/>
                    <a:pt x="472" y="3"/>
                    <a:pt x="468" y="13"/>
                  </a:cubicBezTo>
                  <a:lnTo>
                    <a:pt x="200" y="567"/>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72"/>
            <p:cNvSpPr/>
            <p:nvPr/>
          </p:nvSpPr>
          <p:spPr>
            <a:xfrm>
              <a:off x="3052800" y="2149200"/>
              <a:ext cx="114840" cy="10080"/>
            </a:xfrm>
            <a:custGeom>
              <a:rect b="b" l="l" r="r" t="t"/>
              <a:pathLst>
                <a:path extrusionOk="0" h="28" w="319">
                  <a:moveTo>
                    <a:pt x="158" y="27"/>
                  </a:moveTo>
                  <a:lnTo>
                    <a:pt x="0" y="27"/>
                  </a:lnTo>
                  <a:lnTo>
                    <a:pt x="0" y="0"/>
                  </a:lnTo>
                  <a:lnTo>
                    <a:pt x="318" y="0"/>
                  </a:lnTo>
                  <a:lnTo>
                    <a:pt x="318" y="27"/>
                  </a:lnTo>
                  <a:lnTo>
                    <a:pt x="158" y="27"/>
                  </a:lnTo>
                </a:path>
              </a:pathLst>
            </a:custGeom>
            <a:solidFill>
              <a:srgbClr val="000000"/>
            </a:solidFill>
            <a:ln>
              <a:noFill/>
            </a:ln>
          </p:spPr>
        </p:sp>
        <p:sp>
          <p:nvSpPr>
            <p:cNvPr id="616" name="Google Shape;616;p72"/>
            <p:cNvSpPr/>
            <p:nvPr/>
          </p:nvSpPr>
          <p:spPr>
            <a:xfrm>
              <a:off x="3064320" y="2194560"/>
              <a:ext cx="91440" cy="152640"/>
            </a:xfrm>
            <a:custGeom>
              <a:rect b="b" l="l" r="r" t="t"/>
              <a:pathLst>
                <a:path extrusionOk="0" h="424" w="254">
                  <a:moveTo>
                    <a:pt x="49" y="374"/>
                  </a:moveTo>
                  <a:lnTo>
                    <a:pt x="117" y="308"/>
                  </a:lnTo>
                  <a:cubicBezTo>
                    <a:pt x="216" y="220"/>
                    <a:pt x="253" y="187"/>
                    <a:pt x="253" y="124"/>
                  </a:cubicBezTo>
                  <a:cubicBezTo>
                    <a:pt x="253" y="50"/>
                    <a:pt x="197" y="0"/>
                    <a:pt x="120" y="0"/>
                  </a:cubicBezTo>
                  <a:cubicBezTo>
                    <a:pt x="48" y="0"/>
                    <a:pt x="0" y="59"/>
                    <a:pt x="0" y="115"/>
                  </a:cubicBezTo>
                  <a:cubicBezTo>
                    <a:pt x="0" y="150"/>
                    <a:pt x="32" y="150"/>
                    <a:pt x="33" y="150"/>
                  </a:cubicBezTo>
                  <a:cubicBezTo>
                    <a:pt x="45" y="150"/>
                    <a:pt x="66" y="143"/>
                    <a:pt x="66" y="117"/>
                  </a:cubicBezTo>
                  <a:cubicBezTo>
                    <a:pt x="66" y="101"/>
                    <a:pt x="55" y="83"/>
                    <a:pt x="33" y="83"/>
                  </a:cubicBezTo>
                  <a:cubicBezTo>
                    <a:pt x="27" y="83"/>
                    <a:pt x="27" y="83"/>
                    <a:pt x="24" y="85"/>
                  </a:cubicBezTo>
                  <a:cubicBezTo>
                    <a:pt x="39" y="43"/>
                    <a:pt x="73" y="20"/>
                    <a:pt x="111" y="20"/>
                  </a:cubicBezTo>
                  <a:cubicBezTo>
                    <a:pt x="168" y="20"/>
                    <a:pt x="196" y="71"/>
                    <a:pt x="196" y="124"/>
                  </a:cubicBezTo>
                  <a:cubicBezTo>
                    <a:pt x="196" y="174"/>
                    <a:pt x="164" y="225"/>
                    <a:pt x="130" y="263"/>
                  </a:cubicBezTo>
                  <a:lnTo>
                    <a:pt x="7" y="399"/>
                  </a:lnTo>
                  <a:cubicBezTo>
                    <a:pt x="0" y="406"/>
                    <a:pt x="0" y="407"/>
                    <a:pt x="0" y="423"/>
                  </a:cubicBezTo>
                  <a:lnTo>
                    <a:pt x="236" y="423"/>
                  </a:lnTo>
                  <a:lnTo>
                    <a:pt x="253" y="312"/>
                  </a:lnTo>
                  <a:lnTo>
                    <a:pt x="238" y="312"/>
                  </a:lnTo>
                  <a:cubicBezTo>
                    <a:pt x="235" y="331"/>
                    <a:pt x="230" y="360"/>
                    <a:pt x="225" y="368"/>
                  </a:cubicBezTo>
                  <a:cubicBezTo>
                    <a:pt x="219" y="374"/>
                    <a:pt x="177" y="374"/>
                    <a:pt x="164" y="374"/>
                  </a:cubicBezTo>
                  <a:lnTo>
                    <a:pt x="49" y="374"/>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72"/>
            <p:cNvSpPr/>
            <p:nvPr/>
          </p:nvSpPr>
          <p:spPr>
            <a:xfrm>
              <a:off x="3254400" y="1994040"/>
              <a:ext cx="53640" cy="228240"/>
            </a:xfrm>
            <a:custGeom>
              <a:rect b="b" l="l" r="r" t="t"/>
              <a:pathLst>
                <a:path extrusionOk="0" h="634" w="149">
                  <a:moveTo>
                    <a:pt x="148" y="628"/>
                  </a:moveTo>
                  <a:cubicBezTo>
                    <a:pt x="148" y="626"/>
                    <a:pt x="148" y="625"/>
                    <a:pt x="137" y="613"/>
                  </a:cubicBezTo>
                  <a:cubicBezTo>
                    <a:pt x="58" y="534"/>
                    <a:pt x="37" y="415"/>
                    <a:pt x="37" y="317"/>
                  </a:cubicBezTo>
                  <a:cubicBezTo>
                    <a:pt x="37" y="207"/>
                    <a:pt x="62" y="96"/>
                    <a:pt x="140" y="17"/>
                  </a:cubicBezTo>
                  <a:cubicBezTo>
                    <a:pt x="148" y="10"/>
                    <a:pt x="148" y="9"/>
                    <a:pt x="148" y="6"/>
                  </a:cubicBezTo>
                  <a:cubicBezTo>
                    <a:pt x="148" y="1"/>
                    <a:pt x="145" y="0"/>
                    <a:pt x="141" y="0"/>
                  </a:cubicBezTo>
                  <a:cubicBezTo>
                    <a:pt x="135" y="0"/>
                    <a:pt x="78" y="43"/>
                    <a:pt x="40" y="124"/>
                  </a:cubicBezTo>
                  <a:cubicBezTo>
                    <a:pt x="7" y="193"/>
                    <a:pt x="0" y="263"/>
                    <a:pt x="0" y="317"/>
                  </a:cubicBezTo>
                  <a:cubicBezTo>
                    <a:pt x="0" y="367"/>
                    <a:pt x="7" y="443"/>
                    <a:pt x="42" y="515"/>
                  </a:cubicBezTo>
                  <a:cubicBezTo>
                    <a:pt x="81" y="593"/>
                    <a:pt x="135" y="633"/>
                    <a:pt x="141" y="633"/>
                  </a:cubicBezTo>
                  <a:cubicBezTo>
                    <a:pt x="145" y="633"/>
                    <a:pt x="148" y="632"/>
                    <a:pt x="148" y="628"/>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72"/>
            <p:cNvSpPr/>
            <p:nvPr/>
          </p:nvSpPr>
          <p:spPr>
            <a:xfrm>
              <a:off x="3348000" y="1994040"/>
              <a:ext cx="10080" cy="228240"/>
            </a:xfrm>
            <a:custGeom>
              <a:rect b="b" l="l" r="r" t="t"/>
              <a:pathLst>
                <a:path extrusionOk="0" h="634" w="28">
                  <a:moveTo>
                    <a:pt x="27" y="23"/>
                  </a:moveTo>
                  <a:cubicBezTo>
                    <a:pt x="27" y="12"/>
                    <a:pt x="27" y="0"/>
                    <a:pt x="13" y="0"/>
                  </a:cubicBezTo>
                  <a:cubicBezTo>
                    <a:pt x="0" y="0"/>
                    <a:pt x="0" y="12"/>
                    <a:pt x="0" y="23"/>
                  </a:cubicBezTo>
                  <a:lnTo>
                    <a:pt x="0" y="610"/>
                  </a:lnTo>
                  <a:cubicBezTo>
                    <a:pt x="0" y="622"/>
                    <a:pt x="0" y="633"/>
                    <a:pt x="13" y="633"/>
                  </a:cubicBezTo>
                  <a:cubicBezTo>
                    <a:pt x="27" y="633"/>
                    <a:pt x="27" y="622"/>
                    <a:pt x="27" y="610"/>
                  </a:cubicBezTo>
                  <a:lnTo>
                    <a:pt x="27" y="23"/>
                  </a:lnTo>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72"/>
            <p:cNvSpPr/>
            <p:nvPr/>
          </p:nvSpPr>
          <p:spPr>
            <a:xfrm>
              <a:off x="3396600" y="2032560"/>
              <a:ext cx="152280" cy="152640"/>
            </a:xfrm>
            <a:custGeom>
              <a:rect b="b" l="l" r="r" t="t"/>
              <a:pathLst>
                <a:path extrusionOk="0" h="424" w="423">
                  <a:moveTo>
                    <a:pt x="225" y="225"/>
                  </a:moveTo>
                  <a:lnTo>
                    <a:pt x="402" y="225"/>
                  </a:lnTo>
                  <a:cubicBezTo>
                    <a:pt x="410" y="225"/>
                    <a:pt x="422" y="225"/>
                    <a:pt x="422" y="212"/>
                  </a:cubicBezTo>
                  <a:cubicBezTo>
                    <a:pt x="422" y="199"/>
                    <a:pt x="410" y="199"/>
                    <a:pt x="402" y="199"/>
                  </a:cubicBezTo>
                  <a:lnTo>
                    <a:pt x="225" y="199"/>
                  </a:lnTo>
                  <a:lnTo>
                    <a:pt x="225" y="22"/>
                  </a:lnTo>
                  <a:cubicBezTo>
                    <a:pt x="225" y="12"/>
                    <a:pt x="225" y="0"/>
                    <a:pt x="212" y="0"/>
                  </a:cubicBezTo>
                  <a:cubicBezTo>
                    <a:pt x="199" y="0"/>
                    <a:pt x="199" y="12"/>
                    <a:pt x="199" y="22"/>
                  </a:cubicBezTo>
                  <a:lnTo>
                    <a:pt x="199" y="199"/>
                  </a:lnTo>
                  <a:lnTo>
                    <a:pt x="22" y="199"/>
                  </a:lnTo>
                  <a:cubicBezTo>
                    <a:pt x="12" y="199"/>
                    <a:pt x="0" y="199"/>
                    <a:pt x="0" y="212"/>
                  </a:cubicBezTo>
                  <a:cubicBezTo>
                    <a:pt x="0" y="225"/>
                    <a:pt x="12" y="225"/>
                    <a:pt x="22" y="225"/>
                  </a:cubicBezTo>
                  <a:lnTo>
                    <a:pt x="199" y="225"/>
                  </a:lnTo>
                  <a:lnTo>
                    <a:pt x="199" y="402"/>
                  </a:lnTo>
                  <a:cubicBezTo>
                    <a:pt x="199" y="410"/>
                    <a:pt x="199" y="423"/>
                    <a:pt x="212" y="423"/>
                  </a:cubicBezTo>
                  <a:cubicBezTo>
                    <a:pt x="225" y="423"/>
                    <a:pt x="225" y="410"/>
                    <a:pt x="225" y="402"/>
                  </a:cubicBezTo>
                  <a:lnTo>
                    <a:pt x="225" y="225"/>
                  </a:lnTo>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72"/>
            <p:cNvSpPr/>
            <p:nvPr/>
          </p:nvSpPr>
          <p:spPr>
            <a:xfrm>
              <a:off x="3573720" y="2032560"/>
              <a:ext cx="152280" cy="152640"/>
            </a:xfrm>
            <a:custGeom>
              <a:rect b="b" l="l" r="r" t="t"/>
              <a:pathLst>
                <a:path extrusionOk="0" h="424" w="423">
                  <a:moveTo>
                    <a:pt x="225" y="225"/>
                  </a:moveTo>
                  <a:lnTo>
                    <a:pt x="402" y="225"/>
                  </a:lnTo>
                  <a:cubicBezTo>
                    <a:pt x="410" y="225"/>
                    <a:pt x="422" y="225"/>
                    <a:pt x="422" y="212"/>
                  </a:cubicBezTo>
                  <a:cubicBezTo>
                    <a:pt x="422" y="199"/>
                    <a:pt x="410" y="199"/>
                    <a:pt x="402" y="199"/>
                  </a:cubicBezTo>
                  <a:lnTo>
                    <a:pt x="225" y="199"/>
                  </a:lnTo>
                  <a:lnTo>
                    <a:pt x="225" y="22"/>
                  </a:lnTo>
                  <a:cubicBezTo>
                    <a:pt x="225" y="12"/>
                    <a:pt x="225" y="0"/>
                    <a:pt x="212" y="0"/>
                  </a:cubicBezTo>
                  <a:cubicBezTo>
                    <a:pt x="199" y="0"/>
                    <a:pt x="199" y="12"/>
                    <a:pt x="199" y="22"/>
                  </a:cubicBezTo>
                  <a:lnTo>
                    <a:pt x="199" y="199"/>
                  </a:lnTo>
                  <a:lnTo>
                    <a:pt x="22" y="199"/>
                  </a:lnTo>
                  <a:cubicBezTo>
                    <a:pt x="12" y="199"/>
                    <a:pt x="0" y="199"/>
                    <a:pt x="0" y="212"/>
                  </a:cubicBezTo>
                  <a:cubicBezTo>
                    <a:pt x="0" y="225"/>
                    <a:pt x="12" y="225"/>
                    <a:pt x="22" y="225"/>
                  </a:cubicBezTo>
                  <a:lnTo>
                    <a:pt x="199" y="225"/>
                  </a:lnTo>
                  <a:lnTo>
                    <a:pt x="199" y="402"/>
                  </a:lnTo>
                  <a:cubicBezTo>
                    <a:pt x="199" y="410"/>
                    <a:pt x="199" y="423"/>
                    <a:pt x="212" y="423"/>
                  </a:cubicBezTo>
                  <a:cubicBezTo>
                    <a:pt x="225" y="423"/>
                    <a:pt x="225" y="410"/>
                    <a:pt x="225" y="402"/>
                  </a:cubicBezTo>
                  <a:lnTo>
                    <a:pt x="225" y="225"/>
                  </a:lnTo>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72"/>
            <p:cNvSpPr/>
            <p:nvPr/>
          </p:nvSpPr>
          <p:spPr>
            <a:xfrm>
              <a:off x="3750480" y="1994040"/>
              <a:ext cx="51840" cy="228240"/>
            </a:xfrm>
            <a:custGeom>
              <a:rect b="b" l="l" r="r" t="t"/>
              <a:pathLst>
                <a:path extrusionOk="0" h="634" w="144">
                  <a:moveTo>
                    <a:pt x="140" y="328"/>
                  </a:moveTo>
                  <a:cubicBezTo>
                    <a:pt x="143" y="320"/>
                    <a:pt x="143" y="318"/>
                    <a:pt x="143" y="317"/>
                  </a:cubicBezTo>
                  <a:cubicBezTo>
                    <a:pt x="143" y="315"/>
                    <a:pt x="143" y="314"/>
                    <a:pt x="140" y="307"/>
                  </a:cubicBezTo>
                  <a:lnTo>
                    <a:pt x="27" y="14"/>
                  </a:lnTo>
                  <a:cubicBezTo>
                    <a:pt x="23" y="4"/>
                    <a:pt x="20" y="0"/>
                    <a:pt x="13" y="0"/>
                  </a:cubicBezTo>
                  <a:cubicBezTo>
                    <a:pt x="6" y="0"/>
                    <a:pt x="0" y="6"/>
                    <a:pt x="0" y="13"/>
                  </a:cubicBezTo>
                  <a:cubicBezTo>
                    <a:pt x="0" y="14"/>
                    <a:pt x="0" y="16"/>
                    <a:pt x="3" y="23"/>
                  </a:cubicBezTo>
                  <a:lnTo>
                    <a:pt x="117" y="317"/>
                  </a:lnTo>
                  <a:lnTo>
                    <a:pt x="3" y="610"/>
                  </a:lnTo>
                  <a:cubicBezTo>
                    <a:pt x="0" y="616"/>
                    <a:pt x="0" y="618"/>
                    <a:pt x="0" y="622"/>
                  </a:cubicBezTo>
                  <a:cubicBezTo>
                    <a:pt x="0" y="628"/>
                    <a:pt x="6" y="633"/>
                    <a:pt x="13" y="633"/>
                  </a:cubicBezTo>
                  <a:cubicBezTo>
                    <a:pt x="22" y="633"/>
                    <a:pt x="23" y="628"/>
                    <a:pt x="26" y="622"/>
                  </a:cubicBezTo>
                  <a:lnTo>
                    <a:pt x="140" y="328"/>
                  </a:lnTo>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72"/>
            <p:cNvSpPr/>
            <p:nvPr/>
          </p:nvSpPr>
          <p:spPr>
            <a:xfrm>
              <a:off x="3890160" y="2032560"/>
              <a:ext cx="152280" cy="152640"/>
            </a:xfrm>
            <a:custGeom>
              <a:rect b="b" l="l" r="r" t="t"/>
              <a:pathLst>
                <a:path extrusionOk="0" h="424" w="423">
                  <a:moveTo>
                    <a:pt x="225" y="225"/>
                  </a:moveTo>
                  <a:lnTo>
                    <a:pt x="402" y="225"/>
                  </a:lnTo>
                  <a:cubicBezTo>
                    <a:pt x="410" y="225"/>
                    <a:pt x="422" y="225"/>
                    <a:pt x="422" y="212"/>
                  </a:cubicBezTo>
                  <a:cubicBezTo>
                    <a:pt x="422" y="199"/>
                    <a:pt x="410" y="199"/>
                    <a:pt x="402" y="199"/>
                  </a:cubicBezTo>
                  <a:lnTo>
                    <a:pt x="225" y="199"/>
                  </a:lnTo>
                  <a:lnTo>
                    <a:pt x="225" y="22"/>
                  </a:lnTo>
                  <a:cubicBezTo>
                    <a:pt x="225" y="12"/>
                    <a:pt x="225" y="0"/>
                    <a:pt x="212" y="0"/>
                  </a:cubicBezTo>
                  <a:cubicBezTo>
                    <a:pt x="199" y="0"/>
                    <a:pt x="199" y="12"/>
                    <a:pt x="199" y="22"/>
                  </a:cubicBezTo>
                  <a:lnTo>
                    <a:pt x="199" y="199"/>
                  </a:lnTo>
                  <a:lnTo>
                    <a:pt x="22" y="199"/>
                  </a:lnTo>
                  <a:cubicBezTo>
                    <a:pt x="12" y="199"/>
                    <a:pt x="0" y="199"/>
                    <a:pt x="0" y="212"/>
                  </a:cubicBezTo>
                  <a:cubicBezTo>
                    <a:pt x="0" y="225"/>
                    <a:pt x="12" y="225"/>
                    <a:pt x="22" y="225"/>
                  </a:cubicBezTo>
                  <a:lnTo>
                    <a:pt x="199" y="225"/>
                  </a:lnTo>
                  <a:lnTo>
                    <a:pt x="199" y="402"/>
                  </a:lnTo>
                  <a:cubicBezTo>
                    <a:pt x="199" y="410"/>
                    <a:pt x="199" y="423"/>
                    <a:pt x="212" y="423"/>
                  </a:cubicBezTo>
                  <a:cubicBezTo>
                    <a:pt x="225" y="423"/>
                    <a:pt x="225" y="410"/>
                    <a:pt x="225" y="402"/>
                  </a:cubicBezTo>
                  <a:lnTo>
                    <a:pt x="225" y="225"/>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72"/>
            <p:cNvSpPr/>
            <p:nvPr/>
          </p:nvSpPr>
          <p:spPr>
            <a:xfrm>
              <a:off x="4132080" y="1994040"/>
              <a:ext cx="10080" cy="228240"/>
            </a:xfrm>
            <a:custGeom>
              <a:rect b="b" l="l" r="r" t="t"/>
              <a:pathLst>
                <a:path extrusionOk="0" h="634" w="28">
                  <a:moveTo>
                    <a:pt x="27" y="23"/>
                  </a:moveTo>
                  <a:cubicBezTo>
                    <a:pt x="27" y="12"/>
                    <a:pt x="27" y="0"/>
                    <a:pt x="13" y="0"/>
                  </a:cubicBezTo>
                  <a:cubicBezTo>
                    <a:pt x="0" y="0"/>
                    <a:pt x="0" y="12"/>
                    <a:pt x="0" y="23"/>
                  </a:cubicBezTo>
                  <a:lnTo>
                    <a:pt x="0" y="610"/>
                  </a:lnTo>
                  <a:cubicBezTo>
                    <a:pt x="0" y="622"/>
                    <a:pt x="0" y="633"/>
                    <a:pt x="13" y="633"/>
                  </a:cubicBezTo>
                  <a:cubicBezTo>
                    <a:pt x="27" y="633"/>
                    <a:pt x="27" y="622"/>
                    <a:pt x="27" y="610"/>
                  </a:cubicBezTo>
                  <a:lnTo>
                    <a:pt x="27" y="23"/>
                  </a:lnTo>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72"/>
            <p:cNvSpPr/>
            <p:nvPr/>
          </p:nvSpPr>
          <p:spPr>
            <a:xfrm>
              <a:off x="4187160" y="2103480"/>
              <a:ext cx="139680" cy="10080"/>
            </a:xfrm>
            <a:custGeom>
              <a:rect b="b" l="l" r="r" t="t"/>
              <a:pathLst>
                <a:path extrusionOk="0" h="28" w="388">
                  <a:moveTo>
                    <a:pt x="366" y="27"/>
                  </a:moveTo>
                  <a:cubicBezTo>
                    <a:pt x="376" y="27"/>
                    <a:pt x="387" y="27"/>
                    <a:pt x="387" y="13"/>
                  </a:cubicBezTo>
                  <a:cubicBezTo>
                    <a:pt x="387" y="0"/>
                    <a:pt x="376" y="0"/>
                    <a:pt x="366" y="0"/>
                  </a:cubicBezTo>
                  <a:lnTo>
                    <a:pt x="22" y="0"/>
                  </a:lnTo>
                  <a:cubicBezTo>
                    <a:pt x="12" y="0"/>
                    <a:pt x="0" y="0"/>
                    <a:pt x="0" y="13"/>
                  </a:cubicBezTo>
                  <a:cubicBezTo>
                    <a:pt x="0" y="27"/>
                    <a:pt x="12" y="27"/>
                    <a:pt x="22" y="27"/>
                  </a:cubicBezTo>
                  <a:lnTo>
                    <a:pt x="366" y="27"/>
                  </a:lnTo>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72"/>
            <p:cNvSpPr/>
            <p:nvPr/>
          </p:nvSpPr>
          <p:spPr>
            <a:xfrm>
              <a:off x="4364280" y="2103480"/>
              <a:ext cx="139680" cy="10080"/>
            </a:xfrm>
            <a:custGeom>
              <a:rect b="b" l="l" r="r" t="t"/>
              <a:pathLst>
                <a:path extrusionOk="0" h="28" w="388">
                  <a:moveTo>
                    <a:pt x="366" y="27"/>
                  </a:moveTo>
                  <a:cubicBezTo>
                    <a:pt x="376" y="27"/>
                    <a:pt x="387" y="27"/>
                    <a:pt x="387" y="13"/>
                  </a:cubicBezTo>
                  <a:cubicBezTo>
                    <a:pt x="387" y="0"/>
                    <a:pt x="376" y="0"/>
                    <a:pt x="366" y="0"/>
                  </a:cubicBezTo>
                  <a:lnTo>
                    <a:pt x="22" y="0"/>
                  </a:lnTo>
                  <a:cubicBezTo>
                    <a:pt x="12" y="0"/>
                    <a:pt x="0" y="0"/>
                    <a:pt x="0" y="13"/>
                  </a:cubicBezTo>
                  <a:cubicBezTo>
                    <a:pt x="0" y="27"/>
                    <a:pt x="12" y="27"/>
                    <a:pt x="22" y="27"/>
                  </a:cubicBezTo>
                  <a:lnTo>
                    <a:pt x="366" y="27"/>
                  </a:lnTo>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72"/>
            <p:cNvSpPr/>
            <p:nvPr/>
          </p:nvSpPr>
          <p:spPr>
            <a:xfrm>
              <a:off x="4534920" y="1994040"/>
              <a:ext cx="51840" cy="228240"/>
            </a:xfrm>
            <a:custGeom>
              <a:rect b="b" l="l" r="r" t="t"/>
              <a:pathLst>
                <a:path extrusionOk="0" h="634" w="144">
                  <a:moveTo>
                    <a:pt x="140" y="328"/>
                  </a:moveTo>
                  <a:cubicBezTo>
                    <a:pt x="143" y="320"/>
                    <a:pt x="143" y="318"/>
                    <a:pt x="143" y="317"/>
                  </a:cubicBezTo>
                  <a:cubicBezTo>
                    <a:pt x="143" y="315"/>
                    <a:pt x="143" y="314"/>
                    <a:pt x="140" y="307"/>
                  </a:cubicBezTo>
                  <a:lnTo>
                    <a:pt x="27" y="14"/>
                  </a:lnTo>
                  <a:cubicBezTo>
                    <a:pt x="23" y="4"/>
                    <a:pt x="20" y="0"/>
                    <a:pt x="13" y="0"/>
                  </a:cubicBezTo>
                  <a:cubicBezTo>
                    <a:pt x="6" y="0"/>
                    <a:pt x="0" y="6"/>
                    <a:pt x="0" y="13"/>
                  </a:cubicBezTo>
                  <a:cubicBezTo>
                    <a:pt x="0" y="14"/>
                    <a:pt x="0" y="16"/>
                    <a:pt x="3" y="23"/>
                  </a:cubicBezTo>
                  <a:lnTo>
                    <a:pt x="117" y="317"/>
                  </a:lnTo>
                  <a:lnTo>
                    <a:pt x="3" y="610"/>
                  </a:lnTo>
                  <a:cubicBezTo>
                    <a:pt x="0" y="616"/>
                    <a:pt x="0" y="618"/>
                    <a:pt x="0" y="622"/>
                  </a:cubicBezTo>
                  <a:cubicBezTo>
                    <a:pt x="0" y="628"/>
                    <a:pt x="6" y="633"/>
                    <a:pt x="13" y="633"/>
                  </a:cubicBezTo>
                  <a:cubicBezTo>
                    <a:pt x="22" y="633"/>
                    <a:pt x="23" y="628"/>
                    <a:pt x="26" y="622"/>
                  </a:cubicBezTo>
                  <a:lnTo>
                    <a:pt x="140" y="328"/>
                  </a:lnTo>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72"/>
            <p:cNvSpPr/>
            <p:nvPr/>
          </p:nvSpPr>
          <p:spPr>
            <a:xfrm>
              <a:off x="4624200" y="1994040"/>
              <a:ext cx="53640" cy="228240"/>
            </a:xfrm>
            <a:custGeom>
              <a:rect b="b" l="l" r="r" t="t"/>
              <a:pathLst>
                <a:path extrusionOk="0" h="634" w="149">
                  <a:moveTo>
                    <a:pt x="148" y="317"/>
                  </a:moveTo>
                  <a:cubicBezTo>
                    <a:pt x="148" y="268"/>
                    <a:pt x="141" y="191"/>
                    <a:pt x="107" y="119"/>
                  </a:cubicBezTo>
                  <a:cubicBezTo>
                    <a:pt x="68" y="42"/>
                    <a:pt x="13" y="0"/>
                    <a:pt x="6" y="0"/>
                  </a:cubicBezTo>
                  <a:cubicBezTo>
                    <a:pt x="3" y="0"/>
                    <a:pt x="0" y="3"/>
                    <a:pt x="0" y="6"/>
                  </a:cubicBezTo>
                  <a:cubicBezTo>
                    <a:pt x="0" y="9"/>
                    <a:pt x="0" y="10"/>
                    <a:pt x="12" y="22"/>
                  </a:cubicBezTo>
                  <a:cubicBezTo>
                    <a:pt x="75" y="83"/>
                    <a:pt x="111" y="184"/>
                    <a:pt x="111" y="317"/>
                  </a:cubicBezTo>
                  <a:cubicBezTo>
                    <a:pt x="111" y="425"/>
                    <a:pt x="88" y="537"/>
                    <a:pt x="9" y="616"/>
                  </a:cubicBezTo>
                  <a:cubicBezTo>
                    <a:pt x="0" y="625"/>
                    <a:pt x="0" y="626"/>
                    <a:pt x="0" y="628"/>
                  </a:cubicBezTo>
                  <a:cubicBezTo>
                    <a:pt x="0" y="632"/>
                    <a:pt x="3" y="633"/>
                    <a:pt x="6" y="633"/>
                  </a:cubicBezTo>
                  <a:cubicBezTo>
                    <a:pt x="13" y="633"/>
                    <a:pt x="71" y="590"/>
                    <a:pt x="108" y="510"/>
                  </a:cubicBezTo>
                  <a:cubicBezTo>
                    <a:pt x="141" y="440"/>
                    <a:pt x="148" y="370"/>
                    <a:pt x="148" y="317"/>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73"/>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CD078"/>
                </a:solidFill>
                <a:latin typeface="Calibri"/>
                <a:ea typeface="Calibri"/>
                <a:cs typeface="Calibri"/>
                <a:sym typeface="Calibri"/>
              </a:rPr>
              <a:t>L’experiment de Freedman-Clauser</a:t>
            </a:r>
            <a:endParaRPr b="0" sz="4000" strike="noStrike">
              <a:solidFill>
                <a:srgbClr val="000000"/>
              </a:solidFill>
              <a:latin typeface="Arial"/>
              <a:ea typeface="Arial"/>
              <a:cs typeface="Arial"/>
              <a:sym typeface="Arial"/>
            </a:endParaRPr>
          </a:p>
        </p:txBody>
      </p:sp>
      <p:pic>
        <p:nvPicPr>
          <p:cNvPr id="633" name="Google Shape;633;p73"/>
          <p:cNvPicPr preferRelativeResize="0"/>
          <p:nvPr/>
        </p:nvPicPr>
        <p:blipFill rotWithShape="1">
          <a:blip r:embed="rId3">
            <a:alphaModFix/>
          </a:blip>
          <a:srcRect b="28893" l="2288" r="4588" t="0"/>
          <a:stretch/>
        </p:blipFill>
        <p:spPr>
          <a:xfrm>
            <a:off x="3636000" y="1186920"/>
            <a:ext cx="6423840" cy="4428360"/>
          </a:xfrm>
          <a:prstGeom prst="rect">
            <a:avLst/>
          </a:prstGeom>
          <a:noFill/>
          <a:ln>
            <a:noFill/>
          </a:ln>
        </p:spPr>
      </p:pic>
      <p:sp>
        <p:nvSpPr>
          <p:cNvPr id="634" name="Google Shape;634;p73"/>
          <p:cNvSpPr txBox="1"/>
          <p:nvPr/>
        </p:nvSpPr>
        <p:spPr>
          <a:xfrm>
            <a:off x="5328000" y="576000"/>
            <a:ext cx="4752000" cy="504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Distancia entre detectors ~ 5 metres</a:t>
            </a:r>
            <a:endParaRPr b="0" sz="2200" strike="noStrike">
              <a:latin typeface="Arial"/>
              <a:ea typeface="Arial"/>
              <a:cs typeface="Arial"/>
              <a:sym typeface="Arial"/>
            </a:endParaRPr>
          </a:p>
        </p:txBody>
      </p:sp>
      <p:pic>
        <p:nvPicPr>
          <p:cNvPr id="635" name="Google Shape;635;p73"/>
          <p:cNvPicPr preferRelativeResize="0"/>
          <p:nvPr/>
        </p:nvPicPr>
        <p:blipFill rotWithShape="1">
          <a:blip r:embed="rId4">
            <a:alphaModFix/>
          </a:blip>
          <a:srcRect b="0" l="0" r="0" t="0"/>
          <a:stretch/>
        </p:blipFill>
        <p:spPr>
          <a:xfrm>
            <a:off x="216000" y="864000"/>
            <a:ext cx="3381840" cy="3600000"/>
          </a:xfrm>
          <a:prstGeom prst="rect">
            <a:avLst/>
          </a:prstGeom>
          <a:noFill/>
          <a:ln>
            <a:noFill/>
          </a:ln>
        </p:spPr>
      </p:pic>
      <p:sp>
        <p:nvSpPr>
          <p:cNvPr id="636" name="Google Shape;636;p73"/>
          <p:cNvSpPr txBox="1"/>
          <p:nvPr/>
        </p:nvSpPr>
        <p:spPr>
          <a:xfrm>
            <a:off x="108000" y="4608000"/>
            <a:ext cx="4752000" cy="504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solidFill>
                  <a:srgbClr val="CE181E"/>
                </a:solidFill>
                <a:latin typeface="Calibri"/>
                <a:ea typeface="Calibri"/>
                <a:cs typeface="Calibri"/>
                <a:sym typeface="Calibri"/>
              </a:rPr>
              <a:t>Pics: Freedman’s Thesis 1972</a:t>
            </a:r>
            <a:endParaRPr b="0" sz="2200" strike="noStrike">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74"/>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CD078"/>
                </a:solidFill>
                <a:latin typeface="Calibri"/>
                <a:ea typeface="Calibri"/>
                <a:cs typeface="Calibri"/>
                <a:sym typeface="Calibri"/>
              </a:rPr>
              <a:t>Els experiments d’Aspect</a:t>
            </a:r>
            <a:endParaRPr b="0" sz="4000" strike="noStrike">
              <a:solidFill>
                <a:srgbClr val="000000"/>
              </a:solidFill>
              <a:latin typeface="Arial"/>
              <a:ea typeface="Arial"/>
              <a:cs typeface="Arial"/>
              <a:sym typeface="Arial"/>
            </a:endParaRPr>
          </a:p>
        </p:txBody>
      </p:sp>
      <p:pic>
        <p:nvPicPr>
          <p:cNvPr id="642" name="Google Shape;642;p74"/>
          <p:cNvPicPr preferRelativeResize="0"/>
          <p:nvPr/>
        </p:nvPicPr>
        <p:blipFill rotWithShape="1">
          <a:blip r:embed="rId3">
            <a:alphaModFix/>
          </a:blip>
          <a:srcRect b="35380" l="0" r="0" t="0"/>
          <a:stretch/>
        </p:blipFill>
        <p:spPr>
          <a:xfrm>
            <a:off x="44280" y="605160"/>
            <a:ext cx="5139720" cy="1135800"/>
          </a:xfrm>
          <a:prstGeom prst="rect">
            <a:avLst/>
          </a:prstGeom>
          <a:noFill/>
          <a:ln cap="flat" cmpd="sng" w="9525">
            <a:solidFill>
              <a:srgbClr val="3465A4"/>
            </a:solidFill>
            <a:prstDash val="solid"/>
            <a:round/>
            <a:headEnd len="sm" w="sm" type="none"/>
            <a:tailEnd len="sm" w="sm" type="none"/>
          </a:ln>
        </p:spPr>
      </p:pic>
      <p:sp>
        <p:nvSpPr>
          <p:cNvPr id="643" name="Google Shape;643;p74"/>
          <p:cNvSpPr txBox="1"/>
          <p:nvPr/>
        </p:nvSpPr>
        <p:spPr>
          <a:xfrm>
            <a:off x="72000" y="2276640"/>
            <a:ext cx="3672000" cy="204336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Aspect i el seu equip volien fer un muntatge molt semblant al “Gedankenexperiment” d’EPR.</a:t>
            </a:r>
            <a:endParaRPr b="0" sz="2200" strike="noStrike">
              <a:latin typeface="Arial"/>
              <a:ea typeface="Arial"/>
              <a:cs typeface="Arial"/>
              <a:sym typeface="Arial"/>
            </a:endParaRPr>
          </a:p>
          <a:p>
            <a:pPr indent="0" lvl="0" marL="0" marR="0" rtl="0" algn="l">
              <a:spcBef>
                <a:spcPts val="0"/>
              </a:spcBef>
              <a:spcAft>
                <a:spcPts val="0"/>
              </a:spcAft>
              <a:buNone/>
            </a:pPr>
            <a:r>
              <a:t/>
            </a:r>
            <a:endParaRPr b="0" sz="2200" strike="noStrike">
              <a:latin typeface="Arial"/>
              <a:ea typeface="Arial"/>
              <a:cs typeface="Arial"/>
              <a:sym typeface="Arial"/>
            </a:endParaRPr>
          </a:p>
          <a:p>
            <a:pPr indent="0" lvl="0" marL="0" marR="0" rtl="0" algn="l">
              <a:spcBef>
                <a:spcPts val="0"/>
              </a:spcBef>
              <a:spcAft>
                <a:spcPts val="0"/>
              </a:spcAft>
              <a:buNone/>
            </a:pPr>
            <a:r>
              <a:rPr b="0" lang="ca-ES" sz="2200" strike="noStrike">
                <a:latin typeface="Calibri"/>
                <a:ea typeface="Calibri"/>
                <a:cs typeface="Calibri"/>
                <a:sym typeface="Calibri"/>
              </a:rPr>
              <a:t>Fa servir polaritzadors de dos canals, que fan el paper dels Stern Gerlachs amb espins  </a:t>
            </a:r>
            <a:endParaRPr b="0" sz="2200" strike="noStrike">
              <a:latin typeface="Arial"/>
              <a:ea typeface="Arial"/>
              <a:cs typeface="Arial"/>
              <a:sym typeface="Arial"/>
            </a:endParaRPr>
          </a:p>
        </p:txBody>
      </p:sp>
      <p:pic>
        <p:nvPicPr>
          <p:cNvPr id="644" name="Google Shape;644;p74"/>
          <p:cNvPicPr preferRelativeResize="0"/>
          <p:nvPr/>
        </p:nvPicPr>
        <p:blipFill rotWithShape="1">
          <a:blip r:embed="rId4">
            <a:alphaModFix/>
          </a:blip>
          <a:srcRect b="0" l="0" r="0" t="0"/>
          <a:stretch/>
        </p:blipFill>
        <p:spPr>
          <a:xfrm>
            <a:off x="6264000" y="576000"/>
            <a:ext cx="3816000" cy="2664720"/>
          </a:xfrm>
          <a:prstGeom prst="rect">
            <a:avLst/>
          </a:prstGeom>
          <a:noFill/>
          <a:ln>
            <a:noFill/>
          </a:ln>
        </p:spPr>
      </p:pic>
      <p:sp>
        <p:nvSpPr>
          <p:cNvPr id="645" name="Google Shape;645;p74"/>
          <p:cNvSpPr txBox="1"/>
          <p:nvPr/>
        </p:nvSpPr>
        <p:spPr>
          <a:xfrm>
            <a:off x="8712000" y="3240720"/>
            <a:ext cx="1415160" cy="2318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000" strike="noStrike">
                <a:latin typeface="Arial"/>
                <a:ea typeface="Arial"/>
                <a:cs typeface="Arial"/>
                <a:sym typeface="Arial"/>
              </a:rPr>
              <a:t>© Lars Becker-Larsen</a:t>
            </a:r>
            <a:endParaRPr b="0" sz="1000" strike="noStrike">
              <a:latin typeface="Arial"/>
              <a:ea typeface="Arial"/>
              <a:cs typeface="Arial"/>
              <a:sym typeface="Arial"/>
            </a:endParaRPr>
          </a:p>
        </p:txBody>
      </p:sp>
      <p:pic>
        <p:nvPicPr>
          <p:cNvPr id="646" name="Google Shape;646;p74"/>
          <p:cNvPicPr preferRelativeResize="0"/>
          <p:nvPr/>
        </p:nvPicPr>
        <p:blipFill rotWithShape="1">
          <a:blip r:embed="rId5">
            <a:alphaModFix/>
          </a:blip>
          <a:srcRect b="0" l="0" r="0" t="0"/>
          <a:stretch/>
        </p:blipFill>
        <p:spPr>
          <a:xfrm>
            <a:off x="7132680" y="4248000"/>
            <a:ext cx="2371320" cy="542520"/>
          </a:xfrm>
          <a:prstGeom prst="rect">
            <a:avLst/>
          </a:prstGeom>
          <a:noFill/>
          <a:ln cap="flat" cmpd="sng" w="29150">
            <a:solidFill>
              <a:srgbClr val="C9211E"/>
            </a:solidFill>
            <a:prstDash val="solid"/>
            <a:round/>
            <a:headEnd len="sm" w="sm" type="none"/>
            <a:tailEnd len="sm" w="sm" type="none"/>
          </a:ln>
        </p:spPr>
      </p:pic>
      <p:pic>
        <p:nvPicPr>
          <p:cNvPr id="647" name="Google Shape;647;p74"/>
          <p:cNvPicPr preferRelativeResize="0"/>
          <p:nvPr/>
        </p:nvPicPr>
        <p:blipFill rotWithShape="1">
          <a:blip r:embed="rId6">
            <a:alphaModFix/>
          </a:blip>
          <a:srcRect b="36381" l="9993" r="11672" t="0"/>
          <a:stretch/>
        </p:blipFill>
        <p:spPr>
          <a:xfrm>
            <a:off x="3528360" y="3060000"/>
            <a:ext cx="3383640" cy="20109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75"/>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CD078"/>
                </a:solidFill>
                <a:latin typeface="Calibri"/>
                <a:ea typeface="Calibri"/>
                <a:cs typeface="Calibri"/>
                <a:sym typeface="Calibri"/>
              </a:rPr>
              <a:t>Els experiments d’Aspect</a:t>
            </a:r>
            <a:endParaRPr b="0" sz="4000" strike="noStrike">
              <a:solidFill>
                <a:srgbClr val="000000"/>
              </a:solidFill>
              <a:latin typeface="Arial"/>
              <a:ea typeface="Arial"/>
              <a:cs typeface="Arial"/>
              <a:sym typeface="Arial"/>
            </a:endParaRPr>
          </a:p>
        </p:txBody>
      </p:sp>
      <p:pic>
        <p:nvPicPr>
          <p:cNvPr id="653" name="Google Shape;653;p75"/>
          <p:cNvPicPr preferRelativeResize="0"/>
          <p:nvPr/>
        </p:nvPicPr>
        <p:blipFill rotWithShape="1">
          <a:blip r:embed="rId3">
            <a:alphaModFix/>
          </a:blip>
          <a:srcRect b="43840" l="27145" r="21417" t="8538"/>
          <a:stretch/>
        </p:blipFill>
        <p:spPr>
          <a:xfrm>
            <a:off x="8337600" y="671040"/>
            <a:ext cx="1060920" cy="1431000"/>
          </a:xfrm>
          <a:prstGeom prst="rect">
            <a:avLst/>
          </a:prstGeom>
          <a:noFill/>
          <a:ln>
            <a:noFill/>
          </a:ln>
        </p:spPr>
      </p:pic>
      <p:sp>
        <p:nvSpPr>
          <p:cNvPr id="654" name="Google Shape;654;p75"/>
          <p:cNvSpPr txBox="1"/>
          <p:nvPr/>
        </p:nvSpPr>
        <p:spPr>
          <a:xfrm>
            <a:off x="8337600" y="2195640"/>
            <a:ext cx="1310400" cy="39636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800" strike="noStrike">
                <a:solidFill>
                  <a:srgbClr val="C9211E"/>
                </a:solidFill>
                <a:latin typeface="Calibri"/>
                <a:ea typeface="Calibri"/>
                <a:cs typeface="Calibri"/>
                <a:sym typeface="Calibri"/>
              </a:rPr>
              <a:t>A. Aspect</a:t>
            </a:r>
            <a:endParaRPr b="0" sz="1800" strike="noStrike">
              <a:latin typeface="Arial"/>
              <a:ea typeface="Arial"/>
              <a:cs typeface="Arial"/>
              <a:sym typeface="Arial"/>
            </a:endParaRPr>
          </a:p>
        </p:txBody>
      </p:sp>
      <p:pic>
        <p:nvPicPr>
          <p:cNvPr id="655" name="Google Shape;655;p75"/>
          <p:cNvPicPr preferRelativeResize="0"/>
          <p:nvPr/>
        </p:nvPicPr>
        <p:blipFill rotWithShape="1">
          <a:blip r:embed="rId4">
            <a:alphaModFix/>
          </a:blip>
          <a:srcRect b="34617" l="4258" r="7980" t="0"/>
          <a:stretch/>
        </p:blipFill>
        <p:spPr>
          <a:xfrm>
            <a:off x="5183640" y="2555280"/>
            <a:ext cx="4751640" cy="2447640"/>
          </a:xfrm>
          <a:prstGeom prst="rect">
            <a:avLst/>
          </a:prstGeom>
          <a:noFill/>
          <a:ln>
            <a:noFill/>
          </a:ln>
        </p:spPr>
      </p:pic>
      <p:sp>
        <p:nvSpPr>
          <p:cNvPr id="656" name="Google Shape;656;p75"/>
          <p:cNvSpPr txBox="1"/>
          <p:nvPr/>
        </p:nvSpPr>
        <p:spPr>
          <a:xfrm>
            <a:off x="6527520" y="647280"/>
            <a:ext cx="936360" cy="1514880"/>
          </a:xfrm>
          <a:prstGeom prst="rect">
            <a:avLst/>
          </a:prstGeom>
          <a:blipFill rotWithShape="1">
            <a:blip r:embed="rId5">
              <a:alphaModFix/>
            </a:blip>
            <a:stretch>
              <a:fillRect b="0" l="434457" r="684391" t="0"/>
            </a:stretch>
          </a:blipFill>
          <a:ln>
            <a:noFill/>
          </a:ln>
        </p:spPr>
        <p:txBody>
          <a:bodyPr anchorCtr="1" anchor="ctr" bIns="0" lIns="0" spcFirstLastPara="1" rIns="0" wrap="square" tIns="0">
            <a:noAutofit/>
          </a:bodyPr>
          <a:lstStyle/>
          <a:p>
            <a:pPr indent="0" lvl="0" marL="0" marR="0" rtl="0" algn="ctr">
              <a:spcBef>
                <a:spcPts val="0"/>
              </a:spcBef>
              <a:spcAft>
                <a:spcPts val="0"/>
              </a:spcAft>
              <a:buNone/>
            </a:pPr>
            <a:r>
              <a:t/>
            </a:r>
            <a:endParaRPr b="0" sz="2400" strike="noStrike">
              <a:latin typeface="Times New Roman"/>
              <a:ea typeface="Times New Roman"/>
              <a:cs typeface="Times New Roman"/>
              <a:sym typeface="Times New Roman"/>
            </a:endParaRPr>
          </a:p>
          <a:p>
            <a:pPr indent="0" lvl="0" marL="0" marR="0" rtl="0" algn="ctr">
              <a:spcBef>
                <a:spcPts val="0"/>
              </a:spcBef>
              <a:spcAft>
                <a:spcPts val="0"/>
              </a:spcAft>
              <a:buNone/>
            </a:pPr>
            <a:r>
              <a:t/>
            </a:r>
            <a:endParaRPr b="0" sz="2400" strike="noStrike">
              <a:latin typeface="Times New Roman"/>
              <a:ea typeface="Times New Roman"/>
              <a:cs typeface="Times New Roman"/>
              <a:sym typeface="Times New Roman"/>
            </a:endParaRPr>
          </a:p>
        </p:txBody>
      </p:sp>
      <p:sp>
        <p:nvSpPr>
          <p:cNvPr id="657" name="Google Shape;657;p75"/>
          <p:cNvSpPr txBox="1"/>
          <p:nvPr/>
        </p:nvSpPr>
        <p:spPr>
          <a:xfrm>
            <a:off x="6371640" y="2195640"/>
            <a:ext cx="1310400" cy="39636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800" strike="noStrike">
                <a:solidFill>
                  <a:srgbClr val="C9211E"/>
                </a:solidFill>
                <a:latin typeface="Calibri"/>
                <a:ea typeface="Calibri"/>
                <a:cs typeface="Calibri"/>
                <a:sym typeface="Calibri"/>
              </a:rPr>
              <a:t>J. Dalibard</a:t>
            </a:r>
            <a:endParaRPr b="0" sz="1800" strike="noStrike">
              <a:latin typeface="Arial"/>
              <a:ea typeface="Arial"/>
              <a:cs typeface="Arial"/>
              <a:sym typeface="Arial"/>
            </a:endParaRPr>
          </a:p>
        </p:txBody>
      </p:sp>
      <p:sp>
        <p:nvSpPr>
          <p:cNvPr id="658" name="Google Shape;658;p75"/>
          <p:cNvSpPr txBox="1"/>
          <p:nvPr/>
        </p:nvSpPr>
        <p:spPr>
          <a:xfrm>
            <a:off x="432000" y="2304000"/>
            <a:ext cx="4968000" cy="232236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En aquest segon experiment s’afegeixen interruptors que canvien el polaritzador durant el temps de vol del fotó. </a:t>
            </a:r>
            <a:endParaRPr b="0" sz="2200" strike="noStrike">
              <a:latin typeface="Arial"/>
              <a:ea typeface="Arial"/>
              <a:cs typeface="Arial"/>
              <a:sym typeface="Arial"/>
            </a:endParaRPr>
          </a:p>
          <a:p>
            <a:pPr indent="0" lvl="0" marL="0" marR="0" rtl="0" algn="l">
              <a:spcBef>
                <a:spcPts val="0"/>
              </a:spcBef>
              <a:spcAft>
                <a:spcPts val="0"/>
              </a:spcAft>
              <a:buNone/>
            </a:pPr>
            <a:r>
              <a:t/>
            </a:r>
            <a:endParaRPr b="0" sz="2200" strike="noStrike">
              <a:latin typeface="Arial"/>
              <a:ea typeface="Arial"/>
              <a:cs typeface="Arial"/>
              <a:sym typeface="Arial"/>
            </a:endParaRPr>
          </a:p>
          <a:p>
            <a:pPr indent="0" lvl="0" marL="0" marR="0" rtl="0" algn="l">
              <a:spcBef>
                <a:spcPts val="0"/>
              </a:spcBef>
              <a:spcAft>
                <a:spcPts val="0"/>
              </a:spcAft>
              <a:buNone/>
            </a:pPr>
            <a:r>
              <a:rPr b="0" lang="ca-ES" sz="2200" strike="noStrike">
                <a:latin typeface="Calibri"/>
                <a:ea typeface="Calibri"/>
                <a:cs typeface="Calibri"/>
                <a:sym typeface="Calibri"/>
              </a:rPr>
              <a:t>Això va permetre tancar el </a:t>
            </a:r>
            <a:r>
              <a:rPr b="0" lang="ca-ES" sz="2200" strike="noStrike">
                <a:solidFill>
                  <a:srgbClr val="CE181E"/>
                </a:solidFill>
                <a:latin typeface="Calibri"/>
                <a:ea typeface="Calibri"/>
                <a:cs typeface="Calibri"/>
                <a:sym typeface="Calibri"/>
              </a:rPr>
              <a:t>«locality loophole»</a:t>
            </a:r>
            <a:r>
              <a:rPr b="0" lang="ca-ES" sz="2200" strike="noStrike">
                <a:latin typeface="Calibri"/>
                <a:ea typeface="Calibri"/>
                <a:cs typeface="Calibri"/>
                <a:sym typeface="Calibri"/>
              </a:rPr>
              <a:t>. La mesura en </a:t>
            </a:r>
            <a:r>
              <a:rPr b="0" lang="ca-ES" sz="2200" strike="noStrike">
                <a:solidFill>
                  <a:srgbClr val="CE181E"/>
                </a:solidFill>
                <a:latin typeface="Calibri"/>
                <a:ea typeface="Calibri"/>
                <a:cs typeface="Calibri"/>
                <a:sym typeface="Calibri"/>
              </a:rPr>
              <a:t>A</a:t>
            </a:r>
            <a:r>
              <a:rPr b="0" lang="ca-ES" sz="2200" strike="noStrike">
                <a:latin typeface="Calibri"/>
                <a:ea typeface="Calibri"/>
                <a:cs typeface="Calibri"/>
                <a:sym typeface="Calibri"/>
              </a:rPr>
              <a:t> no pot dependre de qué mesurem en </a:t>
            </a:r>
            <a:r>
              <a:rPr b="0" lang="ca-ES" sz="2200" strike="noStrike">
                <a:solidFill>
                  <a:srgbClr val="CE181E"/>
                </a:solidFill>
                <a:latin typeface="Calibri"/>
                <a:ea typeface="Calibri"/>
                <a:cs typeface="Calibri"/>
                <a:sym typeface="Calibri"/>
              </a:rPr>
              <a:t>B</a:t>
            </a:r>
            <a:r>
              <a:rPr b="0" lang="ca-ES" sz="2200" strike="noStrike">
                <a:latin typeface="Calibri"/>
                <a:ea typeface="Calibri"/>
                <a:cs typeface="Calibri"/>
                <a:sym typeface="Calibri"/>
              </a:rPr>
              <a:t> i viceversa.</a:t>
            </a:r>
            <a:endParaRPr b="0" sz="2200" strike="noStrike">
              <a:latin typeface="Arial"/>
              <a:ea typeface="Arial"/>
              <a:cs typeface="Arial"/>
              <a:sym typeface="Arial"/>
            </a:endParaRPr>
          </a:p>
        </p:txBody>
      </p:sp>
      <p:sp>
        <p:nvSpPr>
          <p:cNvPr id="659" name="Google Shape;659;p75"/>
          <p:cNvSpPr/>
          <p:nvPr/>
        </p:nvSpPr>
        <p:spPr>
          <a:xfrm>
            <a:off x="4211640" y="2952000"/>
            <a:ext cx="1008000" cy="216000"/>
          </a:xfrm>
          <a:custGeom>
            <a:rect b="b" l="l" r="r" t="t"/>
            <a:pathLst>
              <a:path extrusionOk="0" h="602" w="2802">
                <a:moveTo>
                  <a:pt x="0" y="150"/>
                </a:moveTo>
                <a:lnTo>
                  <a:pt x="2100" y="150"/>
                </a:lnTo>
                <a:lnTo>
                  <a:pt x="2100" y="0"/>
                </a:lnTo>
                <a:lnTo>
                  <a:pt x="2801" y="300"/>
                </a:lnTo>
                <a:lnTo>
                  <a:pt x="2100" y="601"/>
                </a:lnTo>
                <a:lnTo>
                  <a:pt x="2100" y="450"/>
                </a:lnTo>
                <a:lnTo>
                  <a:pt x="0" y="450"/>
                </a:lnTo>
                <a:lnTo>
                  <a:pt x="0" y="150"/>
                </a:lnTo>
              </a:path>
            </a:pathLst>
          </a:custGeom>
          <a:solidFill>
            <a:srgbClr val="C9211E"/>
          </a:solidFill>
          <a:ln cap="flat" cmpd="sng" w="9525">
            <a:solidFill>
              <a:srgbClr val="3465A4"/>
            </a:solidFill>
            <a:prstDash val="solid"/>
            <a:round/>
            <a:headEnd len="sm" w="sm" type="none"/>
            <a:tailEnd len="sm" w="sm" type="none"/>
          </a:ln>
        </p:spPr>
      </p:sp>
      <p:pic>
        <p:nvPicPr>
          <p:cNvPr id="660" name="Google Shape;660;p75"/>
          <p:cNvPicPr preferRelativeResize="0"/>
          <p:nvPr/>
        </p:nvPicPr>
        <p:blipFill rotWithShape="1">
          <a:blip r:embed="rId6">
            <a:alphaModFix/>
          </a:blip>
          <a:srcRect b="0" l="0" r="0" t="0"/>
          <a:stretch/>
        </p:blipFill>
        <p:spPr>
          <a:xfrm>
            <a:off x="6403320" y="708480"/>
            <a:ext cx="1114200" cy="1379160"/>
          </a:xfrm>
          <a:prstGeom prst="rect">
            <a:avLst/>
          </a:prstGeom>
          <a:noFill/>
          <a:ln>
            <a:noFill/>
          </a:ln>
        </p:spPr>
      </p:pic>
      <p:pic>
        <p:nvPicPr>
          <p:cNvPr id="661" name="Google Shape;661;p75"/>
          <p:cNvPicPr preferRelativeResize="0"/>
          <p:nvPr/>
        </p:nvPicPr>
        <p:blipFill rotWithShape="1">
          <a:blip r:embed="rId7">
            <a:alphaModFix/>
          </a:blip>
          <a:srcRect b="54005" l="0" r="0" t="0"/>
          <a:stretch/>
        </p:blipFill>
        <p:spPr>
          <a:xfrm>
            <a:off x="0" y="1008000"/>
            <a:ext cx="5733000" cy="935640"/>
          </a:xfrm>
          <a:prstGeom prst="rect">
            <a:avLst/>
          </a:prstGeom>
          <a:noFill/>
          <a:ln cap="flat" cmpd="sng" w="9525">
            <a:solidFill>
              <a:srgbClr val="3465A4"/>
            </a:solidFill>
            <a:prstDash val="solid"/>
            <a:round/>
            <a:headEnd len="sm" w="sm" type="none"/>
            <a:tailEnd len="sm" w="sm" type="none"/>
          </a:ln>
        </p:spPr>
      </p:pic>
      <p:pic>
        <p:nvPicPr>
          <p:cNvPr id="662" name="Google Shape;662;p75"/>
          <p:cNvPicPr preferRelativeResize="0"/>
          <p:nvPr/>
        </p:nvPicPr>
        <p:blipFill rotWithShape="1">
          <a:blip r:embed="rId8">
            <a:alphaModFix/>
          </a:blip>
          <a:srcRect b="11687" l="34878" r="17550" t="0"/>
          <a:stretch/>
        </p:blipFill>
        <p:spPr>
          <a:xfrm>
            <a:off x="8336520" y="648000"/>
            <a:ext cx="1071000" cy="149004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60"/>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66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6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76"/>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CD078"/>
                </a:solidFill>
                <a:latin typeface="Calibri"/>
                <a:ea typeface="Calibri"/>
                <a:cs typeface="Calibri"/>
                <a:sym typeface="Calibri"/>
              </a:rPr>
              <a:t>Zeilinger teleportation</a:t>
            </a:r>
            <a:endParaRPr b="0" sz="4000" strike="noStrike">
              <a:solidFill>
                <a:srgbClr val="000000"/>
              </a:solidFill>
              <a:latin typeface="Arial"/>
              <a:ea typeface="Arial"/>
              <a:cs typeface="Arial"/>
              <a:sym typeface="Arial"/>
            </a:endParaRPr>
          </a:p>
        </p:txBody>
      </p:sp>
      <p:sp>
        <p:nvSpPr>
          <p:cNvPr id="668" name="Google Shape;668;p76"/>
          <p:cNvSpPr txBox="1"/>
          <p:nvPr/>
        </p:nvSpPr>
        <p:spPr>
          <a:xfrm>
            <a:off x="6263640" y="2904840"/>
            <a:ext cx="1944000" cy="5500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800" strike="noStrike">
                <a:solidFill>
                  <a:srgbClr val="C9211E"/>
                </a:solidFill>
                <a:latin typeface="Calibri"/>
                <a:ea typeface="Calibri"/>
                <a:cs typeface="Calibri"/>
                <a:sym typeface="Calibri"/>
              </a:rPr>
              <a:t>Anton Zeilinger</a:t>
            </a:r>
            <a:endParaRPr b="0" sz="1800" strike="noStrike">
              <a:latin typeface="Arial"/>
              <a:ea typeface="Arial"/>
              <a:cs typeface="Arial"/>
              <a:sym typeface="Arial"/>
            </a:endParaRPr>
          </a:p>
        </p:txBody>
      </p:sp>
      <p:pic>
        <p:nvPicPr>
          <p:cNvPr id="669" name="Google Shape;669;p76"/>
          <p:cNvPicPr preferRelativeResize="0"/>
          <p:nvPr/>
        </p:nvPicPr>
        <p:blipFill rotWithShape="1">
          <a:blip r:embed="rId3">
            <a:alphaModFix/>
          </a:blip>
          <a:srcRect b="0" l="0" r="0" t="0"/>
          <a:stretch/>
        </p:blipFill>
        <p:spPr>
          <a:xfrm>
            <a:off x="6304320" y="1800"/>
            <a:ext cx="3775680" cy="2158200"/>
          </a:xfrm>
          <a:prstGeom prst="rect">
            <a:avLst/>
          </a:prstGeom>
          <a:noFill/>
          <a:ln>
            <a:noFill/>
          </a:ln>
        </p:spPr>
      </p:pic>
      <p:pic>
        <p:nvPicPr>
          <p:cNvPr id="670" name="Google Shape;670;p76"/>
          <p:cNvPicPr preferRelativeResize="0"/>
          <p:nvPr/>
        </p:nvPicPr>
        <p:blipFill rotWithShape="1">
          <a:blip r:embed="rId4">
            <a:alphaModFix/>
          </a:blip>
          <a:srcRect b="0" l="0" r="0" t="0"/>
          <a:stretch/>
        </p:blipFill>
        <p:spPr>
          <a:xfrm>
            <a:off x="36000" y="1929240"/>
            <a:ext cx="4572000" cy="3065760"/>
          </a:xfrm>
          <a:prstGeom prst="rect">
            <a:avLst/>
          </a:prstGeom>
          <a:noFill/>
          <a:ln cap="flat" cmpd="sng" w="9525">
            <a:solidFill>
              <a:srgbClr val="C9211E"/>
            </a:solidFill>
            <a:prstDash val="solid"/>
            <a:round/>
            <a:headEnd len="sm" w="sm" type="none"/>
            <a:tailEnd len="sm" w="sm" type="none"/>
          </a:ln>
        </p:spPr>
      </p:pic>
      <p:pic>
        <p:nvPicPr>
          <p:cNvPr id="671" name="Google Shape;671;p76"/>
          <p:cNvPicPr preferRelativeResize="0"/>
          <p:nvPr/>
        </p:nvPicPr>
        <p:blipFill rotWithShape="1">
          <a:blip r:embed="rId5">
            <a:alphaModFix/>
          </a:blip>
          <a:srcRect b="0" l="0" r="0" t="0"/>
          <a:stretch/>
        </p:blipFill>
        <p:spPr>
          <a:xfrm>
            <a:off x="191160" y="600120"/>
            <a:ext cx="4301640" cy="1207080"/>
          </a:xfrm>
          <a:prstGeom prst="rect">
            <a:avLst/>
          </a:prstGeom>
          <a:noFill/>
          <a:ln>
            <a:noFill/>
          </a:ln>
        </p:spPr>
      </p:pic>
      <p:sp>
        <p:nvSpPr>
          <p:cNvPr id="672" name="Google Shape;672;p76"/>
          <p:cNvSpPr txBox="1"/>
          <p:nvPr/>
        </p:nvSpPr>
        <p:spPr>
          <a:xfrm>
            <a:off x="3175200" y="1556280"/>
            <a:ext cx="1612800" cy="2797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1" lang="ca-ES" sz="1200" strike="noStrike">
                <a:latin typeface="Calibri"/>
                <a:ea typeface="Calibri"/>
                <a:cs typeface="Calibri"/>
                <a:sym typeface="Calibri"/>
              </a:rPr>
              <a:t>Nature 1997</a:t>
            </a:r>
            <a:endParaRPr b="0" sz="1200" strike="noStrike">
              <a:latin typeface="Arial"/>
              <a:ea typeface="Arial"/>
              <a:cs typeface="Arial"/>
              <a:sym typeface="Arial"/>
            </a:endParaRPr>
          </a:p>
        </p:txBody>
      </p:sp>
      <p:pic>
        <p:nvPicPr>
          <p:cNvPr id="673" name="Google Shape;673;p76"/>
          <p:cNvPicPr preferRelativeResize="0"/>
          <p:nvPr/>
        </p:nvPicPr>
        <p:blipFill rotWithShape="1">
          <a:blip r:embed="rId6">
            <a:alphaModFix/>
          </a:blip>
          <a:srcRect b="0" l="0" r="0" t="0"/>
          <a:stretch/>
        </p:blipFill>
        <p:spPr>
          <a:xfrm>
            <a:off x="4680000" y="1685160"/>
            <a:ext cx="5385240" cy="2232000"/>
          </a:xfrm>
          <a:prstGeom prst="rect">
            <a:avLst/>
          </a:prstGeom>
          <a:noFill/>
          <a:ln>
            <a:noFill/>
          </a:ln>
        </p:spPr>
      </p:pic>
      <p:pic>
        <p:nvPicPr>
          <p:cNvPr id="674" name="Google Shape;674;p76"/>
          <p:cNvPicPr preferRelativeResize="0"/>
          <p:nvPr/>
        </p:nvPicPr>
        <p:blipFill rotWithShape="1">
          <a:blip r:embed="rId7">
            <a:alphaModFix/>
          </a:blip>
          <a:srcRect b="0" l="0" r="0" t="0"/>
          <a:stretch/>
        </p:blipFill>
        <p:spPr>
          <a:xfrm>
            <a:off x="5032080" y="3917160"/>
            <a:ext cx="5047920" cy="1194840"/>
          </a:xfrm>
          <a:prstGeom prst="rect">
            <a:avLst/>
          </a:prstGeom>
          <a:noFill/>
          <a:ln>
            <a:noFill/>
          </a:ln>
        </p:spPr>
      </p:pic>
      <p:sp>
        <p:nvSpPr>
          <p:cNvPr id="675" name="Google Shape;675;p76"/>
          <p:cNvSpPr txBox="1"/>
          <p:nvPr/>
        </p:nvSpPr>
        <p:spPr>
          <a:xfrm>
            <a:off x="4680000" y="3744000"/>
            <a:ext cx="1612800" cy="2797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1" lang="ca-ES" sz="1200" strike="noStrike">
                <a:latin typeface="Calibri"/>
                <a:ea typeface="Calibri"/>
                <a:cs typeface="Calibri"/>
                <a:sym typeface="Calibri"/>
              </a:rPr>
              <a:t>Nature 2012</a:t>
            </a:r>
            <a:endParaRPr b="0" sz="1200" strike="noStrike">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77"/>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CD078"/>
                </a:solidFill>
                <a:latin typeface="Calibri"/>
                <a:ea typeface="Calibri"/>
                <a:cs typeface="Calibri"/>
                <a:sym typeface="Calibri"/>
              </a:rPr>
              <a:t>Comunicacions quàntiques: QKD</a:t>
            </a:r>
            <a:endParaRPr b="0" sz="4000" strike="noStrike">
              <a:solidFill>
                <a:srgbClr val="000000"/>
              </a:solidFill>
              <a:latin typeface="Arial"/>
              <a:ea typeface="Arial"/>
              <a:cs typeface="Arial"/>
              <a:sym typeface="Arial"/>
            </a:endParaRPr>
          </a:p>
        </p:txBody>
      </p:sp>
      <p:sp>
        <p:nvSpPr>
          <p:cNvPr id="681" name="Google Shape;681;p77"/>
          <p:cNvSpPr txBox="1"/>
          <p:nvPr/>
        </p:nvSpPr>
        <p:spPr>
          <a:xfrm>
            <a:off x="216000" y="718920"/>
            <a:ext cx="8280000" cy="25930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Com compartir claus, Q</a:t>
            </a:r>
            <a:r>
              <a:rPr b="0" i="1" lang="ca-ES" sz="2200" strike="noStrike">
                <a:latin typeface="Calibri"/>
                <a:ea typeface="Calibri"/>
                <a:cs typeface="Calibri"/>
                <a:sym typeface="Calibri"/>
              </a:rPr>
              <a:t>uantum Key Distribution</a:t>
            </a:r>
            <a:r>
              <a:rPr b="0" lang="ca-ES" sz="2200" strike="noStrike">
                <a:latin typeface="Calibri"/>
                <a:ea typeface="Calibri"/>
                <a:cs typeface="Calibri"/>
                <a:sym typeface="Calibri"/>
              </a:rPr>
              <a:t>, mitjançant estats entrellaçats (proposat per A. Eckert 1991):</a:t>
            </a:r>
            <a:endParaRPr b="0" sz="2200" strike="noStrike">
              <a:latin typeface="Arial"/>
              <a:ea typeface="Arial"/>
              <a:cs typeface="Arial"/>
              <a:sym typeface="Arial"/>
            </a:endParaRPr>
          </a:p>
        </p:txBody>
      </p:sp>
      <p:pic>
        <p:nvPicPr>
          <p:cNvPr id="682" name="Google Shape;682;p77"/>
          <p:cNvPicPr preferRelativeResize="0"/>
          <p:nvPr/>
        </p:nvPicPr>
        <p:blipFill rotWithShape="1">
          <a:blip r:embed="rId3">
            <a:alphaModFix/>
          </a:blip>
          <a:srcRect b="0" l="0" r="0" t="0"/>
          <a:stretch/>
        </p:blipFill>
        <p:spPr>
          <a:xfrm>
            <a:off x="4968000" y="3384000"/>
            <a:ext cx="4464000" cy="1692000"/>
          </a:xfrm>
          <a:prstGeom prst="rect">
            <a:avLst/>
          </a:prstGeom>
          <a:noFill/>
          <a:ln>
            <a:noFill/>
          </a:ln>
        </p:spPr>
      </p:pic>
      <p:sp>
        <p:nvSpPr>
          <p:cNvPr id="683" name="Google Shape;683;p77"/>
          <p:cNvSpPr txBox="1"/>
          <p:nvPr/>
        </p:nvSpPr>
        <p:spPr>
          <a:xfrm>
            <a:off x="216000" y="1509480"/>
            <a:ext cx="9288000" cy="1617480"/>
          </a:xfrm>
          <a:prstGeom prst="rect">
            <a:avLst/>
          </a:prstGeom>
          <a:noFill/>
          <a:ln>
            <a:noFill/>
          </a:ln>
        </p:spPr>
        <p:txBody>
          <a:bodyPr anchorCtr="0" anchor="t" bIns="45000" lIns="90000" spcFirstLastPara="1" rIns="90000" wrap="square" tIns="45000">
            <a:noAutofit/>
          </a:bodyPr>
          <a:lstStyle/>
          <a:p>
            <a:pPr indent="-216000" lvl="0" marL="216000" marR="0" rtl="0" algn="l">
              <a:spcBef>
                <a:spcPts val="0"/>
              </a:spcBef>
              <a:spcAft>
                <a:spcPts val="0"/>
              </a:spcAft>
              <a:buClr>
                <a:srgbClr val="000000"/>
              </a:buClr>
              <a:buSzPts val="806"/>
              <a:buFont typeface="Noto Sans Symbols"/>
              <a:buChar char="●"/>
            </a:pPr>
            <a:r>
              <a:rPr b="0" lang="ca-ES" sz="1790" strike="noStrike">
                <a:latin typeface="Arial"/>
                <a:ea typeface="Arial"/>
                <a:cs typeface="Arial"/>
                <a:sym typeface="Arial"/>
              </a:rPr>
              <a:t>Un proveïdor de fotons entrellaçats envia un d’ells a Alice i l’altre a Bob</a:t>
            </a:r>
            <a:endParaRPr b="0" sz="1790" strike="noStrike">
              <a:latin typeface="Arial"/>
              <a:ea typeface="Arial"/>
              <a:cs typeface="Arial"/>
              <a:sym typeface="Arial"/>
            </a:endParaRPr>
          </a:p>
          <a:p>
            <a:pPr indent="-216000" lvl="0" marL="216000" marR="0" rtl="0" algn="l">
              <a:spcBef>
                <a:spcPts val="0"/>
              </a:spcBef>
              <a:spcAft>
                <a:spcPts val="0"/>
              </a:spcAft>
              <a:buClr>
                <a:srgbClr val="000000"/>
              </a:buClr>
              <a:buSzPts val="806"/>
              <a:buFont typeface="Noto Sans Symbols"/>
              <a:buChar char="●"/>
            </a:pPr>
            <a:r>
              <a:rPr b="0" lang="ca-ES" sz="1790" strike="noStrike">
                <a:latin typeface="Arial"/>
                <a:ea typeface="Arial"/>
                <a:cs typeface="Arial"/>
                <a:sym typeface="Arial"/>
              </a:rPr>
              <a:t>Alice i Bob </a:t>
            </a:r>
            <a:r>
              <a:rPr b="0" lang="ca-ES" sz="1790" strike="noStrike">
                <a:solidFill>
                  <a:srgbClr val="C9211E"/>
                </a:solidFill>
                <a:latin typeface="Arial"/>
                <a:ea typeface="Arial"/>
                <a:cs typeface="Arial"/>
                <a:sym typeface="Arial"/>
              </a:rPr>
              <a:t>mesuren aleatòriament en tres direccions diferents </a:t>
            </a:r>
            <a:r>
              <a:rPr b="1" lang="ca-ES" sz="1790" strike="noStrike">
                <a:solidFill>
                  <a:srgbClr val="C9211E"/>
                </a:solidFill>
                <a:latin typeface="Arial"/>
                <a:ea typeface="Arial"/>
                <a:cs typeface="Arial"/>
                <a:sym typeface="Arial"/>
              </a:rPr>
              <a:t>a, b, c</a:t>
            </a:r>
            <a:endParaRPr b="0" sz="1790" strike="noStrike">
              <a:latin typeface="Arial"/>
              <a:ea typeface="Arial"/>
              <a:cs typeface="Arial"/>
              <a:sym typeface="Arial"/>
            </a:endParaRPr>
          </a:p>
          <a:p>
            <a:pPr indent="-216000" lvl="0" marL="216000" marR="0" rtl="0" algn="l">
              <a:spcBef>
                <a:spcPts val="0"/>
              </a:spcBef>
              <a:spcAft>
                <a:spcPts val="0"/>
              </a:spcAft>
              <a:buClr>
                <a:srgbClr val="000000"/>
              </a:buClr>
              <a:buSzPts val="806"/>
              <a:buFont typeface="Noto Sans Symbols"/>
              <a:buChar char="●"/>
            </a:pPr>
            <a:r>
              <a:rPr b="0" lang="ca-ES" sz="1790" strike="noStrike">
                <a:solidFill>
                  <a:srgbClr val="C9211E"/>
                </a:solidFill>
                <a:latin typeface="Arial"/>
                <a:ea typeface="Arial"/>
                <a:cs typeface="Arial"/>
                <a:sym typeface="Arial"/>
              </a:rPr>
              <a:t>Fan publica la llista de direccions</a:t>
            </a:r>
            <a:r>
              <a:rPr b="0" lang="ca-ES" sz="1790" strike="noStrike">
                <a:latin typeface="Arial"/>
                <a:ea typeface="Arial"/>
                <a:cs typeface="Arial"/>
                <a:sym typeface="Arial"/>
              </a:rPr>
              <a:t> de cadascú</a:t>
            </a:r>
            <a:endParaRPr b="0" sz="1790" strike="noStrike">
              <a:latin typeface="Arial"/>
              <a:ea typeface="Arial"/>
              <a:cs typeface="Arial"/>
              <a:sym typeface="Arial"/>
            </a:endParaRPr>
          </a:p>
          <a:p>
            <a:pPr indent="-216000" lvl="0" marL="216000" marR="0" rtl="0" algn="l">
              <a:spcBef>
                <a:spcPts val="0"/>
              </a:spcBef>
              <a:spcAft>
                <a:spcPts val="0"/>
              </a:spcAft>
              <a:buClr>
                <a:srgbClr val="000000"/>
              </a:buClr>
              <a:buSzPts val="806"/>
              <a:buFont typeface="Noto Sans Symbols"/>
              <a:buChar char="●"/>
            </a:pPr>
            <a:r>
              <a:rPr b="0" lang="ca-ES" sz="1790" strike="noStrike">
                <a:latin typeface="Arial"/>
                <a:ea typeface="Arial"/>
                <a:cs typeface="Arial"/>
                <a:sym typeface="Arial"/>
              </a:rPr>
              <a:t>Amb les </a:t>
            </a:r>
            <a:r>
              <a:rPr b="0" lang="ca-ES" sz="1790" strike="noStrike">
                <a:solidFill>
                  <a:srgbClr val="C9211E"/>
                </a:solidFill>
                <a:latin typeface="Arial"/>
                <a:ea typeface="Arial"/>
                <a:cs typeface="Arial"/>
                <a:sym typeface="Arial"/>
              </a:rPr>
              <a:t>no coincidents</a:t>
            </a:r>
            <a:r>
              <a:rPr b="0" lang="ca-ES" sz="1790" strike="noStrike">
                <a:latin typeface="Arial"/>
                <a:ea typeface="Arial"/>
                <a:cs typeface="Arial"/>
                <a:sym typeface="Arial"/>
              </a:rPr>
              <a:t>, poden </a:t>
            </a:r>
            <a:r>
              <a:rPr b="1" lang="ca-ES" sz="1790" strike="noStrike">
                <a:latin typeface="Arial"/>
                <a:ea typeface="Arial"/>
                <a:cs typeface="Arial"/>
                <a:sym typeface="Arial"/>
              </a:rPr>
              <a:t>assegurar la qualitat del canal</a:t>
            </a:r>
            <a:r>
              <a:rPr b="0" lang="ca-ES" sz="1790" strike="noStrike">
                <a:latin typeface="Arial"/>
                <a:ea typeface="Arial"/>
                <a:cs typeface="Arial"/>
                <a:sym typeface="Arial"/>
              </a:rPr>
              <a:t> fent un</a:t>
            </a:r>
            <a:r>
              <a:rPr b="0" lang="ca-ES" sz="1790" strike="noStrike">
                <a:solidFill>
                  <a:srgbClr val="C9211E"/>
                </a:solidFill>
                <a:latin typeface="Arial"/>
                <a:ea typeface="Arial"/>
                <a:cs typeface="Arial"/>
                <a:sym typeface="Arial"/>
              </a:rPr>
              <a:t> Bell test</a:t>
            </a:r>
            <a:endParaRPr b="0" sz="1790" strike="noStrike">
              <a:latin typeface="Arial"/>
              <a:ea typeface="Arial"/>
              <a:cs typeface="Arial"/>
              <a:sym typeface="Arial"/>
            </a:endParaRPr>
          </a:p>
          <a:p>
            <a:pPr indent="-216000" lvl="0" marL="216000" marR="0" rtl="0" algn="l">
              <a:spcBef>
                <a:spcPts val="0"/>
              </a:spcBef>
              <a:spcAft>
                <a:spcPts val="0"/>
              </a:spcAft>
              <a:buClr>
                <a:srgbClr val="000000"/>
              </a:buClr>
              <a:buSzPts val="806"/>
              <a:buFont typeface="Noto Sans Symbols"/>
              <a:buChar char="●"/>
            </a:pPr>
            <a:r>
              <a:rPr b="0" lang="ca-ES" sz="1790" strike="noStrike">
                <a:latin typeface="Arial"/>
                <a:ea typeface="Arial"/>
                <a:cs typeface="Arial"/>
                <a:sym typeface="Arial"/>
              </a:rPr>
              <a:t>Amb els resultats de les direccions coincidents obtindran una cadena completament correlacionada</a:t>
            </a:r>
            <a:endParaRPr b="0" sz="1790" strike="noStrike">
              <a:latin typeface="Arial"/>
              <a:ea typeface="Arial"/>
              <a:cs typeface="Arial"/>
              <a:sym typeface="Arial"/>
            </a:endParaRPr>
          </a:p>
        </p:txBody>
      </p:sp>
      <p:sp>
        <p:nvSpPr>
          <p:cNvPr id="684" name="Google Shape;684;p77"/>
          <p:cNvSpPr txBox="1"/>
          <p:nvPr/>
        </p:nvSpPr>
        <p:spPr>
          <a:xfrm>
            <a:off x="791640" y="4391280"/>
            <a:ext cx="1944000" cy="6278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85" name="Google Shape;685;p77"/>
          <p:cNvGraphicFramePr/>
          <p:nvPr/>
        </p:nvGraphicFramePr>
        <p:xfrm>
          <a:off x="2271600" y="3193200"/>
          <a:ext cx="3000000" cy="3000000"/>
        </p:xfrm>
        <a:graphic>
          <a:graphicData uri="http://schemas.openxmlformats.org/drawingml/2006/table">
            <a:tbl>
              <a:tblPr>
                <a:noFill/>
                <a:tableStyleId>{01D6DEFD-4453-41F5-AE54-9D34239D4864}</a:tableStyleId>
              </a:tblPr>
              <a:tblGrid>
                <a:gridCol w="865075"/>
                <a:gridCol w="721800"/>
                <a:gridCol w="765350"/>
              </a:tblGrid>
              <a:tr h="349550">
                <a:tc>
                  <a:txBody>
                    <a:bodyPr/>
                    <a:lstStyle/>
                    <a:p>
                      <a:pPr indent="0" lvl="0" marL="0" marR="0" rtl="0" algn="l">
                        <a:spcBef>
                          <a:spcPts val="0"/>
                        </a:spcBef>
                        <a:spcAft>
                          <a:spcPts val="0"/>
                        </a:spcAft>
                        <a:buNone/>
                      </a:pPr>
                      <a:r>
                        <a:rPr b="0" lang="ca-ES" sz="1790" strike="noStrike">
                          <a:solidFill>
                            <a:srgbClr val="BF0041"/>
                          </a:solidFill>
                          <a:latin typeface="Arial"/>
                          <a:ea typeface="Arial"/>
                          <a:cs typeface="Arial"/>
                          <a:sym typeface="Arial"/>
                        </a:rPr>
                        <a:t>Temps</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CC99"/>
                    </a:solidFill>
                  </a:tcPr>
                </a:tc>
                <a:tc>
                  <a:txBody>
                    <a:bodyPr/>
                    <a:lstStyle/>
                    <a:p>
                      <a:pPr indent="0" lvl="0" marL="0" marR="0" rtl="0" algn="l">
                        <a:spcBef>
                          <a:spcPts val="0"/>
                        </a:spcBef>
                        <a:spcAft>
                          <a:spcPts val="0"/>
                        </a:spcAft>
                        <a:buNone/>
                      </a:pPr>
                      <a:r>
                        <a:rPr b="0" lang="ca-ES" sz="1790" strike="noStrike">
                          <a:solidFill>
                            <a:srgbClr val="BF0041"/>
                          </a:solidFill>
                          <a:latin typeface="Arial"/>
                          <a:ea typeface="Arial"/>
                          <a:cs typeface="Arial"/>
                          <a:sym typeface="Arial"/>
                        </a:rPr>
                        <a:t>Alice</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CC99"/>
                    </a:solidFill>
                  </a:tcPr>
                </a:tc>
                <a:tc>
                  <a:txBody>
                    <a:bodyPr/>
                    <a:lstStyle/>
                    <a:p>
                      <a:pPr indent="0" lvl="0" marL="0" marR="0" rtl="0" algn="l">
                        <a:spcBef>
                          <a:spcPts val="0"/>
                        </a:spcBef>
                        <a:spcAft>
                          <a:spcPts val="0"/>
                        </a:spcAft>
                        <a:buNone/>
                      </a:pPr>
                      <a:r>
                        <a:rPr b="0" lang="ca-ES" sz="1790" strike="noStrike">
                          <a:solidFill>
                            <a:srgbClr val="BF0041"/>
                          </a:solidFill>
                          <a:latin typeface="Arial"/>
                          <a:ea typeface="Arial"/>
                          <a:cs typeface="Arial"/>
                          <a:sym typeface="Arial"/>
                        </a:rPr>
                        <a:t>Bob</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CC99"/>
                    </a:solidFill>
                  </a:tcPr>
                </a:tc>
              </a:tr>
              <a:tr h="349550">
                <a:tc>
                  <a:txBody>
                    <a:bodyPr/>
                    <a:lstStyle/>
                    <a:p>
                      <a:pPr indent="0" lvl="0" marL="0" marR="0" rtl="0" algn="l">
                        <a:spcBef>
                          <a:spcPts val="0"/>
                        </a:spcBef>
                        <a:spcAft>
                          <a:spcPts val="0"/>
                        </a:spcAft>
                        <a:buNone/>
                      </a:pPr>
                      <a:r>
                        <a:rPr b="0" lang="ca-ES" sz="1790" strike="noStrike">
                          <a:solidFill>
                            <a:srgbClr val="C9211E"/>
                          </a:solidFill>
                          <a:latin typeface="Arial"/>
                          <a:ea typeface="Arial"/>
                          <a:cs typeface="Arial"/>
                          <a:sym typeface="Arial"/>
                        </a:rPr>
                        <a:t>1</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99"/>
                    </a:solidFill>
                  </a:tcPr>
                </a:tc>
                <a:tc>
                  <a:txBody>
                    <a:bodyPr/>
                    <a:lstStyle/>
                    <a:p>
                      <a:pPr indent="0" lvl="0" marL="0" marR="0" rtl="0" algn="l">
                        <a:spcBef>
                          <a:spcPts val="0"/>
                        </a:spcBef>
                        <a:spcAft>
                          <a:spcPts val="0"/>
                        </a:spcAft>
                        <a:buNone/>
                      </a:pPr>
                      <a:r>
                        <a:rPr b="0" lang="ca-ES" sz="1790" strike="noStrike">
                          <a:latin typeface="Arial"/>
                          <a:ea typeface="Arial"/>
                          <a:cs typeface="Arial"/>
                          <a:sym typeface="Arial"/>
                        </a:rPr>
                        <a:t>0</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99"/>
                    </a:solidFill>
                  </a:tcPr>
                </a:tc>
                <a:tc>
                  <a:txBody>
                    <a:bodyPr/>
                    <a:lstStyle/>
                    <a:p>
                      <a:pPr indent="0" lvl="0" marL="0" marR="0" rtl="0" algn="l">
                        <a:spcBef>
                          <a:spcPts val="0"/>
                        </a:spcBef>
                        <a:spcAft>
                          <a:spcPts val="0"/>
                        </a:spcAft>
                        <a:buNone/>
                      </a:pPr>
                      <a:r>
                        <a:rPr b="0" lang="ca-ES" sz="1790" strike="noStrike">
                          <a:latin typeface="Arial"/>
                          <a:ea typeface="Arial"/>
                          <a:cs typeface="Arial"/>
                          <a:sym typeface="Arial"/>
                        </a:rPr>
                        <a:t>0</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99"/>
                    </a:solidFill>
                  </a:tcPr>
                </a:tc>
              </a:tr>
              <a:tr h="349550">
                <a:tc>
                  <a:txBody>
                    <a:bodyPr/>
                    <a:lstStyle/>
                    <a:p>
                      <a:pPr indent="0" lvl="0" marL="0" marR="0" rtl="0" algn="l">
                        <a:spcBef>
                          <a:spcPts val="0"/>
                        </a:spcBef>
                        <a:spcAft>
                          <a:spcPts val="0"/>
                        </a:spcAft>
                        <a:buNone/>
                      </a:pPr>
                      <a:r>
                        <a:rPr b="0" lang="ca-ES" sz="1790" strike="noStrike">
                          <a:solidFill>
                            <a:srgbClr val="C9211E"/>
                          </a:solidFill>
                          <a:latin typeface="Arial"/>
                          <a:ea typeface="Arial"/>
                          <a:cs typeface="Arial"/>
                          <a:sym typeface="Arial"/>
                        </a:rPr>
                        <a:t>2</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CC"/>
                    </a:solidFill>
                  </a:tcPr>
                </a:tc>
                <a:tc>
                  <a:txBody>
                    <a:bodyPr/>
                    <a:lstStyle/>
                    <a:p>
                      <a:pPr indent="0" lvl="0" marL="0" marR="0" rtl="0" algn="l">
                        <a:spcBef>
                          <a:spcPts val="0"/>
                        </a:spcBef>
                        <a:spcAft>
                          <a:spcPts val="0"/>
                        </a:spcAft>
                        <a:buNone/>
                      </a:pPr>
                      <a:r>
                        <a:rPr b="0" lang="ca-ES" sz="1790" strike="noStrike">
                          <a:latin typeface="Arial"/>
                          <a:ea typeface="Arial"/>
                          <a:cs typeface="Arial"/>
                          <a:sym typeface="Arial"/>
                        </a:rPr>
                        <a:t>00</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CC"/>
                    </a:solidFill>
                  </a:tcPr>
                </a:tc>
                <a:tc>
                  <a:txBody>
                    <a:bodyPr/>
                    <a:lstStyle/>
                    <a:p>
                      <a:pPr indent="0" lvl="0" marL="0" marR="0" rtl="0" algn="l">
                        <a:spcBef>
                          <a:spcPts val="0"/>
                        </a:spcBef>
                        <a:spcAft>
                          <a:spcPts val="0"/>
                        </a:spcAft>
                        <a:buNone/>
                      </a:pPr>
                      <a:r>
                        <a:rPr b="0" lang="ca-ES" sz="1790" strike="noStrike">
                          <a:latin typeface="Arial"/>
                          <a:ea typeface="Arial"/>
                          <a:cs typeface="Arial"/>
                          <a:sym typeface="Arial"/>
                        </a:rPr>
                        <a:t>00</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CC"/>
                    </a:solidFill>
                  </a:tcPr>
                </a:tc>
              </a:tr>
              <a:tr h="349550">
                <a:tc>
                  <a:txBody>
                    <a:bodyPr/>
                    <a:lstStyle/>
                    <a:p>
                      <a:pPr indent="0" lvl="0" marL="0" marR="0" rtl="0" algn="l">
                        <a:spcBef>
                          <a:spcPts val="0"/>
                        </a:spcBef>
                        <a:spcAft>
                          <a:spcPts val="0"/>
                        </a:spcAft>
                        <a:buNone/>
                      </a:pPr>
                      <a:r>
                        <a:rPr b="0" lang="ca-ES" sz="1790" strike="noStrike">
                          <a:solidFill>
                            <a:srgbClr val="C9211E"/>
                          </a:solidFill>
                          <a:latin typeface="Arial"/>
                          <a:ea typeface="Arial"/>
                          <a:cs typeface="Arial"/>
                          <a:sym typeface="Arial"/>
                        </a:rPr>
                        <a:t>3</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99"/>
                    </a:solidFill>
                  </a:tcPr>
                </a:tc>
                <a:tc>
                  <a:txBody>
                    <a:bodyPr/>
                    <a:lstStyle/>
                    <a:p>
                      <a:pPr indent="0" lvl="0" marL="0" marR="0" rtl="0" algn="l">
                        <a:spcBef>
                          <a:spcPts val="0"/>
                        </a:spcBef>
                        <a:spcAft>
                          <a:spcPts val="0"/>
                        </a:spcAft>
                        <a:buNone/>
                      </a:pPr>
                      <a:r>
                        <a:rPr b="0" lang="ca-ES" sz="1790" strike="noStrike">
                          <a:latin typeface="Arial"/>
                          <a:ea typeface="Arial"/>
                          <a:cs typeface="Arial"/>
                          <a:sym typeface="Arial"/>
                        </a:rPr>
                        <a:t>001</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99"/>
                    </a:solidFill>
                  </a:tcPr>
                </a:tc>
                <a:tc>
                  <a:txBody>
                    <a:bodyPr/>
                    <a:lstStyle/>
                    <a:p>
                      <a:pPr indent="0" lvl="0" marL="0" marR="0" rtl="0" algn="l">
                        <a:spcBef>
                          <a:spcPts val="0"/>
                        </a:spcBef>
                        <a:spcAft>
                          <a:spcPts val="0"/>
                        </a:spcAft>
                        <a:buNone/>
                      </a:pPr>
                      <a:r>
                        <a:rPr b="0" lang="ca-ES" sz="1790" strike="noStrike">
                          <a:latin typeface="Arial"/>
                          <a:ea typeface="Arial"/>
                          <a:cs typeface="Arial"/>
                          <a:sym typeface="Arial"/>
                        </a:rPr>
                        <a:t>001</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99"/>
                    </a:solidFill>
                  </a:tcPr>
                </a:tc>
              </a:tr>
              <a:tr h="349550">
                <a:tc>
                  <a:txBody>
                    <a:bodyPr/>
                    <a:lstStyle/>
                    <a:p>
                      <a:pPr indent="0" lvl="0" marL="0" marR="0" rtl="0" algn="l">
                        <a:spcBef>
                          <a:spcPts val="0"/>
                        </a:spcBef>
                        <a:spcAft>
                          <a:spcPts val="0"/>
                        </a:spcAft>
                        <a:buNone/>
                      </a:pPr>
                      <a:r>
                        <a:rPr b="0" lang="ca-ES" sz="1790" strike="noStrike">
                          <a:solidFill>
                            <a:srgbClr val="C9211E"/>
                          </a:solidFill>
                          <a:latin typeface="Arial"/>
                          <a:ea typeface="Arial"/>
                          <a:cs typeface="Arial"/>
                          <a:sym typeface="Arial"/>
                        </a:rPr>
                        <a:t>4</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CC"/>
                    </a:solidFill>
                  </a:tcPr>
                </a:tc>
                <a:tc>
                  <a:txBody>
                    <a:bodyPr/>
                    <a:lstStyle/>
                    <a:p>
                      <a:pPr indent="0" lvl="0" marL="0" marR="0" rtl="0" algn="l">
                        <a:spcBef>
                          <a:spcPts val="0"/>
                        </a:spcBef>
                        <a:spcAft>
                          <a:spcPts val="0"/>
                        </a:spcAft>
                        <a:buNone/>
                      </a:pPr>
                      <a:r>
                        <a:rPr b="0" lang="ca-ES" sz="1790" strike="noStrike">
                          <a:latin typeface="Arial"/>
                          <a:ea typeface="Arial"/>
                          <a:cs typeface="Arial"/>
                          <a:sym typeface="Arial"/>
                        </a:rPr>
                        <a:t>0010</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CC"/>
                    </a:solidFill>
                  </a:tcPr>
                </a:tc>
                <a:tc>
                  <a:txBody>
                    <a:bodyPr/>
                    <a:lstStyle/>
                    <a:p>
                      <a:pPr indent="0" lvl="0" marL="0" marR="0" rtl="0" algn="l">
                        <a:spcBef>
                          <a:spcPts val="0"/>
                        </a:spcBef>
                        <a:spcAft>
                          <a:spcPts val="0"/>
                        </a:spcAft>
                        <a:buNone/>
                      </a:pPr>
                      <a:r>
                        <a:rPr b="0" lang="ca-ES" sz="1790" strike="noStrike">
                          <a:latin typeface="Arial"/>
                          <a:ea typeface="Arial"/>
                          <a:cs typeface="Arial"/>
                          <a:sym typeface="Arial"/>
                        </a:rPr>
                        <a:t>0010</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CC"/>
                    </a:solidFill>
                  </a:tcPr>
                </a:tc>
              </a:tr>
              <a:tr h="351350">
                <a:tc>
                  <a:txBody>
                    <a:bodyPr/>
                    <a:lstStyle/>
                    <a:p>
                      <a:pPr indent="0" lvl="0" marL="0" marR="0" rtl="0" algn="l">
                        <a:spcBef>
                          <a:spcPts val="0"/>
                        </a:spcBef>
                        <a:spcAft>
                          <a:spcPts val="0"/>
                        </a:spcAft>
                        <a:buNone/>
                      </a:pPr>
                      <a:r>
                        <a:rPr b="0" lang="ca-ES" sz="1790" strike="noStrike">
                          <a:latin typeface="Arial"/>
                          <a:ea typeface="Arial"/>
                          <a:cs typeface="Arial"/>
                          <a:sym typeface="Arial"/>
                        </a:rPr>
                        <a:t>...</a:t>
                      </a:r>
                      <a:endParaRPr b="0" sz="1790" strike="noStrike">
                        <a:latin typeface="Arial"/>
                        <a:ea typeface="Arial"/>
                        <a:cs typeface="Arial"/>
                        <a:sym typeface="Arial"/>
                      </a:endParaRPr>
                    </a:p>
                  </a:txBody>
                  <a:tcPr marT="45725" marB="45725" marR="90000" marL="90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99"/>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99"/>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99"/>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78"/>
          <p:cNvSpPr txBox="1"/>
          <p:nvPr/>
        </p:nvSpPr>
        <p:spPr>
          <a:xfrm>
            <a:off x="3671640" y="1619280"/>
            <a:ext cx="6984000" cy="158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ca-ES" sz="4400" strike="noStrike">
                <a:solidFill>
                  <a:srgbClr val="542437"/>
                </a:solidFill>
                <a:latin typeface="Calibri"/>
                <a:ea typeface="Calibri"/>
                <a:cs typeface="Calibri"/>
                <a:sym typeface="Calibri"/>
              </a:rPr>
              <a:t>Ordinadors quàntics</a:t>
            </a:r>
            <a:endParaRPr b="0" sz="4400" strike="noStrike">
              <a:solidFill>
                <a:srgbClr val="000000"/>
              </a:solidFill>
              <a:latin typeface="Arial"/>
              <a:ea typeface="Arial"/>
              <a:cs typeface="Arial"/>
              <a:sym typeface="Arial"/>
            </a:endParaRPr>
          </a:p>
        </p:txBody>
      </p:sp>
      <p:sp>
        <p:nvSpPr>
          <p:cNvPr id="692" name="Google Shape;692;p78"/>
          <p:cNvSpPr/>
          <p:nvPr/>
        </p:nvSpPr>
        <p:spPr>
          <a:xfrm>
            <a:off x="892800" y="4557960"/>
            <a:ext cx="6700680" cy="67212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78"/>
          <p:cNvSpPr txBox="1"/>
          <p:nvPr/>
        </p:nvSpPr>
        <p:spPr>
          <a:xfrm>
            <a:off x="4751640" y="2771280"/>
            <a:ext cx="5112000" cy="7207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Un dispositiu que pot processar la informació de manera quàntica.</a:t>
            </a:r>
            <a:endParaRPr b="0" sz="2200" strike="noStrike">
              <a:latin typeface="Arial"/>
              <a:ea typeface="Arial"/>
              <a:cs typeface="Arial"/>
              <a:sym typeface="Arial"/>
            </a:endParaRPr>
          </a:p>
        </p:txBody>
      </p:sp>
      <p:pic>
        <p:nvPicPr>
          <p:cNvPr id="694" name="Google Shape;694;p78"/>
          <p:cNvPicPr preferRelativeResize="0"/>
          <p:nvPr/>
        </p:nvPicPr>
        <p:blipFill rotWithShape="1">
          <a:blip r:embed="rId3">
            <a:alphaModFix/>
          </a:blip>
          <a:srcRect b="0" l="0" r="0" t="0"/>
          <a:stretch/>
        </p:blipFill>
        <p:spPr>
          <a:xfrm>
            <a:off x="-9720" y="972000"/>
            <a:ext cx="4329720" cy="4037040"/>
          </a:xfrm>
          <a:prstGeom prst="rect">
            <a:avLst/>
          </a:prstGeom>
          <a:noFill/>
          <a:ln>
            <a:noFill/>
          </a:ln>
        </p:spPr>
      </p:pic>
      <p:sp>
        <p:nvSpPr>
          <p:cNvPr id="695" name="Google Shape;695;p78"/>
          <p:cNvSpPr txBox="1"/>
          <p:nvPr/>
        </p:nvSpPr>
        <p:spPr>
          <a:xfrm>
            <a:off x="4464000" y="3672000"/>
            <a:ext cx="2592000" cy="182556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solidFill>
                  <a:srgbClr val="C9211E"/>
                </a:solidFill>
                <a:latin typeface="Calibri"/>
                <a:ea typeface="Calibri"/>
                <a:cs typeface="Calibri"/>
                <a:sym typeface="Calibri"/>
              </a:rPr>
              <a:t>Refrigerador de dilució per arribar als milikelvins, on treballen els qubits superconductors (IBM)</a:t>
            </a:r>
            <a:endParaRPr b="0" sz="2200" strike="noStrike">
              <a:latin typeface="Arial"/>
              <a:ea typeface="Arial"/>
              <a:cs typeface="Arial"/>
              <a:sym typeface="Arial"/>
            </a:endParaRPr>
          </a:p>
        </p:txBody>
      </p:sp>
      <p:sp>
        <p:nvSpPr>
          <p:cNvPr id="696" name="Google Shape;696;p78"/>
          <p:cNvSpPr txBox="1"/>
          <p:nvPr/>
        </p:nvSpPr>
        <p:spPr>
          <a:xfrm>
            <a:off x="395640" y="205920"/>
            <a:ext cx="5580360" cy="6940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solidFill>
                  <a:srgbClr val="C9211E"/>
                </a:solidFill>
                <a:latin typeface="Calibri"/>
                <a:ea typeface="Calibri"/>
                <a:cs typeface="Calibri"/>
                <a:sym typeface="Calibri"/>
              </a:rPr>
              <a:t>Xip de ions atrapats amb un muntatge de la imatge dels ions en línia (C.Monroe)</a:t>
            </a:r>
            <a:endParaRPr b="0" sz="2200" strike="noStrike">
              <a:latin typeface="Arial"/>
              <a:ea typeface="Arial"/>
              <a:cs typeface="Arial"/>
              <a:sym typeface="Arial"/>
            </a:endParaRPr>
          </a:p>
        </p:txBody>
      </p:sp>
      <p:pic>
        <p:nvPicPr>
          <p:cNvPr id="697" name="Google Shape;697;p78"/>
          <p:cNvPicPr preferRelativeResize="0"/>
          <p:nvPr/>
        </p:nvPicPr>
        <p:blipFill rotWithShape="1">
          <a:blip r:embed="rId4">
            <a:alphaModFix/>
          </a:blip>
          <a:srcRect b="41258" l="0" r="0" t="0"/>
          <a:stretch/>
        </p:blipFill>
        <p:spPr>
          <a:xfrm>
            <a:off x="5472000" y="-720"/>
            <a:ext cx="4608000" cy="1892160"/>
          </a:xfrm>
          <a:prstGeom prst="rect">
            <a:avLst/>
          </a:prstGeom>
          <a:noFill/>
          <a:ln>
            <a:noFill/>
          </a:ln>
        </p:spPr>
      </p:pic>
      <p:pic>
        <p:nvPicPr>
          <p:cNvPr id="698" name="Google Shape;698;p78"/>
          <p:cNvPicPr preferRelativeResize="0"/>
          <p:nvPr/>
        </p:nvPicPr>
        <p:blipFill rotWithShape="1">
          <a:blip r:embed="rId5">
            <a:alphaModFix/>
          </a:blip>
          <a:srcRect b="0" l="0" r="0" t="0"/>
          <a:stretch/>
        </p:blipFill>
        <p:spPr>
          <a:xfrm>
            <a:off x="7560000" y="3420000"/>
            <a:ext cx="2374920" cy="2158560"/>
          </a:xfrm>
          <a:prstGeom prst="rect">
            <a:avLst/>
          </a:prstGeom>
          <a:noFill/>
          <a:ln>
            <a:noFill/>
          </a:ln>
        </p:spPr>
      </p:pic>
      <p:sp>
        <p:nvSpPr>
          <p:cNvPr id="699" name="Google Shape;699;p78"/>
          <p:cNvSpPr txBox="1"/>
          <p:nvPr/>
        </p:nvSpPr>
        <p:spPr>
          <a:xfrm>
            <a:off x="6912000" y="5256000"/>
            <a:ext cx="2952000" cy="35856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000" strike="noStrike">
                <a:solidFill>
                  <a:srgbClr val="C9211E"/>
                </a:solidFill>
                <a:latin typeface="Calibri"/>
                <a:ea typeface="Calibri"/>
                <a:cs typeface="Calibri"/>
                <a:sym typeface="Calibri"/>
              </a:rPr>
              <a:t>QPU Sycamore, Google</a:t>
            </a:r>
            <a:endParaRPr b="0" sz="2000" strike="noStrike">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id="704" name="Google Shape;704;p79"/>
          <p:cNvPicPr preferRelativeResize="0"/>
          <p:nvPr/>
        </p:nvPicPr>
        <p:blipFill rotWithShape="1">
          <a:blip r:embed="rId3">
            <a:alphaModFix/>
          </a:blip>
          <a:srcRect b="0" l="0" r="0" t="0"/>
          <a:stretch/>
        </p:blipFill>
        <p:spPr>
          <a:xfrm>
            <a:off x="144000" y="686880"/>
            <a:ext cx="3211560" cy="3273120"/>
          </a:xfrm>
          <a:prstGeom prst="rect">
            <a:avLst/>
          </a:prstGeom>
          <a:noFill/>
          <a:ln>
            <a:noFill/>
          </a:ln>
        </p:spPr>
      </p:pic>
      <p:sp>
        <p:nvSpPr>
          <p:cNvPr id="705" name="Google Shape;705;p79"/>
          <p:cNvSpPr/>
          <p:nvPr/>
        </p:nvSpPr>
        <p:spPr>
          <a:xfrm>
            <a:off x="250560" y="-109440"/>
            <a:ext cx="9071640" cy="75564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Grans projectes actuals propers</a:t>
            </a:r>
            <a:endParaRPr b="0" sz="4000" strike="noStrike">
              <a:latin typeface="Arial"/>
              <a:ea typeface="Arial"/>
              <a:cs typeface="Arial"/>
              <a:sym typeface="Arial"/>
            </a:endParaRPr>
          </a:p>
        </p:txBody>
      </p:sp>
      <p:pic>
        <p:nvPicPr>
          <p:cNvPr id="706" name="Google Shape;706;p79"/>
          <p:cNvPicPr preferRelativeResize="0"/>
          <p:nvPr/>
        </p:nvPicPr>
        <p:blipFill rotWithShape="1">
          <a:blip r:embed="rId4">
            <a:alphaModFix/>
          </a:blip>
          <a:srcRect b="0" l="0" r="0" t="0"/>
          <a:stretch/>
        </p:blipFill>
        <p:spPr>
          <a:xfrm>
            <a:off x="504000" y="3640680"/>
            <a:ext cx="3360600" cy="1399320"/>
          </a:xfrm>
          <a:prstGeom prst="rect">
            <a:avLst/>
          </a:prstGeom>
          <a:noFill/>
          <a:ln>
            <a:noFill/>
          </a:ln>
        </p:spPr>
      </p:pic>
      <p:pic>
        <p:nvPicPr>
          <p:cNvPr id="707" name="Google Shape;707;p79"/>
          <p:cNvPicPr preferRelativeResize="0"/>
          <p:nvPr/>
        </p:nvPicPr>
        <p:blipFill rotWithShape="1">
          <a:blip r:embed="rId5">
            <a:alphaModFix/>
          </a:blip>
          <a:srcRect b="0" l="0" r="0" t="0"/>
          <a:stretch/>
        </p:blipFill>
        <p:spPr>
          <a:xfrm>
            <a:off x="3528000" y="747360"/>
            <a:ext cx="3312000" cy="2934000"/>
          </a:xfrm>
          <a:prstGeom prst="rect">
            <a:avLst/>
          </a:prstGeom>
          <a:noFill/>
          <a:ln>
            <a:noFill/>
          </a:ln>
        </p:spPr>
      </p:pic>
      <p:sp>
        <p:nvSpPr>
          <p:cNvPr id="708" name="Google Shape;708;p79"/>
          <p:cNvSpPr txBox="1"/>
          <p:nvPr/>
        </p:nvSpPr>
        <p:spPr>
          <a:xfrm>
            <a:off x="7487640" y="1691280"/>
            <a:ext cx="2376000" cy="14198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000" strike="noStrike">
                <a:latin typeface="Calibri"/>
                <a:ea typeface="Calibri"/>
                <a:cs typeface="Calibri"/>
                <a:sym typeface="Calibri"/>
              </a:rPr>
              <a:t>El BSC incorporarà un ordinador quàntic per posar-lo al servei de la comunitat</a:t>
            </a:r>
            <a:endParaRPr b="0" sz="2000" strike="noStrike">
              <a:latin typeface="Arial"/>
              <a:ea typeface="Arial"/>
              <a:cs typeface="Arial"/>
              <a:sym typeface="Arial"/>
            </a:endParaRPr>
          </a:p>
        </p:txBody>
      </p:sp>
      <p:pic>
        <p:nvPicPr>
          <p:cNvPr id="709" name="Google Shape;709;p79"/>
          <p:cNvPicPr preferRelativeResize="0"/>
          <p:nvPr/>
        </p:nvPicPr>
        <p:blipFill rotWithShape="1">
          <a:blip r:embed="rId6">
            <a:alphaModFix/>
          </a:blip>
          <a:srcRect b="0" l="0" r="0" t="0"/>
          <a:stretch/>
        </p:blipFill>
        <p:spPr>
          <a:xfrm>
            <a:off x="7415640" y="832680"/>
            <a:ext cx="2059560" cy="678240"/>
          </a:xfrm>
          <a:prstGeom prst="rect">
            <a:avLst/>
          </a:prstGeom>
          <a:noFill/>
          <a:ln>
            <a:noFill/>
          </a:ln>
        </p:spPr>
      </p:pic>
      <p:sp>
        <p:nvSpPr>
          <p:cNvPr id="710" name="Google Shape;710;p79"/>
          <p:cNvSpPr/>
          <p:nvPr/>
        </p:nvSpPr>
        <p:spPr>
          <a:xfrm>
            <a:off x="7487640" y="1582920"/>
            <a:ext cx="2448360" cy="1261080"/>
          </a:xfrm>
          <a:prstGeom prst="rect">
            <a:avLst/>
          </a:prstGeom>
          <a:no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1" name="Google Shape;711;p79"/>
          <p:cNvPicPr preferRelativeResize="0"/>
          <p:nvPr/>
        </p:nvPicPr>
        <p:blipFill rotWithShape="1">
          <a:blip r:embed="rId7">
            <a:alphaModFix/>
          </a:blip>
          <a:srcRect b="0" l="0" r="0" t="0"/>
          <a:stretch/>
        </p:blipFill>
        <p:spPr>
          <a:xfrm>
            <a:off x="6948720" y="2964960"/>
            <a:ext cx="3131280" cy="1859040"/>
          </a:xfrm>
          <a:prstGeom prst="rect">
            <a:avLst/>
          </a:prstGeom>
          <a:noFill/>
          <a:ln>
            <a:noFill/>
          </a:ln>
        </p:spPr>
      </p:pic>
      <p:pic>
        <p:nvPicPr>
          <p:cNvPr id="712" name="Google Shape;712;p79"/>
          <p:cNvPicPr preferRelativeResize="0"/>
          <p:nvPr/>
        </p:nvPicPr>
        <p:blipFill rotWithShape="1">
          <a:blip r:embed="rId8">
            <a:alphaModFix/>
          </a:blip>
          <a:srcRect b="8819" l="25490" r="10176" t="0"/>
          <a:stretch/>
        </p:blipFill>
        <p:spPr>
          <a:xfrm>
            <a:off x="3816000" y="3731760"/>
            <a:ext cx="1007640" cy="1428480"/>
          </a:xfrm>
          <a:prstGeom prst="rect">
            <a:avLst/>
          </a:prstGeom>
          <a:noFill/>
          <a:ln>
            <a:noFill/>
          </a:ln>
        </p:spPr>
      </p:pic>
      <p:sp>
        <p:nvSpPr>
          <p:cNvPr id="713" name="Google Shape;713;p79"/>
          <p:cNvSpPr txBox="1"/>
          <p:nvPr/>
        </p:nvSpPr>
        <p:spPr>
          <a:xfrm>
            <a:off x="4896000" y="3749760"/>
            <a:ext cx="1800360" cy="8582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800" strike="noStrike">
                <a:solidFill>
                  <a:srgbClr val="000000"/>
                </a:solidFill>
                <a:latin typeface="Arial"/>
                <a:ea typeface="Arial"/>
                <a:cs typeface="Arial"/>
                <a:sym typeface="Arial"/>
              </a:rPr>
              <a:t>Coordinadora: </a:t>
            </a:r>
            <a:r>
              <a:rPr b="0" lang="ca-ES" sz="1800" strike="noStrike">
                <a:solidFill>
                  <a:srgbClr val="CE181E"/>
                </a:solidFill>
                <a:latin typeface="Arial"/>
                <a:ea typeface="Arial"/>
                <a:cs typeface="Arial"/>
                <a:sym typeface="Arial"/>
              </a:rPr>
              <a:t>A. Cervera</a:t>
            </a:r>
            <a:endParaRPr b="0" sz="1800" strike="noStrike">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80"/>
          <p:cNvSpPr/>
          <p:nvPr/>
        </p:nvSpPr>
        <p:spPr>
          <a:xfrm>
            <a:off x="250560" y="-109440"/>
            <a:ext cx="9071640" cy="75564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Q-empreses properes</a:t>
            </a:r>
            <a:endParaRPr b="0" sz="4000" strike="noStrike">
              <a:latin typeface="Arial"/>
              <a:ea typeface="Arial"/>
              <a:cs typeface="Arial"/>
              <a:sym typeface="Arial"/>
            </a:endParaRPr>
          </a:p>
        </p:txBody>
      </p:sp>
      <p:pic>
        <p:nvPicPr>
          <p:cNvPr id="719" name="Google Shape;719;p80"/>
          <p:cNvPicPr preferRelativeResize="0"/>
          <p:nvPr/>
        </p:nvPicPr>
        <p:blipFill rotWithShape="1">
          <a:blip r:embed="rId3">
            <a:alphaModFix/>
          </a:blip>
          <a:srcRect b="0" l="0" r="0" t="0"/>
          <a:stretch/>
        </p:blipFill>
        <p:spPr>
          <a:xfrm>
            <a:off x="1656000" y="2531880"/>
            <a:ext cx="2664000" cy="852120"/>
          </a:xfrm>
          <a:prstGeom prst="rect">
            <a:avLst/>
          </a:prstGeom>
          <a:noFill/>
          <a:ln>
            <a:noFill/>
          </a:ln>
        </p:spPr>
      </p:pic>
      <p:pic>
        <p:nvPicPr>
          <p:cNvPr id="720" name="Google Shape;720;p80"/>
          <p:cNvPicPr preferRelativeResize="0"/>
          <p:nvPr/>
        </p:nvPicPr>
        <p:blipFill rotWithShape="1">
          <a:blip r:embed="rId4">
            <a:alphaModFix/>
          </a:blip>
          <a:srcRect b="0" l="0" r="0" t="0"/>
          <a:stretch/>
        </p:blipFill>
        <p:spPr>
          <a:xfrm>
            <a:off x="4428000" y="864000"/>
            <a:ext cx="3601440" cy="1152000"/>
          </a:xfrm>
          <a:prstGeom prst="rect">
            <a:avLst/>
          </a:prstGeom>
          <a:noFill/>
          <a:ln>
            <a:noFill/>
          </a:ln>
        </p:spPr>
      </p:pic>
      <p:pic>
        <p:nvPicPr>
          <p:cNvPr id="721" name="Google Shape;721;p80"/>
          <p:cNvPicPr preferRelativeResize="0"/>
          <p:nvPr/>
        </p:nvPicPr>
        <p:blipFill rotWithShape="1">
          <a:blip r:embed="rId5">
            <a:alphaModFix/>
          </a:blip>
          <a:srcRect b="0" l="13094" r="16184" t="0"/>
          <a:stretch/>
        </p:blipFill>
        <p:spPr>
          <a:xfrm>
            <a:off x="5328000" y="2287080"/>
            <a:ext cx="1943640" cy="880920"/>
          </a:xfrm>
          <a:prstGeom prst="rect">
            <a:avLst/>
          </a:prstGeom>
          <a:noFill/>
          <a:ln>
            <a:noFill/>
          </a:ln>
        </p:spPr>
      </p:pic>
      <p:pic>
        <p:nvPicPr>
          <p:cNvPr id="722" name="Google Shape;722;p80"/>
          <p:cNvPicPr preferRelativeResize="0"/>
          <p:nvPr/>
        </p:nvPicPr>
        <p:blipFill rotWithShape="1">
          <a:blip r:embed="rId6">
            <a:alphaModFix/>
          </a:blip>
          <a:srcRect b="0" l="0" r="0" t="13237"/>
          <a:stretch/>
        </p:blipFill>
        <p:spPr>
          <a:xfrm>
            <a:off x="432000" y="1389240"/>
            <a:ext cx="3029760" cy="842760"/>
          </a:xfrm>
          <a:prstGeom prst="rect">
            <a:avLst/>
          </a:prstGeom>
          <a:noFill/>
          <a:ln>
            <a:noFill/>
          </a:ln>
        </p:spPr>
      </p:pic>
      <p:pic>
        <p:nvPicPr>
          <p:cNvPr id="723" name="Google Shape;723;p80"/>
          <p:cNvPicPr preferRelativeResize="0"/>
          <p:nvPr/>
        </p:nvPicPr>
        <p:blipFill rotWithShape="1">
          <a:blip r:embed="rId7">
            <a:alphaModFix/>
          </a:blip>
          <a:srcRect b="21830" l="26186" r="11208" t="0"/>
          <a:stretch/>
        </p:blipFill>
        <p:spPr>
          <a:xfrm>
            <a:off x="8388000" y="701640"/>
            <a:ext cx="1079640" cy="901440"/>
          </a:xfrm>
          <a:prstGeom prst="rect">
            <a:avLst/>
          </a:prstGeom>
          <a:noFill/>
          <a:ln>
            <a:noFill/>
          </a:ln>
        </p:spPr>
      </p:pic>
      <p:sp>
        <p:nvSpPr>
          <p:cNvPr id="724" name="Google Shape;724;p80"/>
          <p:cNvSpPr txBox="1"/>
          <p:nvPr/>
        </p:nvSpPr>
        <p:spPr>
          <a:xfrm>
            <a:off x="8316000" y="1669680"/>
            <a:ext cx="1296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800" strike="noStrike">
                <a:solidFill>
                  <a:srgbClr val="CE181E"/>
                </a:solidFill>
                <a:latin typeface="Arial"/>
                <a:ea typeface="Arial"/>
                <a:cs typeface="Arial"/>
                <a:sym typeface="Arial"/>
              </a:rPr>
              <a:t>JI Latorre</a:t>
            </a:r>
            <a:endParaRPr b="0" sz="1800" strike="noStrike">
              <a:latin typeface="Arial"/>
              <a:ea typeface="Arial"/>
              <a:cs typeface="Arial"/>
              <a:sym typeface="Arial"/>
            </a:endParaRPr>
          </a:p>
        </p:txBody>
      </p:sp>
      <p:pic>
        <p:nvPicPr>
          <p:cNvPr id="725" name="Google Shape;725;p80"/>
          <p:cNvPicPr preferRelativeResize="0"/>
          <p:nvPr/>
        </p:nvPicPr>
        <p:blipFill rotWithShape="1">
          <a:blip r:embed="rId8">
            <a:alphaModFix/>
          </a:blip>
          <a:srcRect b="21191" l="0" r="0" t="20391"/>
          <a:stretch/>
        </p:blipFill>
        <p:spPr>
          <a:xfrm>
            <a:off x="5796000" y="3796560"/>
            <a:ext cx="1512000" cy="883440"/>
          </a:xfrm>
          <a:prstGeom prst="rect">
            <a:avLst/>
          </a:prstGeom>
          <a:noFill/>
          <a:ln>
            <a:noFill/>
          </a:ln>
        </p:spPr>
      </p:pic>
      <p:pic>
        <p:nvPicPr>
          <p:cNvPr id="726" name="Google Shape;726;p80"/>
          <p:cNvPicPr preferRelativeResize="0"/>
          <p:nvPr/>
        </p:nvPicPr>
        <p:blipFill rotWithShape="1">
          <a:blip r:embed="rId9">
            <a:alphaModFix/>
          </a:blip>
          <a:srcRect b="0" l="0" r="0" t="0"/>
          <a:stretch/>
        </p:blipFill>
        <p:spPr>
          <a:xfrm>
            <a:off x="612000" y="3600000"/>
            <a:ext cx="1681200" cy="645480"/>
          </a:xfrm>
          <a:prstGeom prst="rect">
            <a:avLst/>
          </a:prstGeom>
          <a:noFill/>
          <a:ln>
            <a:noFill/>
          </a:ln>
        </p:spPr>
      </p:pic>
      <p:sp>
        <p:nvSpPr>
          <p:cNvPr id="727" name="Google Shape;727;p80"/>
          <p:cNvSpPr txBox="1"/>
          <p:nvPr/>
        </p:nvSpPr>
        <p:spPr>
          <a:xfrm>
            <a:off x="7488000" y="4405680"/>
            <a:ext cx="1296000" cy="6022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800" strike="noStrike">
                <a:solidFill>
                  <a:srgbClr val="000000"/>
                </a:solidFill>
                <a:latin typeface="Arial"/>
                <a:ea typeface="Arial"/>
                <a:cs typeface="Arial"/>
                <a:sym typeface="Arial"/>
              </a:rPr>
              <a:t>CSO:</a:t>
            </a:r>
            <a:endParaRPr b="0" sz="1800" strike="noStrike">
              <a:latin typeface="Arial"/>
              <a:ea typeface="Arial"/>
              <a:cs typeface="Arial"/>
              <a:sym typeface="Arial"/>
            </a:endParaRPr>
          </a:p>
          <a:p>
            <a:pPr indent="0" lvl="0" marL="0" marR="0" rtl="0" algn="l">
              <a:spcBef>
                <a:spcPts val="0"/>
              </a:spcBef>
              <a:spcAft>
                <a:spcPts val="0"/>
              </a:spcAft>
              <a:buNone/>
            </a:pPr>
            <a:r>
              <a:rPr b="0" lang="ca-ES" sz="1800" strike="noStrike">
                <a:solidFill>
                  <a:srgbClr val="CE181E"/>
                </a:solidFill>
                <a:latin typeface="Arial"/>
                <a:ea typeface="Arial"/>
                <a:cs typeface="Arial"/>
                <a:sym typeface="Arial"/>
              </a:rPr>
              <a:t>R.Orús</a:t>
            </a:r>
            <a:endParaRPr b="0" sz="1800" strike="noStrike">
              <a:latin typeface="Arial"/>
              <a:ea typeface="Arial"/>
              <a:cs typeface="Arial"/>
              <a:sym typeface="Arial"/>
            </a:endParaRPr>
          </a:p>
        </p:txBody>
      </p:sp>
      <p:sp>
        <p:nvSpPr>
          <p:cNvPr id="728" name="Google Shape;728;p80"/>
          <p:cNvSpPr txBox="1"/>
          <p:nvPr/>
        </p:nvSpPr>
        <p:spPr>
          <a:xfrm>
            <a:off x="1080000" y="4153680"/>
            <a:ext cx="1296000" cy="6022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800" strike="noStrike">
                <a:solidFill>
                  <a:srgbClr val="000000"/>
                </a:solidFill>
                <a:latin typeface="Arial"/>
                <a:ea typeface="Arial"/>
                <a:cs typeface="Arial"/>
                <a:sym typeface="Arial"/>
              </a:rPr>
              <a:t>CSO</a:t>
            </a:r>
            <a:r>
              <a:rPr b="0" lang="ca-ES" sz="1800" strike="noStrike">
                <a:solidFill>
                  <a:srgbClr val="CE181E"/>
                </a:solidFill>
                <a:latin typeface="Arial"/>
                <a:ea typeface="Arial"/>
                <a:cs typeface="Arial"/>
                <a:sym typeface="Arial"/>
              </a:rPr>
              <a:t>:</a:t>
            </a:r>
            <a:endParaRPr b="0" sz="1800" strike="noStrike">
              <a:latin typeface="Arial"/>
              <a:ea typeface="Arial"/>
              <a:cs typeface="Arial"/>
              <a:sym typeface="Arial"/>
            </a:endParaRPr>
          </a:p>
          <a:p>
            <a:pPr indent="0" lvl="0" marL="0" marR="0" rtl="0" algn="l">
              <a:spcBef>
                <a:spcPts val="0"/>
              </a:spcBef>
              <a:spcAft>
                <a:spcPts val="0"/>
              </a:spcAft>
              <a:buNone/>
            </a:pPr>
            <a:r>
              <a:rPr b="0" lang="ca-ES" sz="1800" strike="noStrike">
                <a:solidFill>
                  <a:srgbClr val="CE181E"/>
                </a:solidFill>
                <a:latin typeface="Arial"/>
                <a:ea typeface="Arial"/>
                <a:cs typeface="Arial"/>
                <a:sym typeface="Arial"/>
              </a:rPr>
              <a:t>G. Garcia</a:t>
            </a:r>
            <a:endParaRPr b="0" sz="1800" strike="noStrike">
              <a:latin typeface="Arial"/>
              <a:ea typeface="Arial"/>
              <a:cs typeface="Arial"/>
              <a:sym typeface="Arial"/>
            </a:endParaRPr>
          </a:p>
        </p:txBody>
      </p:sp>
      <p:pic>
        <p:nvPicPr>
          <p:cNvPr id="729" name="Google Shape;729;p80"/>
          <p:cNvPicPr preferRelativeResize="0"/>
          <p:nvPr/>
        </p:nvPicPr>
        <p:blipFill rotWithShape="1">
          <a:blip r:embed="rId10">
            <a:alphaModFix/>
          </a:blip>
          <a:srcRect b="0" l="0" r="0" t="0"/>
          <a:stretch/>
        </p:blipFill>
        <p:spPr>
          <a:xfrm>
            <a:off x="2374920" y="3780000"/>
            <a:ext cx="1153080" cy="1152000"/>
          </a:xfrm>
          <a:prstGeom prst="rect">
            <a:avLst/>
          </a:prstGeom>
          <a:noFill/>
          <a:ln>
            <a:noFill/>
          </a:ln>
        </p:spPr>
      </p:pic>
      <p:pic>
        <p:nvPicPr>
          <p:cNvPr id="730" name="Google Shape;730;p80"/>
          <p:cNvPicPr preferRelativeResize="0"/>
          <p:nvPr/>
        </p:nvPicPr>
        <p:blipFill rotWithShape="1">
          <a:blip r:embed="rId11">
            <a:alphaModFix/>
          </a:blip>
          <a:srcRect b="0" l="0" r="0" t="0"/>
          <a:stretch/>
        </p:blipFill>
        <p:spPr>
          <a:xfrm>
            <a:off x="8439840" y="3874320"/>
            <a:ext cx="956160" cy="109368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81"/>
          <p:cNvSpPr/>
          <p:nvPr/>
        </p:nvSpPr>
        <p:spPr>
          <a:xfrm>
            <a:off x="587520" y="5534280"/>
            <a:ext cx="8734320" cy="456120"/>
          </a:xfrm>
          <a:prstGeom prst="rect">
            <a:avLst/>
          </a:prstGeom>
          <a:noFill/>
          <a:ln>
            <a:noFill/>
          </a:ln>
        </p:spPr>
        <p:txBody>
          <a:bodyPr anchorCtr="0" anchor="t" bIns="45000" lIns="90000" spcFirstLastPara="1" rIns="90000" wrap="square" tIns="45000">
            <a:noAutofit/>
          </a:bodyPr>
          <a:lstStyle/>
          <a:p>
            <a:pPr indent="-456480" lvl="0" marL="457200" marR="0" rtl="0" algn="l">
              <a:lnSpc>
                <a:spcPct val="100000"/>
              </a:lnSpc>
              <a:spcBef>
                <a:spcPts val="0"/>
              </a:spcBef>
              <a:spcAft>
                <a:spcPts val="0"/>
              </a:spcAft>
              <a:buNone/>
            </a:pPr>
            <a:r>
              <a:rPr b="0" lang="ca-ES" sz="2400" strike="noStrike">
                <a:solidFill>
                  <a:srgbClr val="C00000"/>
                </a:solidFill>
                <a:latin typeface="Arial"/>
                <a:ea typeface="Arial"/>
                <a:cs typeface="Arial"/>
                <a:sym typeface="Arial"/>
              </a:rPr>
              <a:t>	</a:t>
            </a:r>
            <a:endParaRPr b="0" sz="2400" strike="noStrike">
              <a:latin typeface="Arial"/>
              <a:ea typeface="Arial"/>
              <a:cs typeface="Arial"/>
              <a:sym typeface="Arial"/>
            </a:endParaRPr>
          </a:p>
        </p:txBody>
      </p:sp>
      <p:sp>
        <p:nvSpPr>
          <p:cNvPr id="737" name="Google Shape;737;p81"/>
          <p:cNvSpPr/>
          <p:nvPr/>
        </p:nvSpPr>
        <p:spPr>
          <a:xfrm>
            <a:off x="6298920" y="1763280"/>
            <a:ext cx="4114800" cy="3452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81"/>
          <p:cNvSpPr/>
          <p:nvPr/>
        </p:nvSpPr>
        <p:spPr>
          <a:xfrm>
            <a:off x="250920" y="-109080"/>
            <a:ext cx="9070560" cy="75564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ca-ES" sz="4000" strike="noStrike">
                <a:solidFill>
                  <a:srgbClr val="ECD078"/>
                </a:solidFill>
                <a:latin typeface="Calibri"/>
                <a:ea typeface="Calibri"/>
                <a:cs typeface="Calibri"/>
                <a:sym typeface="Calibri"/>
              </a:rPr>
              <a:t>Quantum communications @F. Física</a:t>
            </a:r>
            <a:endParaRPr b="0" sz="4000" strike="noStrike">
              <a:latin typeface="Arial"/>
              <a:ea typeface="Arial"/>
              <a:cs typeface="Arial"/>
              <a:sym typeface="Arial"/>
            </a:endParaRPr>
          </a:p>
        </p:txBody>
      </p:sp>
      <p:sp>
        <p:nvSpPr>
          <p:cNvPr id="739" name="Google Shape;739;p81"/>
          <p:cNvSpPr txBox="1"/>
          <p:nvPr/>
        </p:nvSpPr>
        <p:spPr>
          <a:xfrm>
            <a:off x="215640" y="746280"/>
            <a:ext cx="9576000" cy="41497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1" lang="ca-ES" sz="2200" strike="noStrike">
                <a:latin typeface="Calibri"/>
                <a:ea typeface="Calibri"/>
                <a:cs typeface="Calibri"/>
                <a:sym typeface="Calibri"/>
              </a:rPr>
              <a:t>Desenvolupament d’una font de fotons entrellaçats i d’un Test de Bell portatil</a:t>
            </a:r>
            <a:endParaRPr b="0" sz="2200" strike="noStrike">
              <a:latin typeface="Arial"/>
              <a:ea typeface="Arial"/>
              <a:cs typeface="Arial"/>
              <a:sym typeface="Arial"/>
            </a:endParaRPr>
          </a:p>
          <a:p>
            <a:pPr indent="0" lvl="0" marL="0" marR="0" rtl="0" algn="l">
              <a:spcBef>
                <a:spcPts val="0"/>
              </a:spcBef>
              <a:spcAft>
                <a:spcPts val="0"/>
              </a:spcAft>
              <a:buNone/>
            </a:pPr>
            <a:r>
              <a:rPr b="0" i="1" lang="ca-ES" sz="2200" strike="noStrike">
                <a:latin typeface="Calibri"/>
                <a:ea typeface="Calibri"/>
                <a:cs typeface="Calibri"/>
                <a:sym typeface="Calibri"/>
              </a:rPr>
              <a:t>Jose Maria Gomez Cama, Bruno Julia Diaz</a:t>
            </a:r>
            <a:endParaRPr b="0" sz="2200" strike="noStrike">
              <a:latin typeface="Arial"/>
              <a:ea typeface="Arial"/>
              <a:cs typeface="Arial"/>
              <a:sym typeface="Arial"/>
            </a:endParaRPr>
          </a:p>
          <a:p>
            <a:pPr indent="0" lvl="0" marL="0" marR="0" rtl="0" algn="l">
              <a:spcBef>
                <a:spcPts val="0"/>
              </a:spcBef>
              <a:spcAft>
                <a:spcPts val="0"/>
              </a:spcAft>
              <a:buNone/>
            </a:pPr>
            <a:r>
              <a:rPr b="0" lang="ca-ES" sz="2200" strike="noStrike">
                <a:solidFill>
                  <a:srgbClr val="C9211E"/>
                </a:solidFill>
                <a:latin typeface="Calibri"/>
                <a:ea typeface="Calibri"/>
                <a:cs typeface="Calibri"/>
                <a:sym typeface="Calibri"/>
              </a:rPr>
              <a:t> </a:t>
            </a:r>
            <a:endParaRPr b="0" sz="2200" strike="noStrike">
              <a:latin typeface="Arial"/>
              <a:ea typeface="Arial"/>
              <a:cs typeface="Arial"/>
              <a:sym typeface="Arial"/>
            </a:endParaRPr>
          </a:p>
          <a:p>
            <a:pPr indent="-216000" lvl="0" marL="216000" marR="0" rtl="0" algn="l">
              <a:lnSpc>
                <a:spcPct val="100000"/>
              </a:lnSpc>
              <a:spcBef>
                <a:spcPts val="0"/>
              </a:spcBef>
              <a:spcAft>
                <a:spcPts val="0"/>
              </a:spcAft>
              <a:buClr>
                <a:srgbClr val="000000"/>
              </a:buClr>
              <a:buSzPts val="990"/>
              <a:buFont typeface="Noto Sans Symbols"/>
              <a:buChar char="●"/>
            </a:pPr>
            <a:r>
              <a:rPr b="0" lang="ca-ES" sz="2200" strike="noStrike">
                <a:latin typeface="Calibri"/>
                <a:ea typeface="Calibri"/>
                <a:cs typeface="Calibri"/>
                <a:sym typeface="Calibri"/>
              </a:rPr>
              <a:t>Bell test per futures fonts de fotons entrellaçats</a:t>
            </a:r>
            <a:endParaRPr b="0" sz="2200" strike="noStrike">
              <a:latin typeface="Arial"/>
              <a:ea typeface="Arial"/>
              <a:cs typeface="Arial"/>
              <a:sym typeface="Arial"/>
            </a:endParaRPr>
          </a:p>
          <a:p>
            <a:pPr indent="-216000" lvl="0" marL="216000" marR="0" rtl="0" algn="l">
              <a:lnSpc>
                <a:spcPct val="100000"/>
              </a:lnSpc>
              <a:spcBef>
                <a:spcPts val="0"/>
              </a:spcBef>
              <a:spcAft>
                <a:spcPts val="0"/>
              </a:spcAft>
              <a:buClr>
                <a:srgbClr val="000000"/>
              </a:buClr>
              <a:buSzPts val="990"/>
              <a:buFont typeface="Noto Sans Symbols"/>
              <a:buChar char="●"/>
            </a:pPr>
            <a:r>
              <a:rPr b="0" lang="ca-ES" sz="2200" strike="noStrike">
                <a:latin typeface="Calibri"/>
                <a:ea typeface="Calibri"/>
                <a:cs typeface="Calibri"/>
                <a:sym typeface="Calibri"/>
              </a:rPr>
              <a:t>Laboratori acadèmic</a:t>
            </a:r>
            <a:endParaRPr b="0" sz="2200" strike="noStrike">
              <a:latin typeface="Arial"/>
              <a:ea typeface="Arial"/>
              <a:cs typeface="Arial"/>
              <a:sym typeface="Arial"/>
            </a:endParaRPr>
          </a:p>
          <a:p>
            <a:pPr indent="-216000" lvl="0" marL="216000" marR="0" rtl="0" algn="l">
              <a:lnSpc>
                <a:spcPct val="100000"/>
              </a:lnSpc>
              <a:spcBef>
                <a:spcPts val="0"/>
              </a:spcBef>
              <a:spcAft>
                <a:spcPts val="0"/>
              </a:spcAft>
              <a:buClr>
                <a:srgbClr val="000000"/>
              </a:buClr>
              <a:buSzPts val="990"/>
              <a:buFont typeface="Noto Sans Symbols"/>
              <a:buChar char="●"/>
            </a:pPr>
            <a:r>
              <a:rPr b="0" lang="ca-ES" sz="2200" strike="noStrike">
                <a:latin typeface="Calibri"/>
                <a:ea typeface="Calibri"/>
                <a:cs typeface="Calibri"/>
                <a:sym typeface="Calibri"/>
              </a:rPr>
              <a:t>Divulgació de la recerca</a:t>
            </a:r>
            <a:endParaRPr b="0" sz="2200" strike="noStrike">
              <a:latin typeface="Arial"/>
              <a:ea typeface="Arial"/>
              <a:cs typeface="Arial"/>
              <a:sym typeface="Arial"/>
            </a:endParaRPr>
          </a:p>
          <a:p>
            <a:pPr indent="-216000" lvl="0" marL="216000" marR="0" rtl="0" algn="l">
              <a:lnSpc>
                <a:spcPct val="100000"/>
              </a:lnSpc>
              <a:spcBef>
                <a:spcPts val="0"/>
              </a:spcBef>
              <a:spcAft>
                <a:spcPts val="0"/>
              </a:spcAft>
              <a:buClr>
                <a:srgbClr val="000000"/>
              </a:buClr>
              <a:buSzPts val="990"/>
              <a:buFont typeface="Noto Sans Symbols"/>
              <a:buChar char="●"/>
            </a:pPr>
            <a:r>
              <a:rPr b="0" lang="ca-ES" sz="2200" strike="noStrike">
                <a:solidFill>
                  <a:srgbClr val="8F187C"/>
                </a:solidFill>
                <a:latin typeface="Calibri"/>
                <a:ea typeface="Calibri"/>
                <a:cs typeface="Calibri"/>
                <a:sym typeface="Calibri"/>
              </a:rPr>
              <a:t>Marti Pedemonte, Alejandro Jaramillo (TFM)</a:t>
            </a:r>
            <a:endParaRPr b="0" sz="2200" strike="noStrike">
              <a:latin typeface="Arial"/>
              <a:ea typeface="Arial"/>
              <a:cs typeface="Arial"/>
              <a:sym typeface="Arial"/>
            </a:endParaRPr>
          </a:p>
          <a:p>
            <a:pPr indent="0" lvl="0" marL="0" marR="0" rtl="0" algn="l">
              <a:spcBef>
                <a:spcPts val="0"/>
              </a:spcBef>
              <a:spcAft>
                <a:spcPts val="0"/>
              </a:spcAft>
              <a:buNone/>
            </a:pPr>
            <a:r>
              <a:t/>
            </a:r>
            <a:endParaRPr b="0" sz="2200" strike="noStrike">
              <a:latin typeface="Arial"/>
              <a:ea typeface="Arial"/>
              <a:cs typeface="Arial"/>
              <a:sym typeface="Arial"/>
            </a:endParaRPr>
          </a:p>
          <a:p>
            <a:pPr indent="0" lvl="0" marL="0" marR="0" rtl="0" algn="l">
              <a:spcBef>
                <a:spcPts val="0"/>
              </a:spcBef>
              <a:spcAft>
                <a:spcPts val="0"/>
              </a:spcAft>
              <a:buNone/>
            </a:pPr>
            <a:r>
              <a:rPr b="1" lang="ca-ES" sz="2200" strike="noStrike">
                <a:latin typeface="Calibri"/>
                <a:ea typeface="Calibri"/>
                <a:cs typeface="Calibri"/>
                <a:sym typeface="Calibri"/>
              </a:rPr>
              <a:t>Muntar laboratori de Comunicacions Quàntiques</a:t>
            </a:r>
            <a:endParaRPr b="0" sz="2200" strike="noStrike">
              <a:latin typeface="Arial"/>
              <a:ea typeface="Arial"/>
              <a:cs typeface="Arial"/>
              <a:sym typeface="Arial"/>
            </a:endParaRPr>
          </a:p>
          <a:p>
            <a:pPr indent="0" lvl="0" marL="0" marR="0" rtl="0" algn="l">
              <a:spcBef>
                <a:spcPts val="0"/>
              </a:spcBef>
              <a:spcAft>
                <a:spcPts val="0"/>
              </a:spcAft>
              <a:buNone/>
            </a:pPr>
            <a:r>
              <a:rPr b="0" i="1" lang="ca-ES" sz="2200" strike="noStrike">
                <a:latin typeface="Calibri"/>
                <a:ea typeface="Calibri"/>
                <a:cs typeface="Calibri"/>
                <a:sym typeface="Calibri"/>
              </a:rPr>
              <a:t> Jose Maria Gomez Cama, Marti Duocastella, </a:t>
            </a:r>
            <a:r>
              <a:rPr b="0" i="1" lang="ca-ES" sz="2200" strike="noStrike">
                <a:solidFill>
                  <a:srgbClr val="C9211E"/>
                </a:solidFill>
                <a:latin typeface="Calibri"/>
                <a:ea typeface="Calibri"/>
                <a:cs typeface="Calibri"/>
                <a:sym typeface="Calibri"/>
              </a:rPr>
              <a:t>Bruno Julia Diaz (PI)</a:t>
            </a:r>
            <a:endParaRPr b="0" sz="2200" strike="noStrike">
              <a:latin typeface="Arial"/>
              <a:ea typeface="Arial"/>
              <a:cs typeface="Arial"/>
              <a:sym typeface="Arial"/>
            </a:endParaRPr>
          </a:p>
          <a:p>
            <a:pPr indent="0" lvl="0" marL="0" marR="0" rtl="0" algn="l">
              <a:spcBef>
                <a:spcPts val="0"/>
              </a:spcBef>
              <a:spcAft>
                <a:spcPts val="0"/>
              </a:spcAft>
              <a:buNone/>
            </a:pPr>
            <a:r>
              <a:t/>
            </a:r>
            <a:endParaRPr b="0" sz="2200" strike="noStrike">
              <a:latin typeface="Arial"/>
              <a:ea typeface="Arial"/>
              <a:cs typeface="Arial"/>
              <a:sym typeface="Arial"/>
            </a:endParaRPr>
          </a:p>
          <a:p>
            <a:pPr indent="-216000" lvl="0" marL="216000" marR="0" rtl="0" algn="l">
              <a:spcBef>
                <a:spcPts val="0"/>
              </a:spcBef>
              <a:spcAft>
                <a:spcPts val="0"/>
              </a:spcAft>
              <a:buClr>
                <a:srgbClr val="000000"/>
              </a:buClr>
              <a:buSzPts val="990"/>
              <a:buFont typeface="Noto Sans Symbols"/>
              <a:buChar char="●"/>
            </a:pPr>
            <a:r>
              <a:rPr b="0" lang="ca-ES" sz="2200" strike="noStrike">
                <a:latin typeface="Calibri"/>
                <a:ea typeface="Calibri"/>
                <a:cs typeface="Calibri"/>
                <a:sym typeface="Calibri"/>
              </a:rPr>
              <a:t>Desenvolupar fonts de fotons entrellaçats d’estat solid</a:t>
            </a:r>
            <a:endParaRPr b="0" sz="2200" strike="noStrike">
              <a:latin typeface="Arial"/>
              <a:ea typeface="Arial"/>
              <a:cs typeface="Arial"/>
              <a:sym typeface="Arial"/>
            </a:endParaRPr>
          </a:p>
          <a:p>
            <a:pPr indent="-216000" lvl="0" marL="216000" marR="0" rtl="0" algn="l">
              <a:spcBef>
                <a:spcPts val="0"/>
              </a:spcBef>
              <a:spcAft>
                <a:spcPts val="0"/>
              </a:spcAft>
              <a:buClr>
                <a:srgbClr val="000000"/>
              </a:buClr>
              <a:buSzPts val="990"/>
              <a:buFont typeface="Noto Sans Symbols"/>
              <a:buChar char="●"/>
            </a:pPr>
            <a:r>
              <a:rPr b="0" lang="ca-ES" sz="2200" strike="noStrike">
                <a:latin typeface="Calibri"/>
                <a:ea typeface="Calibri"/>
                <a:cs typeface="Calibri"/>
                <a:sym typeface="Calibri"/>
              </a:rPr>
              <a:t>Preparar-les per fer-les servir a terra o satèl·lits </a:t>
            </a:r>
            <a:endParaRPr b="0" sz="2200" strike="noStrike">
              <a:latin typeface="Arial"/>
              <a:ea typeface="Arial"/>
              <a:cs typeface="Arial"/>
              <a:sym typeface="Arial"/>
            </a:endParaRPr>
          </a:p>
        </p:txBody>
      </p:sp>
      <p:pic>
        <p:nvPicPr>
          <p:cNvPr id="740" name="Google Shape;740;p81"/>
          <p:cNvPicPr preferRelativeResize="0"/>
          <p:nvPr/>
        </p:nvPicPr>
        <p:blipFill rotWithShape="1">
          <a:blip r:embed="rId3">
            <a:alphaModFix/>
          </a:blip>
          <a:srcRect b="0" l="0" r="0" t="0"/>
          <a:stretch/>
        </p:blipFill>
        <p:spPr>
          <a:xfrm>
            <a:off x="3996000" y="4705200"/>
            <a:ext cx="1224000" cy="273960"/>
          </a:xfrm>
          <a:prstGeom prst="rect">
            <a:avLst/>
          </a:prstGeom>
          <a:noFill/>
          <a:ln>
            <a:noFill/>
          </a:ln>
        </p:spPr>
      </p:pic>
      <p:pic>
        <p:nvPicPr>
          <p:cNvPr id="741" name="Google Shape;741;p81"/>
          <p:cNvPicPr preferRelativeResize="0"/>
          <p:nvPr/>
        </p:nvPicPr>
        <p:blipFill rotWithShape="1">
          <a:blip r:embed="rId4">
            <a:alphaModFix/>
          </a:blip>
          <a:srcRect b="0" l="0" r="0" t="0"/>
          <a:stretch/>
        </p:blipFill>
        <p:spPr>
          <a:xfrm>
            <a:off x="5286600" y="4693680"/>
            <a:ext cx="1733040" cy="256680"/>
          </a:xfrm>
          <a:prstGeom prst="rect">
            <a:avLst/>
          </a:prstGeom>
          <a:noFill/>
          <a:ln>
            <a:noFill/>
          </a:ln>
        </p:spPr>
      </p:pic>
      <p:pic>
        <p:nvPicPr>
          <p:cNvPr id="742" name="Google Shape;742;p81"/>
          <p:cNvPicPr preferRelativeResize="0"/>
          <p:nvPr/>
        </p:nvPicPr>
        <p:blipFill rotWithShape="1">
          <a:blip r:embed="rId5">
            <a:alphaModFix/>
          </a:blip>
          <a:srcRect b="0" l="0" r="0" t="0"/>
          <a:stretch/>
        </p:blipFill>
        <p:spPr>
          <a:xfrm>
            <a:off x="7140240" y="4693680"/>
            <a:ext cx="923400" cy="247320"/>
          </a:xfrm>
          <a:prstGeom prst="rect">
            <a:avLst/>
          </a:prstGeom>
          <a:noFill/>
          <a:ln>
            <a:noFill/>
          </a:ln>
        </p:spPr>
      </p:pic>
      <p:pic>
        <p:nvPicPr>
          <p:cNvPr id="743" name="Google Shape;743;p81"/>
          <p:cNvPicPr preferRelativeResize="0"/>
          <p:nvPr/>
        </p:nvPicPr>
        <p:blipFill rotWithShape="1">
          <a:blip r:embed="rId6">
            <a:alphaModFix/>
          </a:blip>
          <a:srcRect b="0" l="0" r="0" t="0"/>
          <a:stretch/>
        </p:blipFill>
        <p:spPr>
          <a:xfrm>
            <a:off x="8265600" y="4736880"/>
            <a:ext cx="1238040" cy="266040"/>
          </a:xfrm>
          <a:prstGeom prst="rect">
            <a:avLst/>
          </a:prstGeom>
          <a:noFill/>
          <a:ln>
            <a:noFill/>
          </a:ln>
        </p:spPr>
      </p:pic>
      <p:pic>
        <p:nvPicPr>
          <p:cNvPr id="744" name="Google Shape;744;p81"/>
          <p:cNvPicPr preferRelativeResize="0"/>
          <p:nvPr/>
        </p:nvPicPr>
        <p:blipFill rotWithShape="1">
          <a:blip r:embed="rId7">
            <a:alphaModFix/>
          </a:blip>
          <a:srcRect b="0" l="0" r="0" t="0"/>
          <a:stretch/>
        </p:blipFill>
        <p:spPr>
          <a:xfrm>
            <a:off x="8424000" y="3316320"/>
            <a:ext cx="1151640" cy="1173960"/>
          </a:xfrm>
          <a:prstGeom prst="rect">
            <a:avLst/>
          </a:prstGeom>
          <a:noFill/>
          <a:ln>
            <a:noFill/>
          </a:ln>
        </p:spPr>
      </p:pic>
      <p:pic>
        <p:nvPicPr>
          <p:cNvPr id="745" name="Google Shape;745;p81"/>
          <p:cNvPicPr preferRelativeResize="0"/>
          <p:nvPr/>
        </p:nvPicPr>
        <p:blipFill rotWithShape="1">
          <a:blip r:embed="rId8">
            <a:alphaModFix/>
          </a:blip>
          <a:srcRect b="0" l="0" r="0" t="0"/>
          <a:stretch/>
        </p:blipFill>
        <p:spPr>
          <a:xfrm>
            <a:off x="6640560" y="1081080"/>
            <a:ext cx="2899800" cy="212292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55"/>
          <p:cNvSpPr/>
          <p:nvPr/>
        </p:nvSpPr>
        <p:spPr>
          <a:xfrm>
            <a:off x="6299640" y="1762920"/>
            <a:ext cx="4115880" cy="34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55"/>
          <p:cNvSpPr/>
          <p:nvPr/>
        </p:nvSpPr>
        <p:spPr>
          <a:xfrm>
            <a:off x="251280" y="-109080"/>
            <a:ext cx="9071640" cy="75564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i="0" lang="ca-ES" sz="4000" u="none" cap="none" strike="noStrike">
                <a:solidFill>
                  <a:srgbClr val="EBC789"/>
                </a:solidFill>
                <a:latin typeface="Calibri"/>
                <a:ea typeface="Calibri"/>
                <a:cs typeface="Calibri"/>
                <a:sym typeface="Calibri"/>
              </a:rPr>
              <a:t>La “primera revolució” quàntica</a:t>
            </a:r>
            <a:endParaRPr b="0" i="0" sz="4000" u="none" cap="none" strike="noStrike">
              <a:latin typeface="Arial"/>
              <a:ea typeface="Arial"/>
              <a:cs typeface="Arial"/>
              <a:sym typeface="Arial"/>
            </a:endParaRPr>
          </a:p>
        </p:txBody>
      </p:sp>
      <p:sp>
        <p:nvSpPr>
          <p:cNvPr id="258" name="Google Shape;258;p55"/>
          <p:cNvSpPr txBox="1"/>
          <p:nvPr/>
        </p:nvSpPr>
        <p:spPr>
          <a:xfrm>
            <a:off x="7956000" y="4444560"/>
            <a:ext cx="2088000" cy="2714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i="0" lang="ca-ES" sz="1200" u="none" cap="none" strike="noStrike">
                <a:solidFill>
                  <a:srgbClr val="C9211E"/>
                </a:solidFill>
                <a:latin typeface="Calibri"/>
                <a:ea typeface="Calibri"/>
                <a:cs typeface="Calibri"/>
                <a:sym typeface="Calibri"/>
              </a:rPr>
              <a:t>Cortesia d’Alba Cervera (BSC)</a:t>
            </a:r>
            <a:endParaRPr b="0" sz="1200" strike="noStrike">
              <a:latin typeface="Arial"/>
              <a:ea typeface="Arial"/>
              <a:cs typeface="Arial"/>
              <a:sym typeface="Arial"/>
            </a:endParaRPr>
          </a:p>
        </p:txBody>
      </p:sp>
      <p:pic>
        <p:nvPicPr>
          <p:cNvPr id="259" name="Google Shape;259;p55"/>
          <p:cNvPicPr preferRelativeResize="0"/>
          <p:nvPr/>
        </p:nvPicPr>
        <p:blipFill rotWithShape="1">
          <a:blip r:embed="rId3">
            <a:alphaModFix/>
          </a:blip>
          <a:srcRect b="0" l="0" r="0" t="0"/>
          <a:stretch/>
        </p:blipFill>
        <p:spPr>
          <a:xfrm>
            <a:off x="1440" y="888840"/>
            <a:ext cx="10079640" cy="35568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pic>
        <p:nvPicPr>
          <p:cNvPr id="751" name="Google Shape;751;p82"/>
          <p:cNvPicPr preferRelativeResize="0"/>
          <p:nvPr/>
        </p:nvPicPr>
        <p:blipFill rotWithShape="1">
          <a:blip r:embed="rId3">
            <a:alphaModFix/>
          </a:blip>
          <a:srcRect b="0" l="0" r="0" t="0"/>
          <a:stretch/>
        </p:blipFill>
        <p:spPr>
          <a:xfrm>
            <a:off x="3168000" y="3564000"/>
            <a:ext cx="3953880" cy="1498320"/>
          </a:xfrm>
          <a:prstGeom prst="rect">
            <a:avLst/>
          </a:prstGeom>
          <a:noFill/>
          <a:ln>
            <a:noFill/>
          </a:ln>
        </p:spPr>
      </p:pic>
      <p:sp>
        <p:nvSpPr>
          <p:cNvPr id="752" name="Google Shape;752;p82"/>
          <p:cNvSpPr/>
          <p:nvPr/>
        </p:nvSpPr>
        <p:spPr>
          <a:xfrm>
            <a:off x="587880" y="5534280"/>
            <a:ext cx="8735400" cy="456120"/>
          </a:xfrm>
          <a:prstGeom prst="rect">
            <a:avLst/>
          </a:prstGeom>
          <a:noFill/>
          <a:ln>
            <a:noFill/>
          </a:ln>
        </p:spPr>
        <p:txBody>
          <a:bodyPr anchorCtr="0" anchor="t" bIns="45000" lIns="90000" spcFirstLastPara="1" rIns="90000" wrap="square" tIns="45000">
            <a:noAutofit/>
          </a:bodyPr>
          <a:lstStyle/>
          <a:p>
            <a:pPr indent="-456840" lvl="0" marL="457200" marR="0" rtl="0" algn="l">
              <a:lnSpc>
                <a:spcPct val="100000"/>
              </a:lnSpc>
              <a:spcBef>
                <a:spcPts val="0"/>
              </a:spcBef>
              <a:spcAft>
                <a:spcPts val="0"/>
              </a:spcAft>
              <a:buNone/>
            </a:pPr>
            <a:r>
              <a:rPr b="0" lang="ca-ES" sz="2400" strike="noStrike">
                <a:solidFill>
                  <a:srgbClr val="C00000"/>
                </a:solidFill>
                <a:latin typeface="Arial"/>
                <a:ea typeface="Arial"/>
                <a:cs typeface="Arial"/>
                <a:sym typeface="Arial"/>
              </a:rPr>
              <a:t>	</a:t>
            </a:r>
            <a:endParaRPr b="0" sz="2400" strike="noStrike">
              <a:latin typeface="Arial"/>
              <a:ea typeface="Arial"/>
              <a:cs typeface="Arial"/>
              <a:sym typeface="Arial"/>
            </a:endParaRPr>
          </a:p>
        </p:txBody>
      </p:sp>
      <p:sp>
        <p:nvSpPr>
          <p:cNvPr id="753" name="Google Shape;753;p82"/>
          <p:cNvSpPr/>
          <p:nvPr/>
        </p:nvSpPr>
        <p:spPr>
          <a:xfrm>
            <a:off x="6299640" y="1762920"/>
            <a:ext cx="4115880" cy="34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82"/>
          <p:cNvSpPr/>
          <p:nvPr/>
        </p:nvSpPr>
        <p:spPr>
          <a:xfrm>
            <a:off x="2099880" y="4535280"/>
            <a:ext cx="3275640" cy="34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82"/>
          <p:cNvSpPr/>
          <p:nvPr/>
        </p:nvSpPr>
        <p:spPr>
          <a:xfrm>
            <a:off x="4955400" y="4535280"/>
            <a:ext cx="3443400" cy="34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82"/>
          <p:cNvSpPr/>
          <p:nvPr/>
        </p:nvSpPr>
        <p:spPr>
          <a:xfrm>
            <a:off x="251280" y="-107640"/>
            <a:ext cx="9071640" cy="75564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Conclusió</a:t>
            </a:r>
            <a:endParaRPr b="0" sz="4000" strike="noStrike">
              <a:latin typeface="Arial"/>
              <a:ea typeface="Arial"/>
              <a:cs typeface="Arial"/>
              <a:sym typeface="Arial"/>
            </a:endParaRPr>
          </a:p>
        </p:txBody>
      </p:sp>
      <p:sp>
        <p:nvSpPr>
          <p:cNvPr id="757" name="Google Shape;757;p82"/>
          <p:cNvSpPr/>
          <p:nvPr/>
        </p:nvSpPr>
        <p:spPr>
          <a:xfrm>
            <a:off x="359640" y="719280"/>
            <a:ext cx="9072000" cy="386928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lang="ca-ES" sz="2200" strike="noStrike">
                <a:solidFill>
                  <a:srgbClr val="C02942"/>
                </a:solidFill>
                <a:latin typeface="Calibri"/>
                <a:ea typeface="Calibri"/>
                <a:cs typeface="Calibri"/>
                <a:sym typeface="Calibri"/>
              </a:rPr>
              <a:t>&gt; </a:t>
            </a:r>
            <a:r>
              <a:rPr b="0" lang="ca-ES" sz="2200" strike="noStrike">
                <a:latin typeface="Calibri"/>
                <a:ea typeface="Calibri"/>
                <a:cs typeface="Calibri"/>
                <a:sym typeface="Calibri"/>
              </a:rPr>
              <a:t>Gràcies a Alain Aspect, John Clauser i Anton Zeilinger avui dia saben que una predicció francament contraintuïtiva de la mecànica quàntica és certa. </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C02942"/>
                </a:solidFill>
                <a:latin typeface="Calibri"/>
                <a:ea typeface="Calibri"/>
                <a:cs typeface="Calibri"/>
                <a:sym typeface="Calibri"/>
              </a:rPr>
              <a:t>&gt; </a:t>
            </a:r>
            <a:r>
              <a:rPr b="0" lang="ca-ES" sz="2200" strike="noStrike">
                <a:latin typeface="Calibri"/>
                <a:ea typeface="Calibri"/>
                <a:cs typeface="Calibri"/>
                <a:sym typeface="Calibri"/>
              </a:rPr>
              <a:t>Els experiments en Òptica Quàntica, Física Atòmica i Matèria Condensada ens han apropat a les arrels de la mecànica quàntica.</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C02942"/>
                </a:solidFill>
                <a:latin typeface="Calibri"/>
                <a:ea typeface="Calibri"/>
                <a:cs typeface="Calibri"/>
                <a:sym typeface="Calibri"/>
              </a:rPr>
              <a:t>&gt; </a:t>
            </a:r>
            <a:r>
              <a:rPr b="0" lang="ca-ES" sz="2200" strike="noStrike">
                <a:latin typeface="Calibri"/>
                <a:ea typeface="Calibri"/>
                <a:cs typeface="Calibri"/>
                <a:sym typeface="Calibri"/>
              </a:rPr>
              <a:t>Les tecnologies Quàntiques actuals aprofiten de manera sistemàtica el principi de superposició i l’entrellaçament Quàntic.</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C02942"/>
                </a:solidFill>
                <a:latin typeface="Calibri"/>
                <a:ea typeface="Calibri"/>
                <a:cs typeface="Calibri"/>
                <a:sym typeface="Calibri"/>
              </a:rPr>
              <a:t>&gt; U</a:t>
            </a:r>
            <a:r>
              <a:rPr b="0" lang="ca-ES" sz="2200" strike="noStrike">
                <a:solidFill>
                  <a:srgbClr val="C9211E"/>
                </a:solidFill>
                <a:latin typeface="Calibri"/>
                <a:ea typeface="Calibri"/>
                <a:cs typeface="Calibri"/>
                <a:sym typeface="Calibri"/>
              </a:rPr>
              <a:t>n bon moment per estudiar (ehem, o repassar) Mecànica Quàntica!!</a:t>
            </a:r>
            <a:endParaRPr b="0" sz="2200" strike="noStrike">
              <a:latin typeface="Arial"/>
              <a:ea typeface="Arial"/>
              <a:cs typeface="Arial"/>
              <a:sym typeface="Arial"/>
            </a:endParaRPr>
          </a:p>
          <a:p>
            <a:pPr indent="0" lvl="0" marL="0" marR="0" rtl="0" algn="l">
              <a:lnSpc>
                <a:spcPct val="100000"/>
              </a:lnSpc>
              <a:spcBef>
                <a:spcPts val="720"/>
              </a:spcBef>
              <a:spcAft>
                <a:spcPts val="0"/>
              </a:spcAft>
              <a:buNone/>
            </a:pPr>
            <a:r>
              <a:t/>
            </a:r>
            <a:endParaRPr b="0" sz="2200" strike="noStrike">
              <a:latin typeface="Arial"/>
              <a:ea typeface="Arial"/>
              <a:cs typeface="Arial"/>
              <a:sym typeface="Arial"/>
            </a:endParaRPr>
          </a:p>
          <a:p>
            <a:pPr indent="0" lvl="0" marL="0" marR="0" rtl="0" algn="l">
              <a:lnSpc>
                <a:spcPct val="100000"/>
              </a:lnSpc>
              <a:spcBef>
                <a:spcPts val="720"/>
              </a:spcBef>
              <a:spcAft>
                <a:spcPts val="0"/>
              </a:spcAft>
              <a:buNone/>
            </a:pPr>
            <a:r>
              <a:rPr b="0" lang="ca-ES" sz="2200" strike="noStrike">
                <a:solidFill>
                  <a:srgbClr val="C02942"/>
                </a:solidFill>
                <a:latin typeface="Calibri"/>
                <a:ea typeface="Calibri"/>
                <a:cs typeface="Calibri"/>
                <a:sym typeface="Calibri"/>
              </a:rPr>
              <a:t>		</a:t>
            </a:r>
            <a:endParaRPr b="0" sz="2200" strike="noStrike">
              <a:latin typeface="Arial"/>
              <a:ea typeface="Arial"/>
              <a:cs typeface="Arial"/>
              <a:sym typeface="Arial"/>
            </a:endParaRPr>
          </a:p>
          <a:p>
            <a:pPr indent="0" lvl="0" marL="0" marR="0" rtl="0" algn="l">
              <a:lnSpc>
                <a:spcPct val="100000"/>
              </a:lnSpc>
              <a:spcBef>
                <a:spcPts val="479"/>
              </a:spcBef>
              <a:spcAft>
                <a:spcPts val="0"/>
              </a:spcAft>
              <a:buNone/>
            </a:pPr>
            <a:r>
              <a:t/>
            </a:r>
            <a:endParaRPr b="0" sz="2200" strike="noStrike">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83"/>
          <p:cNvSpPr/>
          <p:nvPr/>
        </p:nvSpPr>
        <p:spPr>
          <a:xfrm>
            <a:off x="587880" y="5534280"/>
            <a:ext cx="8735400" cy="456120"/>
          </a:xfrm>
          <a:prstGeom prst="rect">
            <a:avLst/>
          </a:prstGeom>
          <a:noFill/>
          <a:ln>
            <a:noFill/>
          </a:ln>
        </p:spPr>
        <p:txBody>
          <a:bodyPr anchorCtr="0" anchor="t" bIns="45000" lIns="90000" spcFirstLastPara="1" rIns="90000" wrap="square" tIns="45000">
            <a:noAutofit/>
          </a:bodyPr>
          <a:lstStyle/>
          <a:p>
            <a:pPr indent="-456840" lvl="0" marL="457200" marR="0" rtl="0" algn="l">
              <a:lnSpc>
                <a:spcPct val="100000"/>
              </a:lnSpc>
              <a:spcBef>
                <a:spcPts val="0"/>
              </a:spcBef>
              <a:spcAft>
                <a:spcPts val="0"/>
              </a:spcAft>
              <a:buNone/>
            </a:pPr>
            <a:r>
              <a:rPr b="0" lang="ca-ES" sz="2400" strike="noStrike">
                <a:solidFill>
                  <a:srgbClr val="C00000"/>
                </a:solidFill>
                <a:latin typeface="Arial"/>
                <a:ea typeface="Arial"/>
                <a:cs typeface="Arial"/>
                <a:sym typeface="Arial"/>
              </a:rPr>
              <a:t>	</a:t>
            </a:r>
            <a:endParaRPr b="0" sz="2400" strike="noStrike">
              <a:latin typeface="Arial"/>
              <a:ea typeface="Arial"/>
              <a:cs typeface="Arial"/>
              <a:sym typeface="Arial"/>
            </a:endParaRPr>
          </a:p>
        </p:txBody>
      </p:sp>
      <p:sp>
        <p:nvSpPr>
          <p:cNvPr id="764" name="Google Shape;764;p83"/>
          <p:cNvSpPr/>
          <p:nvPr/>
        </p:nvSpPr>
        <p:spPr>
          <a:xfrm>
            <a:off x="6299640" y="1762920"/>
            <a:ext cx="4115880" cy="34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83"/>
          <p:cNvSpPr/>
          <p:nvPr/>
        </p:nvSpPr>
        <p:spPr>
          <a:xfrm>
            <a:off x="2099880" y="4535280"/>
            <a:ext cx="3275640" cy="34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83"/>
          <p:cNvSpPr/>
          <p:nvPr/>
        </p:nvSpPr>
        <p:spPr>
          <a:xfrm>
            <a:off x="4955400" y="4535280"/>
            <a:ext cx="3443400" cy="34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83"/>
          <p:cNvSpPr/>
          <p:nvPr/>
        </p:nvSpPr>
        <p:spPr>
          <a:xfrm>
            <a:off x="251280" y="-107640"/>
            <a:ext cx="9071640" cy="75564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Recursos </a:t>
            </a:r>
            <a:endParaRPr b="0" sz="4000" strike="noStrike">
              <a:latin typeface="Arial"/>
              <a:ea typeface="Arial"/>
              <a:cs typeface="Arial"/>
              <a:sym typeface="Arial"/>
            </a:endParaRPr>
          </a:p>
        </p:txBody>
      </p:sp>
      <p:sp>
        <p:nvSpPr>
          <p:cNvPr id="768" name="Google Shape;768;p83"/>
          <p:cNvSpPr/>
          <p:nvPr/>
        </p:nvSpPr>
        <p:spPr>
          <a:xfrm>
            <a:off x="288000" y="658440"/>
            <a:ext cx="9432000" cy="4633920"/>
          </a:xfrm>
          <a:prstGeom prst="rect">
            <a:avLst/>
          </a:prstGeom>
          <a:noFill/>
          <a:ln>
            <a:noFill/>
          </a:ln>
        </p:spPr>
        <p:txBody>
          <a:bodyPr anchorCtr="0" anchor="t" bIns="45000" lIns="90000" spcFirstLastPara="1" rIns="90000" wrap="square" tIns="45000">
            <a:noAutofit/>
          </a:bodyPr>
          <a:lstStyle/>
          <a:p>
            <a:pPr indent="-216000" lvl="0" marL="216000" marR="0" rtl="0" algn="l">
              <a:lnSpc>
                <a:spcPct val="100000"/>
              </a:lnSpc>
              <a:spcBef>
                <a:spcPts val="0"/>
              </a:spcBef>
              <a:spcAft>
                <a:spcPts val="0"/>
              </a:spcAft>
              <a:buClr>
                <a:srgbClr val="000000"/>
              </a:buClr>
              <a:buSzPts val="900"/>
              <a:buFont typeface="Noto Sans Symbols"/>
              <a:buChar char="●"/>
            </a:pPr>
            <a:r>
              <a:rPr b="0" lang="ca-ES" sz="2000" strike="noStrike">
                <a:solidFill>
                  <a:srgbClr val="000000"/>
                </a:solidFill>
                <a:latin typeface="Calibri"/>
                <a:ea typeface="Calibri"/>
                <a:cs typeface="Calibri"/>
                <a:sym typeface="Calibri"/>
              </a:rPr>
              <a:t>Experimental details: ICCUB Colloquia </a:t>
            </a:r>
            <a:r>
              <a:rPr b="0" lang="ca-ES" sz="2000" strike="noStrike">
                <a:solidFill>
                  <a:srgbClr val="C00000"/>
                </a:solidFill>
                <a:latin typeface="Calibri"/>
                <a:ea typeface="Calibri"/>
                <a:cs typeface="Calibri"/>
                <a:sym typeface="Calibri"/>
              </a:rPr>
              <a:t>Prof. Morgan Mitchell (ICFO), Dec 15, 2022</a:t>
            </a:r>
            <a:endParaRPr b="0" sz="2000" strike="noStrike">
              <a:latin typeface="Arial"/>
              <a:ea typeface="Arial"/>
              <a:cs typeface="Arial"/>
              <a:sym typeface="Arial"/>
            </a:endParaRPr>
          </a:p>
          <a:p>
            <a:pPr indent="-216000" lvl="0" marL="216000" marR="0" rtl="0" algn="l">
              <a:lnSpc>
                <a:spcPct val="100000"/>
              </a:lnSpc>
              <a:spcBef>
                <a:spcPts val="561"/>
              </a:spcBef>
              <a:spcAft>
                <a:spcPts val="0"/>
              </a:spcAft>
              <a:buClr>
                <a:srgbClr val="000000"/>
              </a:buClr>
              <a:buSzPts val="900"/>
              <a:buFont typeface="Noto Sans Symbols"/>
              <a:buChar char="●"/>
            </a:pPr>
            <a:r>
              <a:rPr b="0" i="1" lang="ca-ES" sz="2000" strike="noStrike">
                <a:solidFill>
                  <a:srgbClr val="000000"/>
                </a:solidFill>
                <a:latin typeface="Calibri"/>
                <a:ea typeface="Calibri"/>
                <a:cs typeface="Calibri"/>
                <a:sym typeface="Calibri"/>
              </a:rPr>
              <a:t>The speakable and unspeakeable in quantum mechanics</a:t>
            </a:r>
            <a:r>
              <a:rPr b="0" lang="ca-ES" sz="2000" strike="noStrike">
                <a:solidFill>
                  <a:srgbClr val="000000"/>
                </a:solidFill>
                <a:latin typeface="Calibri"/>
                <a:ea typeface="Calibri"/>
                <a:cs typeface="Calibri"/>
                <a:sym typeface="Calibri"/>
              </a:rPr>
              <a:t>, JS Bell (second edition)</a:t>
            </a:r>
            <a:endParaRPr b="0" sz="2000" strike="noStrike">
              <a:latin typeface="Arial"/>
              <a:ea typeface="Arial"/>
              <a:cs typeface="Arial"/>
              <a:sym typeface="Arial"/>
            </a:endParaRPr>
          </a:p>
          <a:p>
            <a:pPr indent="-216000" lvl="0" marL="216000" marR="0" rtl="0" algn="l">
              <a:lnSpc>
                <a:spcPct val="100000"/>
              </a:lnSpc>
              <a:spcBef>
                <a:spcPts val="561"/>
              </a:spcBef>
              <a:spcAft>
                <a:spcPts val="0"/>
              </a:spcAft>
              <a:buClr>
                <a:srgbClr val="000000"/>
              </a:buClr>
              <a:buSzPts val="900"/>
              <a:buFont typeface="Noto Sans Symbols"/>
              <a:buChar char="●"/>
            </a:pPr>
            <a:r>
              <a:rPr b="0" lang="ca-ES" sz="2000" strike="noStrike">
                <a:solidFill>
                  <a:srgbClr val="C9211E"/>
                </a:solidFill>
                <a:latin typeface="Calibri"/>
                <a:ea typeface="Calibri"/>
                <a:cs typeface="Calibri"/>
                <a:sym typeface="Calibri"/>
              </a:rPr>
              <a:t>Alain Aspect</a:t>
            </a:r>
            <a:r>
              <a:rPr b="0" lang="ca-ES" sz="2000" strike="noStrike">
                <a:solidFill>
                  <a:srgbClr val="000000"/>
                </a:solidFill>
                <a:latin typeface="Calibri"/>
                <a:ea typeface="Calibri"/>
                <a:cs typeface="Calibri"/>
                <a:sym typeface="Calibri"/>
              </a:rPr>
              <a:t>, Carnegie Lecture (2017)</a:t>
            </a:r>
            <a:endParaRPr b="0" sz="2000" strike="noStrike">
              <a:latin typeface="Arial"/>
              <a:ea typeface="Arial"/>
              <a:cs typeface="Arial"/>
              <a:sym typeface="Arial"/>
            </a:endParaRPr>
          </a:p>
          <a:p>
            <a:pPr indent="0" lvl="0" marL="216000" marR="0" rtl="0" algn="l">
              <a:lnSpc>
                <a:spcPct val="100000"/>
              </a:lnSpc>
              <a:spcBef>
                <a:spcPts val="561"/>
              </a:spcBef>
              <a:spcAft>
                <a:spcPts val="0"/>
              </a:spcAft>
              <a:buNone/>
            </a:pPr>
            <a:r>
              <a:rPr b="0" lang="ca-ES" sz="2000" u="sng" strike="noStrike">
                <a:solidFill>
                  <a:schemeClr val="hlink"/>
                </a:solidFill>
                <a:latin typeface="Calibri"/>
                <a:ea typeface="Calibri"/>
                <a:cs typeface="Calibri"/>
                <a:sym typeface="Calibri"/>
                <a:hlinkClick r:id="rId3"/>
              </a:rPr>
              <a:t>https://www.youtube.com/watch?v=_qh6IHVs6MI</a:t>
            </a:r>
            <a:endParaRPr b="0" sz="2000" strike="noStrike">
              <a:latin typeface="Arial"/>
              <a:ea typeface="Arial"/>
              <a:cs typeface="Arial"/>
              <a:sym typeface="Arial"/>
            </a:endParaRPr>
          </a:p>
          <a:p>
            <a:pPr indent="-216000" lvl="0" marL="216000" marR="0" rtl="0" algn="l">
              <a:lnSpc>
                <a:spcPct val="100000"/>
              </a:lnSpc>
              <a:spcBef>
                <a:spcPts val="720"/>
              </a:spcBef>
              <a:spcAft>
                <a:spcPts val="0"/>
              </a:spcAft>
              <a:buClr>
                <a:srgbClr val="000000"/>
              </a:buClr>
              <a:buSzPts val="900"/>
              <a:buFont typeface="Noto Sans Symbols"/>
              <a:buChar char="●"/>
            </a:pPr>
            <a:r>
              <a:rPr b="0" lang="ca-ES" sz="2000" strike="noStrike">
                <a:solidFill>
                  <a:srgbClr val="C9211E"/>
                </a:solidFill>
                <a:latin typeface="Calibri"/>
                <a:ea typeface="Calibri"/>
                <a:cs typeface="Calibri"/>
                <a:sym typeface="Calibri"/>
              </a:rPr>
              <a:t>John Bell</a:t>
            </a:r>
            <a:r>
              <a:rPr b="0" lang="ca-ES" sz="2000" strike="noStrike">
                <a:solidFill>
                  <a:srgbClr val="000000"/>
                </a:solidFill>
                <a:latin typeface="Calibri"/>
                <a:ea typeface="Calibri"/>
                <a:cs typeface="Calibri"/>
                <a:sym typeface="Calibri"/>
              </a:rPr>
              <a:t>, Indeterminism and Nonlocality (1990),  	</a:t>
            </a:r>
            <a:r>
              <a:rPr b="0" lang="ca-ES" sz="2000" u="sng" strike="noStrike">
                <a:solidFill>
                  <a:schemeClr val="hlink"/>
                </a:solidFill>
                <a:latin typeface="Calibri"/>
                <a:ea typeface="Calibri"/>
                <a:cs typeface="Calibri"/>
                <a:sym typeface="Calibri"/>
                <a:hlinkClick r:id="rId4"/>
              </a:rPr>
              <a:t>https://www.youtube.com/watch?v=3l9HtG-VZCU</a:t>
            </a:r>
            <a:endParaRPr b="0" sz="2000" strike="noStrike">
              <a:latin typeface="Arial"/>
              <a:ea typeface="Arial"/>
              <a:cs typeface="Arial"/>
              <a:sym typeface="Arial"/>
            </a:endParaRPr>
          </a:p>
          <a:p>
            <a:pPr indent="-216000" lvl="0" marL="216000" marR="0" rtl="0" algn="l">
              <a:lnSpc>
                <a:spcPct val="100000"/>
              </a:lnSpc>
              <a:spcBef>
                <a:spcPts val="720"/>
              </a:spcBef>
              <a:spcAft>
                <a:spcPts val="0"/>
              </a:spcAft>
              <a:buClr>
                <a:srgbClr val="000000"/>
              </a:buClr>
              <a:buSzPts val="900"/>
              <a:buFont typeface="Noto Sans Symbols"/>
              <a:buChar char="●"/>
            </a:pPr>
            <a:r>
              <a:rPr b="0" lang="ca-ES" sz="2000" strike="noStrike">
                <a:solidFill>
                  <a:srgbClr val="C9211E"/>
                </a:solidFill>
                <a:latin typeface="Calibri"/>
                <a:ea typeface="Calibri"/>
                <a:cs typeface="Calibri"/>
                <a:sym typeface="Calibri"/>
              </a:rPr>
              <a:t>Anton Zeilinger</a:t>
            </a:r>
            <a:r>
              <a:rPr b="0" lang="ca-ES" sz="2000" strike="noStrike">
                <a:solidFill>
                  <a:srgbClr val="000000"/>
                </a:solidFill>
                <a:latin typeface="Calibri"/>
                <a:ea typeface="Calibri"/>
                <a:cs typeface="Calibri"/>
                <a:sym typeface="Calibri"/>
              </a:rPr>
              <a:t>, Quantum Teleportation, Entanglement and Einstein’s Question, «what is light»?</a:t>
            </a:r>
            <a:endParaRPr b="0" sz="2000" strike="noStrike">
              <a:latin typeface="Arial"/>
              <a:ea typeface="Arial"/>
              <a:cs typeface="Arial"/>
              <a:sym typeface="Arial"/>
            </a:endParaRPr>
          </a:p>
          <a:p>
            <a:pPr indent="0" lvl="0" marL="216000" marR="0" rtl="0" algn="l">
              <a:lnSpc>
                <a:spcPct val="100000"/>
              </a:lnSpc>
              <a:spcBef>
                <a:spcPts val="720"/>
              </a:spcBef>
              <a:spcAft>
                <a:spcPts val="0"/>
              </a:spcAft>
              <a:buNone/>
            </a:pPr>
            <a:r>
              <a:rPr b="0" lang="ca-ES" sz="2000" u="sng" strike="noStrike">
                <a:solidFill>
                  <a:schemeClr val="hlink"/>
                </a:solidFill>
                <a:latin typeface="Calibri"/>
                <a:ea typeface="Calibri"/>
                <a:cs typeface="Calibri"/>
                <a:sym typeface="Calibri"/>
                <a:hlinkClick r:id="rId5"/>
              </a:rPr>
              <a:t>https://www.youtube.com/watch?v=OM7b09fMBoE</a:t>
            </a:r>
            <a:endParaRPr b="0" sz="2000" strike="noStrike">
              <a:latin typeface="Arial"/>
              <a:ea typeface="Arial"/>
              <a:cs typeface="Arial"/>
              <a:sym typeface="Arial"/>
            </a:endParaRPr>
          </a:p>
          <a:p>
            <a:pPr indent="-216000" lvl="0" marL="216000" marR="0" rtl="0" algn="l">
              <a:lnSpc>
                <a:spcPct val="100000"/>
              </a:lnSpc>
              <a:spcBef>
                <a:spcPts val="720"/>
              </a:spcBef>
              <a:spcAft>
                <a:spcPts val="0"/>
              </a:spcAft>
              <a:buClr>
                <a:srgbClr val="000000"/>
              </a:buClr>
              <a:buSzPts val="900"/>
              <a:buFont typeface="Noto Sans Symbols"/>
              <a:buChar char="●"/>
            </a:pPr>
            <a:r>
              <a:rPr b="0" lang="ca-ES" sz="2000" strike="noStrike">
                <a:solidFill>
                  <a:srgbClr val="000000"/>
                </a:solidFill>
                <a:latin typeface="Calibri"/>
                <a:ea typeface="Calibri"/>
                <a:cs typeface="Calibri"/>
                <a:sym typeface="Calibri"/>
              </a:rPr>
              <a:t>Documents de la fundació Nobel, </a:t>
            </a:r>
            <a:endParaRPr b="0" sz="2000" strike="noStrike">
              <a:latin typeface="Arial"/>
              <a:ea typeface="Arial"/>
              <a:cs typeface="Arial"/>
              <a:sym typeface="Arial"/>
            </a:endParaRPr>
          </a:p>
          <a:p>
            <a:pPr indent="0" lvl="0" marL="216000" marR="0" rtl="0" algn="l">
              <a:lnSpc>
                <a:spcPct val="100000"/>
              </a:lnSpc>
              <a:spcBef>
                <a:spcPts val="0"/>
              </a:spcBef>
              <a:spcAft>
                <a:spcPts val="0"/>
              </a:spcAft>
              <a:buNone/>
            </a:pPr>
            <a:r>
              <a:rPr b="0" lang="ca-ES" sz="2000" u="sng" strike="noStrike">
                <a:solidFill>
                  <a:schemeClr val="hlink"/>
                </a:solidFill>
                <a:latin typeface="Calibri"/>
                <a:ea typeface="Calibri"/>
                <a:cs typeface="Calibri"/>
                <a:sym typeface="Calibri"/>
                <a:hlinkClick r:id="rId6"/>
              </a:rPr>
              <a:t>https://www.nobelprize.org/prizes/physics/2022/summary/</a:t>
            </a:r>
            <a:endParaRPr b="0" sz="2000" strike="noStrike">
              <a:latin typeface="Arial"/>
              <a:ea typeface="Arial"/>
              <a:cs typeface="Arial"/>
              <a:sym typeface="Arial"/>
            </a:endParaRPr>
          </a:p>
          <a:p>
            <a:pPr indent="0" lvl="0" marL="216000" marR="0" rtl="0" algn="l">
              <a:lnSpc>
                <a:spcPct val="100000"/>
              </a:lnSpc>
              <a:spcBef>
                <a:spcPts val="0"/>
              </a:spcBef>
              <a:spcAft>
                <a:spcPts val="0"/>
              </a:spcAft>
              <a:buNone/>
            </a:pPr>
            <a:r>
              <a:t/>
            </a:r>
            <a:endParaRPr b="0" sz="2000" strike="noStrike">
              <a:latin typeface="Arial"/>
              <a:ea typeface="Arial"/>
              <a:cs typeface="Arial"/>
              <a:sym typeface="Arial"/>
            </a:endParaRPr>
          </a:p>
          <a:p>
            <a:pPr indent="-158850" lvl="0" marL="216000" marR="0" rtl="0" algn="l">
              <a:lnSpc>
                <a:spcPct val="100000"/>
              </a:lnSpc>
              <a:spcBef>
                <a:spcPts val="0"/>
              </a:spcBef>
              <a:spcAft>
                <a:spcPts val="0"/>
              </a:spcAft>
              <a:buClr>
                <a:srgbClr val="000000"/>
              </a:buClr>
              <a:buSzPts val="900"/>
              <a:buFont typeface="Noto Sans Symbols"/>
              <a:buNone/>
            </a:pPr>
            <a:r>
              <a:t/>
            </a:r>
            <a:endParaRPr b="0" sz="2000" strike="noStrike">
              <a:latin typeface="Arial"/>
              <a:ea typeface="Arial"/>
              <a:cs typeface="Arial"/>
              <a:sym typeface="Arial"/>
            </a:endParaRPr>
          </a:p>
        </p:txBody>
      </p:sp>
      <p:pic>
        <p:nvPicPr>
          <p:cNvPr id="769" name="Google Shape;769;p83"/>
          <p:cNvPicPr preferRelativeResize="0"/>
          <p:nvPr/>
        </p:nvPicPr>
        <p:blipFill rotWithShape="1">
          <a:blip r:embed="rId7">
            <a:alphaModFix/>
          </a:blip>
          <a:srcRect b="0" l="0" r="0" t="0"/>
          <a:stretch/>
        </p:blipFill>
        <p:spPr>
          <a:xfrm>
            <a:off x="8352000" y="1512000"/>
            <a:ext cx="936000" cy="1404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84"/>
          <p:cNvSpPr/>
          <p:nvPr/>
        </p:nvSpPr>
        <p:spPr>
          <a:xfrm>
            <a:off x="1436760" y="2997360"/>
            <a:ext cx="2971440" cy="313920"/>
          </a:xfrm>
          <a:custGeom>
            <a:rect b="b" l="l" r="r" t="t"/>
            <a:pathLst>
              <a:path extrusionOk="0" h="21600" w="21600">
                <a:moveTo>
                  <a:pt x="0" y="0"/>
                </a:moveTo>
                <a:lnTo>
                  <a:pt x="21600" y="0"/>
                </a:lnTo>
                <a:lnTo>
                  <a:pt x="21600" y="21600"/>
                </a:lnTo>
                <a:lnTo>
                  <a:pt x="0" y="21600"/>
                </a:lnTo>
                <a:close/>
              </a:path>
            </a:pathLst>
          </a:custGeom>
          <a:noFill/>
          <a:ln>
            <a:noFill/>
          </a:ln>
        </p:spPr>
      </p:sp>
      <p:sp>
        <p:nvSpPr>
          <p:cNvPr id="775" name="Google Shape;775;p84"/>
          <p:cNvSpPr/>
          <p:nvPr/>
        </p:nvSpPr>
        <p:spPr>
          <a:xfrm>
            <a:off x="5611320" y="2242080"/>
            <a:ext cx="3124080" cy="313920"/>
          </a:xfrm>
          <a:custGeom>
            <a:rect b="b" l="l" r="r" t="t"/>
            <a:pathLst>
              <a:path extrusionOk="0" h="21600" w="21600">
                <a:moveTo>
                  <a:pt x="0" y="0"/>
                </a:moveTo>
                <a:lnTo>
                  <a:pt x="21600" y="0"/>
                </a:lnTo>
                <a:lnTo>
                  <a:pt x="21600" y="21600"/>
                </a:lnTo>
                <a:lnTo>
                  <a:pt x="0" y="21600"/>
                </a:lnTo>
                <a:close/>
              </a:path>
            </a:pathLst>
          </a:custGeom>
          <a:noFill/>
          <a:ln>
            <a:noFill/>
          </a:ln>
        </p:spPr>
      </p:sp>
      <p:sp>
        <p:nvSpPr>
          <p:cNvPr id="776" name="Google Shape;776;p84"/>
          <p:cNvSpPr txBox="1"/>
          <p:nvPr/>
        </p:nvSpPr>
        <p:spPr>
          <a:xfrm>
            <a:off x="179640" y="-111960"/>
            <a:ext cx="9396000" cy="68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Precursors de l’ordinador quàntic</a:t>
            </a:r>
            <a:endParaRPr b="0" sz="4000" strike="noStrike">
              <a:latin typeface="Arial"/>
              <a:ea typeface="Arial"/>
              <a:cs typeface="Arial"/>
              <a:sym typeface="Arial"/>
            </a:endParaRPr>
          </a:p>
        </p:txBody>
      </p:sp>
      <p:sp>
        <p:nvSpPr>
          <p:cNvPr id="777" name="Google Shape;777;p84"/>
          <p:cNvSpPr txBox="1"/>
          <p:nvPr/>
        </p:nvSpPr>
        <p:spPr>
          <a:xfrm>
            <a:off x="432000" y="648000"/>
            <a:ext cx="4176000" cy="11606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solidFill>
                  <a:srgbClr val="C9211E"/>
                </a:solidFill>
                <a:latin typeface="Calibri"/>
                <a:ea typeface="Calibri"/>
                <a:cs typeface="Calibri"/>
                <a:sym typeface="Calibri"/>
              </a:rPr>
              <a:t>Feynman</a:t>
            </a:r>
            <a:r>
              <a:rPr b="0" lang="ca-ES" sz="2200" strike="noStrike">
                <a:latin typeface="Calibri"/>
                <a:ea typeface="Calibri"/>
                <a:cs typeface="Calibri"/>
                <a:sym typeface="Calibri"/>
              </a:rPr>
              <a:t> el 1982 té una cita molt repetida:</a:t>
            </a:r>
            <a:endParaRPr b="0" sz="2200" strike="noStrike">
              <a:latin typeface="Arial"/>
              <a:ea typeface="Arial"/>
              <a:cs typeface="Arial"/>
              <a:sym typeface="Arial"/>
            </a:endParaRPr>
          </a:p>
        </p:txBody>
      </p:sp>
      <p:pic>
        <p:nvPicPr>
          <p:cNvPr id="778" name="Google Shape;778;p84"/>
          <p:cNvPicPr preferRelativeResize="0"/>
          <p:nvPr/>
        </p:nvPicPr>
        <p:blipFill rotWithShape="1">
          <a:blip r:embed="rId3">
            <a:alphaModFix/>
          </a:blip>
          <a:srcRect b="0" l="0" r="59910" t="37415"/>
          <a:stretch/>
        </p:blipFill>
        <p:spPr>
          <a:xfrm>
            <a:off x="8208000" y="647280"/>
            <a:ext cx="1728000" cy="1946160"/>
          </a:xfrm>
          <a:prstGeom prst="rect">
            <a:avLst/>
          </a:prstGeom>
          <a:noFill/>
          <a:ln>
            <a:noFill/>
          </a:ln>
        </p:spPr>
      </p:pic>
      <p:sp>
        <p:nvSpPr>
          <p:cNvPr id="779" name="Google Shape;779;p84"/>
          <p:cNvSpPr txBox="1"/>
          <p:nvPr/>
        </p:nvSpPr>
        <p:spPr>
          <a:xfrm>
            <a:off x="6916680" y="936000"/>
            <a:ext cx="1291320" cy="1224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790" strike="noStrike">
                <a:solidFill>
                  <a:srgbClr val="C9211E"/>
                </a:solidFill>
                <a:latin typeface="Calibri"/>
                <a:ea typeface="Calibri"/>
                <a:cs typeface="Calibri"/>
                <a:sym typeface="Calibri"/>
              </a:rPr>
              <a:t>Feynman amb Dirac</a:t>
            </a:r>
            <a:endParaRPr b="0" sz="1790" strike="noStrike">
              <a:latin typeface="Arial"/>
              <a:ea typeface="Arial"/>
              <a:cs typeface="Arial"/>
              <a:sym typeface="Arial"/>
            </a:endParaRPr>
          </a:p>
          <a:p>
            <a:pPr indent="0" lvl="0" marL="0" marR="0" rtl="0" algn="l">
              <a:spcBef>
                <a:spcPts val="0"/>
              </a:spcBef>
              <a:spcAft>
                <a:spcPts val="0"/>
              </a:spcAft>
              <a:buNone/>
            </a:pPr>
            <a:r>
              <a:rPr b="0" lang="ca-ES" sz="1790" strike="noStrike">
                <a:solidFill>
                  <a:srgbClr val="C9211E"/>
                </a:solidFill>
                <a:latin typeface="Calibri"/>
                <a:ea typeface="Calibri"/>
                <a:cs typeface="Calibri"/>
                <a:sym typeface="Calibri"/>
              </a:rPr>
              <a:t>Foto: Marek Holzman</a:t>
            </a:r>
            <a:endParaRPr b="0" sz="1790" strike="noStrike">
              <a:latin typeface="Arial"/>
              <a:ea typeface="Arial"/>
              <a:cs typeface="Arial"/>
              <a:sym typeface="Arial"/>
            </a:endParaRPr>
          </a:p>
        </p:txBody>
      </p:sp>
      <p:sp>
        <p:nvSpPr>
          <p:cNvPr id="780" name="Google Shape;780;p84"/>
          <p:cNvSpPr txBox="1"/>
          <p:nvPr/>
        </p:nvSpPr>
        <p:spPr>
          <a:xfrm>
            <a:off x="2306520" y="1157040"/>
            <a:ext cx="4425120" cy="15174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i="1" lang="ca-ES" sz="1790" strike="noStrike">
                <a:latin typeface="Arial"/>
                <a:ea typeface="Arial"/>
                <a:cs typeface="Arial"/>
                <a:sym typeface="Arial"/>
              </a:rPr>
              <a:t>Nature isn't classical, dammit, and if you want to make a simulation of nature, you'd better make it quantum mechanical, and by golly it's a wonderful problem, because it doesn't look so easy</a:t>
            </a:r>
            <a:endParaRPr b="0" sz="1790" strike="noStrike">
              <a:latin typeface="Arial"/>
              <a:ea typeface="Arial"/>
              <a:cs typeface="Arial"/>
              <a:sym typeface="Arial"/>
            </a:endParaRPr>
          </a:p>
        </p:txBody>
      </p:sp>
      <p:sp>
        <p:nvSpPr>
          <p:cNvPr id="781" name="Google Shape;781;p84"/>
          <p:cNvSpPr/>
          <p:nvPr/>
        </p:nvSpPr>
        <p:spPr>
          <a:xfrm>
            <a:off x="2267640" y="1008000"/>
            <a:ext cx="4464000" cy="1666080"/>
          </a:xfrm>
          <a:custGeom>
            <a:rect b="b" l="l" r="r" t="t"/>
            <a:pathLst>
              <a:path extrusionOk="0" h="4630" w="12401">
                <a:moveTo>
                  <a:pt x="771" y="0"/>
                </a:moveTo>
                <a:cubicBezTo>
                  <a:pt x="385" y="0"/>
                  <a:pt x="0" y="385"/>
                  <a:pt x="0" y="771"/>
                </a:cubicBezTo>
                <a:lnTo>
                  <a:pt x="0" y="3857"/>
                </a:lnTo>
                <a:cubicBezTo>
                  <a:pt x="0" y="4243"/>
                  <a:pt x="385" y="4629"/>
                  <a:pt x="771" y="4629"/>
                </a:cubicBezTo>
                <a:lnTo>
                  <a:pt x="11629" y="4629"/>
                </a:lnTo>
                <a:cubicBezTo>
                  <a:pt x="12014" y="4629"/>
                  <a:pt x="12400" y="4243"/>
                  <a:pt x="12400" y="3857"/>
                </a:cubicBezTo>
                <a:lnTo>
                  <a:pt x="12400" y="771"/>
                </a:lnTo>
                <a:cubicBezTo>
                  <a:pt x="12400" y="385"/>
                  <a:pt x="12014" y="0"/>
                  <a:pt x="11629" y="0"/>
                </a:cubicBezTo>
                <a:lnTo>
                  <a:pt x="771" y="0"/>
                </a:lnTo>
              </a:path>
            </a:pathLst>
          </a:custGeom>
          <a:noFill/>
          <a:ln cap="flat" cmpd="sng" w="38150">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84"/>
          <p:cNvSpPr txBox="1"/>
          <p:nvPr/>
        </p:nvSpPr>
        <p:spPr>
          <a:xfrm>
            <a:off x="431640" y="2735280"/>
            <a:ext cx="4644000" cy="11606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En lamateixa època (1980s) un menys conegut </a:t>
            </a:r>
            <a:r>
              <a:rPr b="0" lang="ca-ES" sz="2200" strike="noStrike">
                <a:solidFill>
                  <a:srgbClr val="C9211E"/>
                </a:solidFill>
                <a:latin typeface="Calibri"/>
                <a:ea typeface="Calibri"/>
                <a:cs typeface="Calibri"/>
                <a:sym typeface="Calibri"/>
              </a:rPr>
              <a:t>Beniof</a:t>
            </a:r>
            <a:r>
              <a:rPr b="0" lang="ca-ES" sz="2200" strike="noStrike">
                <a:latin typeface="Calibri"/>
                <a:ea typeface="Calibri"/>
                <a:cs typeface="Calibri"/>
                <a:sym typeface="Calibri"/>
              </a:rPr>
              <a:t>f escrivia articles sobre màquines de Turing</a:t>
            </a:r>
            <a:endParaRPr b="0" sz="2200" strike="noStrike">
              <a:latin typeface="Arial"/>
              <a:ea typeface="Arial"/>
              <a:cs typeface="Arial"/>
              <a:sym typeface="Arial"/>
            </a:endParaRPr>
          </a:p>
          <a:p>
            <a:pPr indent="0" lvl="0" marL="0" marR="0" rtl="0" algn="l">
              <a:spcBef>
                <a:spcPts val="0"/>
              </a:spcBef>
              <a:spcAft>
                <a:spcPts val="0"/>
              </a:spcAft>
              <a:buNone/>
            </a:pPr>
            <a:r>
              <a:rPr b="0" lang="ca-ES" sz="2200" strike="noStrike">
                <a:latin typeface="Calibri"/>
                <a:ea typeface="Calibri"/>
                <a:cs typeface="Calibri"/>
                <a:sym typeface="Calibri"/>
              </a:rPr>
              <a:t>quàntiques</a:t>
            </a:r>
            <a:endParaRPr b="0" sz="2200" strike="noStrike">
              <a:latin typeface="Arial"/>
              <a:ea typeface="Arial"/>
              <a:cs typeface="Arial"/>
              <a:sym typeface="Arial"/>
            </a:endParaRPr>
          </a:p>
        </p:txBody>
      </p:sp>
      <p:pic>
        <p:nvPicPr>
          <p:cNvPr id="783" name="Google Shape;783;p84"/>
          <p:cNvPicPr preferRelativeResize="0"/>
          <p:nvPr/>
        </p:nvPicPr>
        <p:blipFill rotWithShape="1">
          <a:blip r:embed="rId4">
            <a:alphaModFix/>
          </a:blip>
          <a:srcRect b="0" l="0" r="49289" t="0"/>
          <a:stretch/>
        </p:blipFill>
        <p:spPr>
          <a:xfrm>
            <a:off x="2160000" y="3778560"/>
            <a:ext cx="2376000" cy="1805400"/>
          </a:xfrm>
          <a:prstGeom prst="rect">
            <a:avLst/>
          </a:prstGeom>
          <a:noFill/>
          <a:ln>
            <a:noFill/>
          </a:ln>
        </p:spPr>
      </p:pic>
      <p:sp>
        <p:nvSpPr>
          <p:cNvPr id="784" name="Google Shape;784;p84"/>
          <p:cNvSpPr txBox="1"/>
          <p:nvPr/>
        </p:nvSpPr>
        <p:spPr>
          <a:xfrm>
            <a:off x="216000" y="4824000"/>
            <a:ext cx="3311640" cy="576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790" strike="noStrike">
                <a:solidFill>
                  <a:srgbClr val="C9211E"/>
                </a:solidFill>
                <a:latin typeface="Calibri"/>
                <a:ea typeface="Calibri"/>
                <a:cs typeface="Calibri"/>
                <a:sym typeface="Calibri"/>
              </a:rPr>
              <a:t>de QuantumHermit</a:t>
            </a:r>
            <a:endParaRPr b="0" sz="1790" strike="noStrike">
              <a:latin typeface="Arial"/>
              <a:ea typeface="Arial"/>
              <a:cs typeface="Arial"/>
              <a:sym typeface="Arial"/>
            </a:endParaRPr>
          </a:p>
        </p:txBody>
      </p:sp>
      <p:sp>
        <p:nvSpPr>
          <p:cNvPr id="785" name="Google Shape;785;p84"/>
          <p:cNvSpPr txBox="1"/>
          <p:nvPr/>
        </p:nvSpPr>
        <p:spPr>
          <a:xfrm>
            <a:off x="4895640" y="3022920"/>
            <a:ext cx="3528360" cy="2124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El 1994 Shor presenta el seu algoritme de factorització,</a:t>
            </a:r>
            <a:endParaRPr b="0" sz="2200" strike="noStrike">
              <a:latin typeface="Arial"/>
              <a:ea typeface="Arial"/>
              <a:cs typeface="Arial"/>
              <a:sym typeface="Arial"/>
            </a:endParaRPr>
          </a:p>
          <a:p>
            <a:pPr indent="0" lvl="0" marL="0" marR="0" rtl="0" algn="l">
              <a:spcBef>
                <a:spcPts val="0"/>
              </a:spcBef>
              <a:spcAft>
                <a:spcPts val="0"/>
              </a:spcAft>
              <a:buNone/>
            </a:pPr>
            <a:r>
              <a:rPr b="0" lang="ca-ES" sz="2200" strike="noStrike">
                <a:latin typeface="Calibri"/>
                <a:ea typeface="Calibri"/>
                <a:cs typeface="Calibri"/>
                <a:sym typeface="Calibri"/>
              </a:rPr>
              <a:t>serveix per buscar factors primers enters. Podria utilitzar-se per trencar el sistema d’encriptació.</a:t>
            </a:r>
            <a:endParaRPr b="0" sz="2200" strike="noStrike">
              <a:latin typeface="Arial"/>
              <a:ea typeface="Arial"/>
              <a:cs typeface="Arial"/>
              <a:sym typeface="Arial"/>
            </a:endParaRPr>
          </a:p>
        </p:txBody>
      </p:sp>
      <p:pic>
        <p:nvPicPr>
          <p:cNvPr id="786" name="Google Shape;786;p84"/>
          <p:cNvPicPr preferRelativeResize="0"/>
          <p:nvPr/>
        </p:nvPicPr>
        <p:blipFill rotWithShape="1">
          <a:blip r:embed="rId5">
            <a:alphaModFix/>
          </a:blip>
          <a:srcRect b="0" l="0" r="0" t="0"/>
          <a:stretch/>
        </p:blipFill>
        <p:spPr>
          <a:xfrm>
            <a:off x="8370000" y="2664000"/>
            <a:ext cx="1566000" cy="2016000"/>
          </a:xfrm>
          <a:prstGeom prst="rect">
            <a:avLst/>
          </a:prstGeom>
          <a:noFill/>
          <a:ln>
            <a:noFill/>
          </a:ln>
        </p:spPr>
      </p:pic>
      <p:sp>
        <p:nvSpPr>
          <p:cNvPr id="787" name="Google Shape;787;p84"/>
          <p:cNvSpPr/>
          <p:nvPr/>
        </p:nvSpPr>
        <p:spPr>
          <a:xfrm>
            <a:off x="4931280" y="2880000"/>
            <a:ext cx="3348720" cy="2016000"/>
          </a:xfrm>
          <a:custGeom>
            <a:rect b="b" l="l" r="r" t="t"/>
            <a:pathLst>
              <a:path extrusionOk="0" h="5602" w="9303">
                <a:moveTo>
                  <a:pt x="933" y="0"/>
                </a:moveTo>
                <a:cubicBezTo>
                  <a:pt x="466" y="0"/>
                  <a:pt x="0" y="466"/>
                  <a:pt x="0" y="933"/>
                </a:cubicBezTo>
                <a:lnTo>
                  <a:pt x="0" y="4667"/>
                </a:lnTo>
                <a:cubicBezTo>
                  <a:pt x="0" y="5134"/>
                  <a:pt x="466" y="5601"/>
                  <a:pt x="933" y="5601"/>
                </a:cubicBezTo>
                <a:lnTo>
                  <a:pt x="8369" y="5601"/>
                </a:lnTo>
                <a:cubicBezTo>
                  <a:pt x="8835" y="5601"/>
                  <a:pt x="9302" y="5134"/>
                  <a:pt x="9302" y="4667"/>
                </a:cubicBezTo>
                <a:lnTo>
                  <a:pt x="9302" y="933"/>
                </a:lnTo>
                <a:cubicBezTo>
                  <a:pt x="9302" y="466"/>
                  <a:pt x="8835" y="0"/>
                  <a:pt x="8369" y="0"/>
                </a:cubicBezTo>
                <a:lnTo>
                  <a:pt x="933" y="0"/>
                </a:lnTo>
              </a:path>
            </a:pathLst>
          </a:custGeom>
          <a:noFill/>
          <a:ln cap="flat" cmpd="sng" w="38150">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84"/>
          <p:cNvSpPr txBox="1"/>
          <p:nvPr/>
        </p:nvSpPr>
        <p:spPr>
          <a:xfrm>
            <a:off x="8280360" y="4752000"/>
            <a:ext cx="165564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790" strike="noStrike">
                <a:solidFill>
                  <a:srgbClr val="C9211E"/>
                </a:solidFill>
                <a:latin typeface="Calibri"/>
                <a:ea typeface="Calibri"/>
                <a:cs typeface="Calibri"/>
                <a:sym typeface="Calibri"/>
              </a:rPr>
              <a:t>Shor, wikipedia</a:t>
            </a:r>
            <a:endParaRPr b="0" sz="1790" strike="noStrike">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85"/>
          <p:cNvSpPr/>
          <p:nvPr/>
        </p:nvSpPr>
        <p:spPr>
          <a:xfrm>
            <a:off x="3959640" y="782280"/>
            <a:ext cx="4896000" cy="441000"/>
          </a:xfrm>
          <a:custGeom>
            <a:rect b="b" l="l" r="r" t="t"/>
            <a:pathLst>
              <a:path extrusionOk="0" h="1227" w="13602">
                <a:moveTo>
                  <a:pt x="204" y="0"/>
                </a:moveTo>
                <a:cubicBezTo>
                  <a:pt x="102" y="0"/>
                  <a:pt x="0" y="102"/>
                  <a:pt x="0" y="204"/>
                </a:cubicBezTo>
                <a:lnTo>
                  <a:pt x="0" y="1021"/>
                </a:lnTo>
                <a:cubicBezTo>
                  <a:pt x="0" y="1123"/>
                  <a:pt x="102" y="1226"/>
                  <a:pt x="204" y="1226"/>
                </a:cubicBezTo>
                <a:lnTo>
                  <a:pt x="13396" y="1226"/>
                </a:lnTo>
                <a:cubicBezTo>
                  <a:pt x="13498" y="1226"/>
                  <a:pt x="13601" y="1123"/>
                  <a:pt x="13601" y="1021"/>
                </a:cubicBezTo>
                <a:lnTo>
                  <a:pt x="13601" y="204"/>
                </a:lnTo>
                <a:cubicBezTo>
                  <a:pt x="13601" y="102"/>
                  <a:pt x="13498" y="0"/>
                  <a:pt x="13396" y="0"/>
                </a:cubicBezTo>
                <a:lnTo>
                  <a:pt x="204" y="0"/>
                </a:lnTo>
              </a:path>
            </a:pathLst>
          </a:custGeom>
          <a:noFill/>
          <a:ln cap="flat" cmpd="sng" w="29150">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85"/>
          <p:cNvSpPr/>
          <p:nvPr/>
        </p:nvSpPr>
        <p:spPr>
          <a:xfrm>
            <a:off x="1904760" y="4114080"/>
            <a:ext cx="2971440" cy="313920"/>
          </a:xfrm>
          <a:custGeom>
            <a:rect b="b" l="l" r="r" t="t"/>
            <a:pathLst>
              <a:path extrusionOk="0" h="21600" w="21600">
                <a:moveTo>
                  <a:pt x="0" y="0"/>
                </a:moveTo>
                <a:lnTo>
                  <a:pt x="21600" y="0"/>
                </a:lnTo>
                <a:lnTo>
                  <a:pt x="21600" y="21600"/>
                </a:lnTo>
                <a:lnTo>
                  <a:pt x="0" y="21600"/>
                </a:lnTo>
                <a:close/>
              </a:path>
            </a:pathLst>
          </a:custGeom>
          <a:noFill/>
          <a:ln>
            <a:noFill/>
          </a:ln>
        </p:spPr>
      </p:sp>
      <p:sp>
        <p:nvSpPr>
          <p:cNvPr id="795" name="Google Shape;795;p85"/>
          <p:cNvSpPr/>
          <p:nvPr/>
        </p:nvSpPr>
        <p:spPr>
          <a:xfrm>
            <a:off x="4495320" y="4114080"/>
            <a:ext cx="3124080" cy="313920"/>
          </a:xfrm>
          <a:custGeom>
            <a:rect b="b" l="l" r="r" t="t"/>
            <a:pathLst>
              <a:path extrusionOk="0" h="21600" w="21600">
                <a:moveTo>
                  <a:pt x="0" y="0"/>
                </a:moveTo>
                <a:lnTo>
                  <a:pt x="21600" y="0"/>
                </a:lnTo>
                <a:lnTo>
                  <a:pt x="21600" y="21600"/>
                </a:lnTo>
                <a:lnTo>
                  <a:pt x="0" y="21600"/>
                </a:lnTo>
                <a:close/>
              </a:path>
            </a:pathLst>
          </a:custGeom>
          <a:noFill/>
          <a:ln>
            <a:noFill/>
          </a:ln>
        </p:spPr>
      </p:sp>
      <p:sp>
        <p:nvSpPr>
          <p:cNvPr id="796" name="Google Shape;796;p85"/>
          <p:cNvSpPr txBox="1"/>
          <p:nvPr/>
        </p:nvSpPr>
        <p:spPr>
          <a:xfrm>
            <a:off x="179640" y="-111960"/>
            <a:ext cx="8640000" cy="68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Computació quàntica</a:t>
            </a:r>
            <a:endParaRPr b="0" sz="4000" strike="noStrike">
              <a:latin typeface="Arial"/>
              <a:ea typeface="Arial"/>
              <a:cs typeface="Arial"/>
              <a:sym typeface="Arial"/>
            </a:endParaRPr>
          </a:p>
        </p:txBody>
      </p:sp>
      <p:pic>
        <p:nvPicPr>
          <p:cNvPr id="797" name="Google Shape;797;p85"/>
          <p:cNvPicPr preferRelativeResize="0"/>
          <p:nvPr/>
        </p:nvPicPr>
        <p:blipFill rotWithShape="1">
          <a:blip r:embed="rId3">
            <a:alphaModFix/>
          </a:blip>
          <a:srcRect b="5605" l="2232" r="7666" t="0"/>
          <a:stretch/>
        </p:blipFill>
        <p:spPr>
          <a:xfrm>
            <a:off x="143640" y="605160"/>
            <a:ext cx="3024360" cy="1662840"/>
          </a:xfrm>
          <a:prstGeom prst="rect">
            <a:avLst/>
          </a:prstGeom>
          <a:noFill/>
          <a:ln>
            <a:noFill/>
          </a:ln>
        </p:spPr>
      </p:pic>
      <p:sp>
        <p:nvSpPr>
          <p:cNvPr id="798" name="Google Shape;798;p85"/>
          <p:cNvSpPr txBox="1"/>
          <p:nvPr/>
        </p:nvSpPr>
        <p:spPr>
          <a:xfrm>
            <a:off x="3959640" y="817920"/>
            <a:ext cx="5331600" cy="3686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solidFill>
                  <a:srgbClr val="CE181E"/>
                </a:solidFill>
                <a:latin typeface="Calibri"/>
                <a:ea typeface="Calibri"/>
                <a:cs typeface="Calibri"/>
                <a:sym typeface="Calibri"/>
              </a:rPr>
              <a:t>Templado cuántico (Quantum annealing)</a:t>
            </a:r>
            <a:endParaRPr b="0" sz="2200" strike="noStrike">
              <a:latin typeface="Arial"/>
              <a:ea typeface="Arial"/>
              <a:cs typeface="Arial"/>
              <a:sym typeface="Arial"/>
            </a:endParaRPr>
          </a:p>
        </p:txBody>
      </p:sp>
      <p:pic>
        <p:nvPicPr>
          <p:cNvPr id="799" name="Google Shape;799;p85"/>
          <p:cNvPicPr preferRelativeResize="0"/>
          <p:nvPr/>
        </p:nvPicPr>
        <p:blipFill rotWithShape="1">
          <a:blip r:embed="rId4">
            <a:alphaModFix/>
          </a:blip>
          <a:srcRect b="0" l="0" r="0" t="0"/>
          <a:stretch/>
        </p:blipFill>
        <p:spPr>
          <a:xfrm>
            <a:off x="288000" y="2340360"/>
            <a:ext cx="2592000" cy="1728360"/>
          </a:xfrm>
          <a:prstGeom prst="rect">
            <a:avLst/>
          </a:prstGeom>
          <a:noFill/>
          <a:ln>
            <a:noFill/>
          </a:ln>
        </p:spPr>
      </p:pic>
      <p:sp>
        <p:nvSpPr>
          <p:cNvPr id="800" name="Google Shape;800;p85"/>
          <p:cNvSpPr txBox="1"/>
          <p:nvPr/>
        </p:nvSpPr>
        <p:spPr>
          <a:xfrm>
            <a:off x="216000" y="4114080"/>
            <a:ext cx="3384000" cy="11606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800" strike="noStrike">
                <a:latin typeface="Calibri"/>
                <a:ea typeface="Calibri"/>
                <a:cs typeface="Calibri"/>
                <a:sym typeface="Calibri"/>
              </a:rPr>
              <a:t>L’empresa canadenca </a:t>
            </a:r>
            <a:r>
              <a:rPr b="0" lang="ca-ES" sz="1800" strike="noStrike">
                <a:solidFill>
                  <a:srgbClr val="C00000"/>
                </a:solidFill>
                <a:latin typeface="Calibri"/>
                <a:ea typeface="Calibri"/>
                <a:cs typeface="Calibri"/>
                <a:sym typeface="Calibri"/>
              </a:rPr>
              <a:t>dwave</a:t>
            </a:r>
            <a:r>
              <a:rPr b="0" lang="ca-ES" sz="1800" strike="noStrike">
                <a:latin typeface="Calibri"/>
                <a:ea typeface="Calibri"/>
                <a:cs typeface="Calibri"/>
                <a:sym typeface="Calibri"/>
              </a:rPr>
              <a:t> comercialitza quantum annealers. També ofereix accés remot a les seves màquines.</a:t>
            </a:r>
            <a:endParaRPr b="0" sz="1800" strike="noStrike">
              <a:latin typeface="Arial"/>
              <a:ea typeface="Arial"/>
              <a:cs typeface="Arial"/>
              <a:sym typeface="Arial"/>
            </a:endParaRPr>
          </a:p>
        </p:txBody>
      </p:sp>
      <p:sp>
        <p:nvSpPr>
          <p:cNvPr id="801" name="Google Shape;801;p85"/>
          <p:cNvSpPr txBox="1"/>
          <p:nvPr/>
        </p:nvSpPr>
        <p:spPr>
          <a:xfrm>
            <a:off x="3527640" y="4960080"/>
            <a:ext cx="1827720" cy="3200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800" strike="noStrike">
                <a:latin typeface="Calibri"/>
                <a:ea typeface="Calibri"/>
                <a:cs typeface="Calibri"/>
                <a:sym typeface="Calibri"/>
              </a:rPr>
              <a:t>Xips quántics</a:t>
            </a:r>
            <a:endParaRPr b="0" sz="1800" strike="noStrike">
              <a:latin typeface="Arial"/>
              <a:ea typeface="Arial"/>
              <a:cs typeface="Arial"/>
              <a:sym typeface="Arial"/>
            </a:endParaRPr>
          </a:p>
        </p:txBody>
      </p:sp>
      <p:sp>
        <p:nvSpPr>
          <p:cNvPr id="802" name="Google Shape;802;p85"/>
          <p:cNvSpPr/>
          <p:nvPr/>
        </p:nvSpPr>
        <p:spPr>
          <a:xfrm>
            <a:off x="5220000" y="1315080"/>
            <a:ext cx="4320000" cy="441000"/>
          </a:xfrm>
          <a:custGeom>
            <a:rect b="b" l="l" r="r" t="t"/>
            <a:pathLst>
              <a:path extrusionOk="0" h="1227" w="12002">
                <a:moveTo>
                  <a:pt x="204" y="0"/>
                </a:moveTo>
                <a:cubicBezTo>
                  <a:pt x="102" y="0"/>
                  <a:pt x="0" y="102"/>
                  <a:pt x="0" y="204"/>
                </a:cubicBezTo>
                <a:lnTo>
                  <a:pt x="0" y="1021"/>
                </a:lnTo>
                <a:cubicBezTo>
                  <a:pt x="0" y="1123"/>
                  <a:pt x="102" y="1226"/>
                  <a:pt x="204" y="1226"/>
                </a:cubicBezTo>
                <a:lnTo>
                  <a:pt x="11796" y="1226"/>
                </a:lnTo>
                <a:cubicBezTo>
                  <a:pt x="11898" y="1226"/>
                  <a:pt x="12001" y="1123"/>
                  <a:pt x="12001" y="1021"/>
                </a:cubicBezTo>
                <a:lnTo>
                  <a:pt x="12001" y="204"/>
                </a:lnTo>
                <a:cubicBezTo>
                  <a:pt x="12001" y="102"/>
                  <a:pt x="11898" y="0"/>
                  <a:pt x="11796" y="0"/>
                </a:cubicBezTo>
                <a:lnTo>
                  <a:pt x="204" y="0"/>
                </a:lnTo>
              </a:path>
            </a:pathLst>
          </a:custGeom>
          <a:noFill/>
          <a:ln cap="flat" cmpd="sng" w="29150">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3" name="Google Shape;803;p85"/>
          <p:cNvPicPr preferRelativeResize="0"/>
          <p:nvPr/>
        </p:nvPicPr>
        <p:blipFill rotWithShape="1">
          <a:blip r:embed="rId5">
            <a:alphaModFix/>
          </a:blip>
          <a:srcRect b="0" l="0" r="0" t="0"/>
          <a:stretch/>
        </p:blipFill>
        <p:spPr>
          <a:xfrm>
            <a:off x="4767120" y="1800000"/>
            <a:ext cx="3800880" cy="1545480"/>
          </a:xfrm>
          <a:prstGeom prst="rect">
            <a:avLst/>
          </a:prstGeom>
          <a:noFill/>
          <a:ln>
            <a:noFill/>
          </a:ln>
        </p:spPr>
      </p:pic>
      <p:sp>
        <p:nvSpPr>
          <p:cNvPr id="804" name="Google Shape;804;p85"/>
          <p:cNvSpPr txBox="1"/>
          <p:nvPr/>
        </p:nvSpPr>
        <p:spPr>
          <a:xfrm>
            <a:off x="5220000" y="1351440"/>
            <a:ext cx="4500000" cy="3686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solidFill>
                  <a:srgbClr val="C9211E"/>
                </a:solidFill>
                <a:latin typeface="Calibri"/>
                <a:ea typeface="Calibri"/>
                <a:cs typeface="Calibri"/>
                <a:sym typeface="Calibri"/>
              </a:rPr>
              <a:t>Computación con puertas y circuitos</a:t>
            </a:r>
            <a:endParaRPr b="0" sz="2200" strike="noStrike">
              <a:latin typeface="Arial"/>
              <a:ea typeface="Arial"/>
              <a:cs typeface="Arial"/>
              <a:sym typeface="Arial"/>
            </a:endParaRPr>
          </a:p>
        </p:txBody>
      </p:sp>
      <p:pic>
        <p:nvPicPr>
          <p:cNvPr id="805" name="Google Shape;805;p85"/>
          <p:cNvPicPr preferRelativeResize="0"/>
          <p:nvPr/>
        </p:nvPicPr>
        <p:blipFill rotWithShape="1">
          <a:blip r:embed="rId6">
            <a:alphaModFix/>
          </a:blip>
          <a:srcRect b="0" l="0" r="0" t="0"/>
          <a:stretch/>
        </p:blipFill>
        <p:spPr>
          <a:xfrm>
            <a:off x="3744000" y="3348000"/>
            <a:ext cx="5472000" cy="16081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86"/>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Treballant amb fotons</a:t>
            </a:r>
            <a:endParaRPr b="0" sz="4000" strike="noStrike">
              <a:solidFill>
                <a:srgbClr val="000000"/>
              </a:solidFill>
              <a:latin typeface="Arial"/>
              <a:ea typeface="Arial"/>
              <a:cs typeface="Arial"/>
              <a:sym typeface="Arial"/>
            </a:endParaRPr>
          </a:p>
        </p:txBody>
      </p:sp>
      <p:sp>
        <p:nvSpPr>
          <p:cNvPr id="811" name="Google Shape;811;p86"/>
          <p:cNvSpPr txBox="1"/>
          <p:nvPr/>
        </p:nvSpPr>
        <p:spPr>
          <a:xfrm>
            <a:off x="1331640" y="1367280"/>
            <a:ext cx="6156000" cy="792000"/>
          </a:xfrm>
          <a:prstGeom prst="rect">
            <a:avLst/>
          </a:prstGeom>
          <a:solidFill>
            <a:srgbClr val="FFFFFF"/>
          </a:solid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567"/>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762"/>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479"/>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p:txBody>
      </p:sp>
      <p:sp>
        <p:nvSpPr>
          <p:cNvPr id="812" name="Google Shape;812;p86"/>
          <p:cNvSpPr/>
          <p:nvPr/>
        </p:nvSpPr>
        <p:spPr>
          <a:xfrm>
            <a:off x="2303640" y="6243840"/>
            <a:ext cx="2808000" cy="33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86"/>
          <p:cNvSpPr txBox="1"/>
          <p:nvPr/>
        </p:nvSpPr>
        <p:spPr>
          <a:xfrm>
            <a:off x="294120" y="1094040"/>
            <a:ext cx="4169880" cy="99396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800" strike="noStrike">
                <a:latin typeface="Arial"/>
                <a:ea typeface="Arial"/>
                <a:cs typeface="Arial"/>
                <a:sym typeface="Arial"/>
              </a:rPr>
              <a:t>En comptes de espins 1/2 tot el formalisme es idèntic si treballem amb fotons polaritzats linealment. </a:t>
            </a:r>
            <a:endParaRPr b="0" sz="1800" strike="noStrike">
              <a:latin typeface="Arial"/>
              <a:ea typeface="Arial"/>
              <a:cs typeface="Arial"/>
              <a:sym typeface="Arial"/>
            </a:endParaRPr>
          </a:p>
        </p:txBody>
      </p:sp>
      <p:pic>
        <p:nvPicPr>
          <p:cNvPr id="814" name="Google Shape;814;p86"/>
          <p:cNvPicPr preferRelativeResize="0"/>
          <p:nvPr/>
        </p:nvPicPr>
        <p:blipFill rotWithShape="1">
          <a:blip r:embed="rId3">
            <a:alphaModFix/>
          </a:blip>
          <a:srcRect b="-809" l="0" r="0" t="1633"/>
          <a:stretch/>
        </p:blipFill>
        <p:spPr>
          <a:xfrm>
            <a:off x="6102720" y="670680"/>
            <a:ext cx="3401280" cy="4368960"/>
          </a:xfrm>
          <a:prstGeom prst="rect">
            <a:avLst/>
          </a:prstGeom>
          <a:noFill/>
          <a:ln cap="flat" cmpd="sng" w="9525">
            <a:solidFill>
              <a:srgbClr val="3465A4"/>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87"/>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QKD Satellite (2017)</a:t>
            </a:r>
            <a:endParaRPr b="0" sz="4000" strike="noStrike">
              <a:solidFill>
                <a:srgbClr val="000000"/>
              </a:solidFill>
              <a:latin typeface="Arial"/>
              <a:ea typeface="Arial"/>
              <a:cs typeface="Arial"/>
              <a:sym typeface="Arial"/>
            </a:endParaRPr>
          </a:p>
        </p:txBody>
      </p:sp>
      <p:sp>
        <p:nvSpPr>
          <p:cNvPr id="820" name="Google Shape;820;p87"/>
          <p:cNvSpPr txBox="1"/>
          <p:nvPr/>
        </p:nvSpPr>
        <p:spPr>
          <a:xfrm>
            <a:off x="1331640" y="1367280"/>
            <a:ext cx="6156000" cy="792000"/>
          </a:xfrm>
          <a:prstGeom prst="rect">
            <a:avLst/>
          </a:prstGeom>
          <a:solidFill>
            <a:srgbClr val="FFFFFF"/>
          </a:solid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567"/>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762"/>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479"/>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p:txBody>
      </p:sp>
      <p:sp>
        <p:nvSpPr>
          <p:cNvPr id="821" name="Google Shape;821;p87"/>
          <p:cNvSpPr/>
          <p:nvPr/>
        </p:nvSpPr>
        <p:spPr>
          <a:xfrm>
            <a:off x="2303640" y="6243840"/>
            <a:ext cx="2808000" cy="33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2" name="Google Shape;822;p87"/>
          <p:cNvPicPr preferRelativeResize="0"/>
          <p:nvPr/>
        </p:nvPicPr>
        <p:blipFill rotWithShape="1">
          <a:blip r:embed="rId3">
            <a:alphaModFix/>
          </a:blip>
          <a:srcRect b="0" l="0" r="0" t="0"/>
          <a:stretch/>
        </p:blipFill>
        <p:spPr>
          <a:xfrm>
            <a:off x="352080" y="630360"/>
            <a:ext cx="5767920" cy="1313640"/>
          </a:xfrm>
          <a:prstGeom prst="rect">
            <a:avLst/>
          </a:prstGeom>
          <a:noFill/>
          <a:ln cap="flat" cmpd="sng" w="9525">
            <a:solidFill>
              <a:srgbClr val="3465A4"/>
            </a:solidFill>
            <a:prstDash val="solid"/>
            <a:round/>
            <a:headEnd len="sm" w="sm" type="none"/>
            <a:tailEnd len="sm" w="sm" type="none"/>
          </a:ln>
        </p:spPr>
      </p:pic>
      <p:pic>
        <p:nvPicPr>
          <p:cNvPr id="823" name="Google Shape;823;p87"/>
          <p:cNvPicPr preferRelativeResize="0"/>
          <p:nvPr/>
        </p:nvPicPr>
        <p:blipFill rotWithShape="1">
          <a:blip r:embed="rId4">
            <a:alphaModFix/>
          </a:blip>
          <a:srcRect b="0" l="0" r="0" t="0"/>
          <a:stretch/>
        </p:blipFill>
        <p:spPr>
          <a:xfrm>
            <a:off x="3485160" y="2022840"/>
            <a:ext cx="5946840" cy="298116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88"/>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Calcium</a:t>
            </a:r>
            <a:endParaRPr b="0" sz="4000" strike="noStrike">
              <a:solidFill>
                <a:srgbClr val="000000"/>
              </a:solidFill>
              <a:latin typeface="Arial"/>
              <a:ea typeface="Arial"/>
              <a:cs typeface="Arial"/>
              <a:sym typeface="Arial"/>
            </a:endParaRPr>
          </a:p>
        </p:txBody>
      </p:sp>
      <p:sp>
        <p:nvSpPr>
          <p:cNvPr id="829" name="Google Shape;829;p88"/>
          <p:cNvSpPr txBox="1"/>
          <p:nvPr/>
        </p:nvSpPr>
        <p:spPr>
          <a:xfrm>
            <a:off x="1331640" y="1367280"/>
            <a:ext cx="6156000" cy="792000"/>
          </a:xfrm>
          <a:prstGeom prst="rect">
            <a:avLst/>
          </a:prstGeom>
          <a:solidFill>
            <a:srgbClr val="FFFFFF"/>
          </a:solid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567"/>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762"/>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479"/>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p:txBody>
      </p:sp>
      <p:sp>
        <p:nvSpPr>
          <p:cNvPr id="830" name="Google Shape;830;p88"/>
          <p:cNvSpPr/>
          <p:nvPr/>
        </p:nvSpPr>
        <p:spPr>
          <a:xfrm>
            <a:off x="2303640" y="6243840"/>
            <a:ext cx="2808000" cy="33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1" name="Google Shape;831;p88"/>
          <p:cNvPicPr preferRelativeResize="0"/>
          <p:nvPr/>
        </p:nvPicPr>
        <p:blipFill rotWithShape="1">
          <a:blip r:embed="rId3">
            <a:alphaModFix/>
          </a:blip>
          <a:srcRect b="0" l="8680" r="0" t="0"/>
          <a:stretch/>
        </p:blipFill>
        <p:spPr>
          <a:xfrm>
            <a:off x="144000" y="576000"/>
            <a:ext cx="3782880" cy="4409640"/>
          </a:xfrm>
          <a:prstGeom prst="rect">
            <a:avLst/>
          </a:prstGeom>
          <a:noFill/>
          <a:ln>
            <a:noFill/>
          </a:ln>
        </p:spPr>
      </p:pic>
      <p:pic>
        <p:nvPicPr>
          <p:cNvPr id="832" name="Google Shape;832;p88"/>
          <p:cNvPicPr preferRelativeResize="0"/>
          <p:nvPr/>
        </p:nvPicPr>
        <p:blipFill rotWithShape="1">
          <a:blip r:embed="rId4">
            <a:alphaModFix/>
          </a:blip>
          <a:srcRect b="0" l="0" r="0" t="0"/>
          <a:stretch/>
        </p:blipFill>
        <p:spPr>
          <a:xfrm>
            <a:off x="3816000" y="1586520"/>
            <a:ext cx="6336000" cy="237348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89"/>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Parametric downconversion</a:t>
            </a:r>
            <a:endParaRPr b="0" sz="4000" strike="noStrike">
              <a:solidFill>
                <a:srgbClr val="000000"/>
              </a:solidFill>
              <a:latin typeface="Arial"/>
              <a:ea typeface="Arial"/>
              <a:cs typeface="Arial"/>
              <a:sym typeface="Arial"/>
            </a:endParaRPr>
          </a:p>
        </p:txBody>
      </p:sp>
      <p:sp>
        <p:nvSpPr>
          <p:cNvPr id="838" name="Google Shape;838;p89"/>
          <p:cNvSpPr txBox="1"/>
          <p:nvPr/>
        </p:nvSpPr>
        <p:spPr>
          <a:xfrm>
            <a:off x="1331640" y="1367280"/>
            <a:ext cx="6156000" cy="792000"/>
          </a:xfrm>
          <a:prstGeom prst="rect">
            <a:avLst/>
          </a:prstGeom>
          <a:solidFill>
            <a:srgbClr val="FFFFFF"/>
          </a:solid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567"/>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762"/>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479"/>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p:txBody>
      </p:sp>
      <p:sp>
        <p:nvSpPr>
          <p:cNvPr id="839" name="Google Shape;839;p89"/>
          <p:cNvSpPr/>
          <p:nvPr/>
        </p:nvSpPr>
        <p:spPr>
          <a:xfrm>
            <a:off x="2303640" y="6243840"/>
            <a:ext cx="2808000" cy="33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0" name="Google Shape;840;p89"/>
          <p:cNvPicPr preferRelativeResize="0"/>
          <p:nvPr/>
        </p:nvPicPr>
        <p:blipFill rotWithShape="1">
          <a:blip r:embed="rId3">
            <a:alphaModFix/>
          </a:blip>
          <a:srcRect b="0" l="0" r="0" t="0"/>
          <a:stretch/>
        </p:blipFill>
        <p:spPr>
          <a:xfrm>
            <a:off x="825840" y="544320"/>
            <a:ext cx="7598160" cy="5121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90"/>
          <p:cNvSpPr/>
          <p:nvPr/>
        </p:nvSpPr>
        <p:spPr>
          <a:xfrm>
            <a:off x="1904760" y="2890080"/>
            <a:ext cx="2971440" cy="313920"/>
          </a:xfrm>
          <a:custGeom>
            <a:rect b="b" l="l" r="r" t="t"/>
            <a:pathLst>
              <a:path extrusionOk="0" h="21600" w="21600">
                <a:moveTo>
                  <a:pt x="0" y="0"/>
                </a:moveTo>
                <a:lnTo>
                  <a:pt x="21600" y="0"/>
                </a:lnTo>
                <a:lnTo>
                  <a:pt x="21600" y="21600"/>
                </a:lnTo>
                <a:lnTo>
                  <a:pt x="0" y="21600"/>
                </a:lnTo>
                <a:close/>
              </a:path>
            </a:pathLst>
          </a:custGeom>
          <a:noFill/>
          <a:ln>
            <a:noFill/>
          </a:ln>
        </p:spPr>
      </p:sp>
      <p:sp>
        <p:nvSpPr>
          <p:cNvPr id="846" name="Google Shape;846;p90"/>
          <p:cNvSpPr/>
          <p:nvPr/>
        </p:nvSpPr>
        <p:spPr>
          <a:xfrm>
            <a:off x="4495320" y="2890080"/>
            <a:ext cx="3124080" cy="313920"/>
          </a:xfrm>
          <a:custGeom>
            <a:rect b="b" l="l" r="r" t="t"/>
            <a:pathLst>
              <a:path extrusionOk="0" h="21600" w="21600">
                <a:moveTo>
                  <a:pt x="0" y="0"/>
                </a:moveTo>
                <a:lnTo>
                  <a:pt x="21600" y="0"/>
                </a:lnTo>
                <a:lnTo>
                  <a:pt x="21600" y="21600"/>
                </a:lnTo>
                <a:lnTo>
                  <a:pt x="0" y="21600"/>
                </a:lnTo>
                <a:close/>
              </a:path>
            </a:pathLst>
          </a:custGeom>
          <a:noFill/>
          <a:ln>
            <a:noFill/>
          </a:ln>
        </p:spPr>
      </p:sp>
      <p:sp>
        <p:nvSpPr>
          <p:cNvPr id="847" name="Google Shape;847;p90"/>
          <p:cNvSpPr txBox="1"/>
          <p:nvPr/>
        </p:nvSpPr>
        <p:spPr>
          <a:xfrm>
            <a:off x="179640" y="-111960"/>
            <a:ext cx="9396000" cy="68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Alguns números</a:t>
            </a:r>
            <a:endParaRPr b="0" sz="4000" strike="noStrike">
              <a:latin typeface="Arial"/>
              <a:ea typeface="Arial"/>
              <a:cs typeface="Arial"/>
              <a:sym typeface="Arial"/>
            </a:endParaRPr>
          </a:p>
        </p:txBody>
      </p:sp>
      <p:sp>
        <p:nvSpPr>
          <p:cNvPr id="848" name="Google Shape;848;p90"/>
          <p:cNvSpPr txBox="1"/>
          <p:nvPr/>
        </p:nvSpPr>
        <p:spPr>
          <a:xfrm>
            <a:off x="935640" y="1070280"/>
            <a:ext cx="7848000" cy="11606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Si volem descriure l’estat quàntic, </a:t>
            </a:r>
            <a:r>
              <a:rPr b="1" lang="ca-ES" sz="2200" strike="noStrike">
                <a:solidFill>
                  <a:srgbClr val="C9211E"/>
                </a:solidFill>
                <a:latin typeface="Calibri"/>
                <a:ea typeface="Calibri"/>
                <a:cs typeface="Calibri"/>
                <a:sym typeface="Calibri"/>
              </a:rPr>
              <a:t>entrellaçat o no</a:t>
            </a:r>
            <a:r>
              <a:rPr b="0" lang="ca-ES" sz="2200" strike="noStrike">
                <a:latin typeface="Calibri"/>
                <a:ea typeface="Calibri"/>
                <a:cs typeface="Calibri"/>
                <a:sym typeface="Calibri"/>
              </a:rPr>
              <a:t>, d’un sistema de dos espins,necessitem 4 números complexos,</a:t>
            </a:r>
            <a:endParaRPr b="0" sz="2200" strike="noStrike">
              <a:latin typeface="Arial"/>
              <a:ea typeface="Arial"/>
              <a:cs typeface="Arial"/>
              <a:sym typeface="Arial"/>
            </a:endParaRPr>
          </a:p>
        </p:txBody>
      </p:sp>
      <p:grpSp>
        <p:nvGrpSpPr>
          <p:cNvPr id="849" name="Google Shape;849;p90"/>
          <p:cNvGrpSpPr/>
          <p:nvPr/>
        </p:nvGrpSpPr>
        <p:grpSpPr>
          <a:xfrm>
            <a:off x="484200" y="2087280"/>
            <a:ext cx="8666280" cy="428760"/>
            <a:chOff x="484200" y="2087280"/>
            <a:chExt cx="8666280" cy="428760"/>
          </a:xfrm>
        </p:grpSpPr>
        <p:sp>
          <p:nvSpPr>
            <p:cNvPr id="850" name="Google Shape;850;p90"/>
            <p:cNvSpPr/>
            <p:nvPr/>
          </p:nvSpPr>
          <p:spPr>
            <a:xfrm>
              <a:off x="484200" y="2109240"/>
              <a:ext cx="8644320" cy="384840"/>
            </a:xfrm>
            <a:custGeom>
              <a:rect b="b" l="l" r="r" t="t"/>
              <a:pathLst>
                <a:path extrusionOk="0" h="1069" w="24012">
                  <a:moveTo>
                    <a:pt x="12007" y="1068"/>
                  </a:moveTo>
                  <a:cubicBezTo>
                    <a:pt x="8005" y="1068"/>
                    <a:pt x="4002" y="1068"/>
                    <a:pt x="0" y="1068"/>
                  </a:cubicBezTo>
                  <a:cubicBezTo>
                    <a:pt x="0" y="712"/>
                    <a:pt x="0" y="356"/>
                    <a:pt x="0" y="0"/>
                  </a:cubicBezTo>
                  <a:cubicBezTo>
                    <a:pt x="8004" y="0"/>
                    <a:pt x="16007" y="0"/>
                    <a:pt x="24011" y="0"/>
                  </a:cubicBezTo>
                  <a:cubicBezTo>
                    <a:pt x="24011" y="356"/>
                    <a:pt x="24011" y="712"/>
                    <a:pt x="24011" y="1068"/>
                  </a:cubicBezTo>
                  <a:cubicBezTo>
                    <a:pt x="20010" y="1068"/>
                    <a:pt x="16008" y="1068"/>
                    <a:pt x="12007" y="1068"/>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90"/>
            <p:cNvSpPr/>
            <p:nvPr/>
          </p:nvSpPr>
          <p:spPr>
            <a:xfrm>
              <a:off x="513720" y="2087280"/>
              <a:ext cx="17640" cy="428760"/>
            </a:xfrm>
            <a:custGeom>
              <a:rect b="b" l="l" r="r" t="t"/>
              <a:pathLst>
                <a:path extrusionOk="0" h="1191" w="49">
                  <a:moveTo>
                    <a:pt x="48" y="44"/>
                  </a:moveTo>
                  <a:cubicBezTo>
                    <a:pt x="48" y="24"/>
                    <a:pt x="48" y="0"/>
                    <a:pt x="24" y="0"/>
                  </a:cubicBezTo>
                  <a:cubicBezTo>
                    <a:pt x="0" y="0"/>
                    <a:pt x="0" y="24"/>
                    <a:pt x="0" y="44"/>
                  </a:cubicBezTo>
                  <a:cubicBezTo>
                    <a:pt x="0" y="411"/>
                    <a:pt x="0" y="779"/>
                    <a:pt x="0" y="1146"/>
                  </a:cubicBezTo>
                  <a:cubicBezTo>
                    <a:pt x="0" y="1167"/>
                    <a:pt x="0" y="1190"/>
                    <a:pt x="24" y="1190"/>
                  </a:cubicBezTo>
                  <a:cubicBezTo>
                    <a:pt x="48" y="1190"/>
                    <a:pt x="48" y="1167"/>
                    <a:pt x="48" y="1146"/>
                  </a:cubicBezTo>
                  <a:cubicBezTo>
                    <a:pt x="48" y="779"/>
                    <a:pt x="48" y="411"/>
                    <a:pt x="48" y="44"/>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90"/>
            <p:cNvSpPr/>
            <p:nvPr/>
          </p:nvSpPr>
          <p:spPr>
            <a:xfrm>
              <a:off x="606600" y="2116440"/>
              <a:ext cx="285480" cy="291960"/>
            </a:xfrm>
            <a:custGeom>
              <a:rect b="b" l="l" r="r" t="t"/>
              <a:pathLst>
                <a:path extrusionOk="0" h="811" w="793">
                  <a:moveTo>
                    <a:pt x="442" y="92"/>
                  </a:moveTo>
                  <a:cubicBezTo>
                    <a:pt x="442" y="51"/>
                    <a:pt x="442" y="37"/>
                    <a:pt x="554" y="37"/>
                  </a:cubicBezTo>
                  <a:cubicBezTo>
                    <a:pt x="568" y="37"/>
                    <a:pt x="581" y="37"/>
                    <a:pt x="595" y="37"/>
                  </a:cubicBezTo>
                  <a:cubicBezTo>
                    <a:pt x="595" y="25"/>
                    <a:pt x="595" y="12"/>
                    <a:pt x="595" y="0"/>
                  </a:cubicBezTo>
                  <a:cubicBezTo>
                    <a:pt x="551" y="3"/>
                    <a:pt x="440" y="3"/>
                    <a:pt x="391" y="3"/>
                  </a:cubicBezTo>
                  <a:cubicBezTo>
                    <a:pt x="342" y="3"/>
                    <a:pt x="231" y="3"/>
                    <a:pt x="190" y="0"/>
                  </a:cubicBezTo>
                  <a:cubicBezTo>
                    <a:pt x="190" y="12"/>
                    <a:pt x="190" y="25"/>
                    <a:pt x="190" y="37"/>
                  </a:cubicBezTo>
                  <a:cubicBezTo>
                    <a:pt x="203" y="37"/>
                    <a:pt x="215" y="37"/>
                    <a:pt x="228" y="37"/>
                  </a:cubicBezTo>
                  <a:cubicBezTo>
                    <a:pt x="343" y="37"/>
                    <a:pt x="343" y="51"/>
                    <a:pt x="343" y="92"/>
                  </a:cubicBezTo>
                  <a:cubicBezTo>
                    <a:pt x="343" y="268"/>
                    <a:pt x="343" y="444"/>
                    <a:pt x="343" y="621"/>
                  </a:cubicBezTo>
                  <a:cubicBezTo>
                    <a:pt x="187" y="580"/>
                    <a:pt x="180" y="397"/>
                    <a:pt x="180" y="319"/>
                  </a:cubicBezTo>
                  <a:cubicBezTo>
                    <a:pt x="180" y="176"/>
                    <a:pt x="126" y="153"/>
                    <a:pt x="75" y="153"/>
                  </a:cubicBezTo>
                  <a:cubicBezTo>
                    <a:pt x="60" y="153"/>
                    <a:pt x="45" y="153"/>
                    <a:pt x="31" y="153"/>
                  </a:cubicBezTo>
                  <a:cubicBezTo>
                    <a:pt x="10" y="153"/>
                    <a:pt x="0" y="153"/>
                    <a:pt x="0" y="166"/>
                  </a:cubicBezTo>
                  <a:cubicBezTo>
                    <a:pt x="0" y="173"/>
                    <a:pt x="3" y="176"/>
                    <a:pt x="10" y="180"/>
                  </a:cubicBezTo>
                  <a:cubicBezTo>
                    <a:pt x="51" y="183"/>
                    <a:pt x="78" y="200"/>
                    <a:pt x="82" y="339"/>
                  </a:cubicBezTo>
                  <a:cubicBezTo>
                    <a:pt x="82" y="366"/>
                    <a:pt x="85" y="461"/>
                    <a:pt x="143" y="543"/>
                  </a:cubicBezTo>
                  <a:cubicBezTo>
                    <a:pt x="187" y="604"/>
                    <a:pt x="262" y="641"/>
                    <a:pt x="343" y="651"/>
                  </a:cubicBezTo>
                  <a:cubicBezTo>
                    <a:pt x="343" y="673"/>
                    <a:pt x="343" y="694"/>
                    <a:pt x="343" y="716"/>
                  </a:cubicBezTo>
                  <a:cubicBezTo>
                    <a:pt x="343" y="756"/>
                    <a:pt x="343" y="773"/>
                    <a:pt x="228" y="773"/>
                  </a:cubicBezTo>
                  <a:cubicBezTo>
                    <a:pt x="215" y="773"/>
                    <a:pt x="203" y="773"/>
                    <a:pt x="190" y="773"/>
                  </a:cubicBezTo>
                  <a:cubicBezTo>
                    <a:pt x="190" y="786"/>
                    <a:pt x="190" y="798"/>
                    <a:pt x="190" y="810"/>
                  </a:cubicBezTo>
                  <a:cubicBezTo>
                    <a:pt x="231" y="807"/>
                    <a:pt x="342" y="807"/>
                    <a:pt x="391" y="807"/>
                  </a:cubicBezTo>
                  <a:cubicBezTo>
                    <a:pt x="440" y="807"/>
                    <a:pt x="551" y="807"/>
                    <a:pt x="595" y="810"/>
                  </a:cubicBezTo>
                  <a:cubicBezTo>
                    <a:pt x="595" y="798"/>
                    <a:pt x="595" y="786"/>
                    <a:pt x="595" y="773"/>
                  </a:cubicBezTo>
                  <a:cubicBezTo>
                    <a:pt x="581" y="773"/>
                    <a:pt x="568" y="773"/>
                    <a:pt x="554" y="773"/>
                  </a:cubicBezTo>
                  <a:cubicBezTo>
                    <a:pt x="442" y="773"/>
                    <a:pt x="442" y="760"/>
                    <a:pt x="442" y="716"/>
                  </a:cubicBezTo>
                  <a:cubicBezTo>
                    <a:pt x="442" y="694"/>
                    <a:pt x="442" y="673"/>
                    <a:pt x="442" y="651"/>
                  </a:cubicBezTo>
                  <a:cubicBezTo>
                    <a:pt x="527" y="641"/>
                    <a:pt x="602" y="604"/>
                    <a:pt x="646" y="543"/>
                  </a:cubicBezTo>
                  <a:cubicBezTo>
                    <a:pt x="711" y="458"/>
                    <a:pt x="711" y="363"/>
                    <a:pt x="711" y="312"/>
                  </a:cubicBezTo>
                  <a:cubicBezTo>
                    <a:pt x="711" y="292"/>
                    <a:pt x="711" y="187"/>
                    <a:pt x="775" y="180"/>
                  </a:cubicBezTo>
                  <a:cubicBezTo>
                    <a:pt x="782" y="176"/>
                    <a:pt x="792" y="176"/>
                    <a:pt x="792" y="166"/>
                  </a:cubicBezTo>
                  <a:cubicBezTo>
                    <a:pt x="792" y="153"/>
                    <a:pt x="782" y="153"/>
                    <a:pt x="761" y="153"/>
                  </a:cubicBezTo>
                  <a:cubicBezTo>
                    <a:pt x="747" y="153"/>
                    <a:pt x="732" y="153"/>
                    <a:pt x="717" y="153"/>
                  </a:cubicBezTo>
                  <a:cubicBezTo>
                    <a:pt x="670" y="153"/>
                    <a:pt x="612" y="159"/>
                    <a:pt x="612" y="332"/>
                  </a:cubicBezTo>
                  <a:cubicBezTo>
                    <a:pt x="609" y="465"/>
                    <a:pt x="571" y="590"/>
                    <a:pt x="442" y="621"/>
                  </a:cubicBezTo>
                  <a:cubicBezTo>
                    <a:pt x="442" y="444"/>
                    <a:pt x="442" y="268"/>
                    <a:pt x="442" y="92"/>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90"/>
            <p:cNvSpPr/>
            <p:nvPr/>
          </p:nvSpPr>
          <p:spPr>
            <a:xfrm>
              <a:off x="939600" y="2087280"/>
              <a:ext cx="97200" cy="428760"/>
            </a:xfrm>
            <a:custGeom>
              <a:rect b="b" l="l" r="r" t="t"/>
              <a:pathLst>
                <a:path extrusionOk="0" h="1191" w="270">
                  <a:moveTo>
                    <a:pt x="262" y="614"/>
                  </a:moveTo>
                  <a:cubicBezTo>
                    <a:pt x="269" y="600"/>
                    <a:pt x="269" y="602"/>
                    <a:pt x="269" y="597"/>
                  </a:cubicBezTo>
                  <a:cubicBezTo>
                    <a:pt x="269" y="592"/>
                    <a:pt x="269" y="590"/>
                    <a:pt x="262" y="576"/>
                  </a:cubicBezTo>
                  <a:cubicBezTo>
                    <a:pt x="193" y="393"/>
                    <a:pt x="124" y="210"/>
                    <a:pt x="54" y="27"/>
                  </a:cubicBezTo>
                  <a:cubicBezTo>
                    <a:pt x="44" y="7"/>
                    <a:pt x="39" y="0"/>
                    <a:pt x="27" y="0"/>
                  </a:cubicBezTo>
                  <a:cubicBezTo>
                    <a:pt x="15" y="0"/>
                    <a:pt x="0" y="10"/>
                    <a:pt x="0" y="24"/>
                  </a:cubicBezTo>
                  <a:cubicBezTo>
                    <a:pt x="0" y="27"/>
                    <a:pt x="0" y="31"/>
                    <a:pt x="7" y="44"/>
                  </a:cubicBezTo>
                  <a:cubicBezTo>
                    <a:pt x="77" y="228"/>
                    <a:pt x="147" y="413"/>
                    <a:pt x="218" y="597"/>
                  </a:cubicBezTo>
                  <a:cubicBezTo>
                    <a:pt x="147" y="779"/>
                    <a:pt x="77" y="961"/>
                    <a:pt x="7" y="1143"/>
                  </a:cubicBezTo>
                  <a:cubicBezTo>
                    <a:pt x="0" y="1156"/>
                    <a:pt x="0" y="1160"/>
                    <a:pt x="0" y="1167"/>
                  </a:cubicBezTo>
                  <a:cubicBezTo>
                    <a:pt x="0" y="1180"/>
                    <a:pt x="14" y="1190"/>
                    <a:pt x="27" y="1190"/>
                  </a:cubicBezTo>
                  <a:cubicBezTo>
                    <a:pt x="41" y="1190"/>
                    <a:pt x="44" y="1177"/>
                    <a:pt x="51" y="1167"/>
                  </a:cubicBezTo>
                  <a:cubicBezTo>
                    <a:pt x="121" y="982"/>
                    <a:pt x="192" y="798"/>
                    <a:pt x="262" y="614"/>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90"/>
            <p:cNvSpPr/>
            <p:nvPr/>
          </p:nvSpPr>
          <p:spPr>
            <a:xfrm>
              <a:off x="1226880" y="2250000"/>
              <a:ext cx="286560" cy="102960"/>
            </a:xfrm>
            <a:custGeom>
              <a:rect b="b" l="l" r="r" t="t"/>
              <a:pathLst>
                <a:path extrusionOk="0" h="286" w="796">
                  <a:moveTo>
                    <a:pt x="755" y="53"/>
                  </a:moveTo>
                  <a:cubicBezTo>
                    <a:pt x="772" y="53"/>
                    <a:pt x="795" y="51"/>
                    <a:pt x="795" y="26"/>
                  </a:cubicBezTo>
                  <a:cubicBezTo>
                    <a:pt x="795" y="0"/>
                    <a:pt x="772" y="2"/>
                    <a:pt x="755" y="2"/>
                  </a:cubicBezTo>
                  <a:cubicBezTo>
                    <a:pt x="517" y="2"/>
                    <a:pt x="279" y="2"/>
                    <a:pt x="41" y="2"/>
                  </a:cubicBezTo>
                  <a:cubicBezTo>
                    <a:pt x="24" y="2"/>
                    <a:pt x="0" y="0"/>
                    <a:pt x="0" y="26"/>
                  </a:cubicBezTo>
                  <a:cubicBezTo>
                    <a:pt x="0" y="51"/>
                    <a:pt x="24" y="53"/>
                    <a:pt x="41" y="53"/>
                  </a:cubicBezTo>
                  <a:cubicBezTo>
                    <a:pt x="279" y="53"/>
                    <a:pt x="517" y="53"/>
                    <a:pt x="755" y="53"/>
                  </a:cubicBezTo>
                  <a:moveTo>
                    <a:pt x="755" y="283"/>
                  </a:moveTo>
                  <a:cubicBezTo>
                    <a:pt x="772" y="283"/>
                    <a:pt x="795" y="285"/>
                    <a:pt x="795" y="260"/>
                  </a:cubicBezTo>
                  <a:cubicBezTo>
                    <a:pt x="795" y="234"/>
                    <a:pt x="772" y="233"/>
                    <a:pt x="755" y="233"/>
                  </a:cubicBezTo>
                  <a:cubicBezTo>
                    <a:pt x="517" y="233"/>
                    <a:pt x="279" y="233"/>
                    <a:pt x="41" y="233"/>
                  </a:cubicBezTo>
                  <a:cubicBezTo>
                    <a:pt x="24" y="233"/>
                    <a:pt x="0" y="234"/>
                    <a:pt x="0" y="260"/>
                  </a:cubicBezTo>
                  <a:cubicBezTo>
                    <a:pt x="0" y="285"/>
                    <a:pt x="24" y="283"/>
                    <a:pt x="41" y="283"/>
                  </a:cubicBezTo>
                  <a:cubicBezTo>
                    <a:pt x="279" y="283"/>
                    <a:pt x="517" y="283"/>
                    <a:pt x="755" y="283"/>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90"/>
            <p:cNvSpPr/>
            <p:nvPr/>
          </p:nvSpPr>
          <p:spPr>
            <a:xfrm>
              <a:off x="1672560" y="2102040"/>
              <a:ext cx="295200" cy="306720"/>
            </a:xfrm>
            <a:custGeom>
              <a:rect b="b" l="l" r="r" t="t"/>
              <a:pathLst>
                <a:path extrusionOk="0" h="852" w="820">
                  <a:moveTo>
                    <a:pt x="170" y="716"/>
                  </a:moveTo>
                  <a:cubicBezTo>
                    <a:pt x="122" y="793"/>
                    <a:pt x="75" y="810"/>
                    <a:pt x="24" y="814"/>
                  </a:cubicBezTo>
                  <a:cubicBezTo>
                    <a:pt x="10" y="817"/>
                    <a:pt x="0" y="817"/>
                    <a:pt x="0" y="838"/>
                  </a:cubicBezTo>
                  <a:cubicBezTo>
                    <a:pt x="0" y="844"/>
                    <a:pt x="3" y="851"/>
                    <a:pt x="14" y="851"/>
                  </a:cubicBezTo>
                  <a:cubicBezTo>
                    <a:pt x="48" y="851"/>
                    <a:pt x="85" y="848"/>
                    <a:pt x="116" y="848"/>
                  </a:cubicBezTo>
                  <a:cubicBezTo>
                    <a:pt x="156" y="848"/>
                    <a:pt x="197" y="851"/>
                    <a:pt x="238" y="851"/>
                  </a:cubicBezTo>
                  <a:cubicBezTo>
                    <a:pt x="245" y="851"/>
                    <a:pt x="258" y="851"/>
                    <a:pt x="258" y="827"/>
                  </a:cubicBezTo>
                  <a:cubicBezTo>
                    <a:pt x="258" y="817"/>
                    <a:pt x="248" y="814"/>
                    <a:pt x="241" y="814"/>
                  </a:cubicBezTo>
                  <a:cubicBezTo>
                    <a:pt x="214" y="814"/>
                    <a:pt x="184" y="804"/>
                    <a:pt x="184" y="773"/>
                  </a:cubicBezTo>
                  <a:cubicBezTo>
                    <a:pt x="184" y="760"/>
                    <a:pt x="190" y="746"/>
                    <a:pt x="201" y="729"/>
                  </a:cubicBezTo>
                  <a:cubicBezTo>
                    <a:pt x="231" y="678"/>
                    <a:pt x="262" y="627"/>
                    <a:pt x="292" y="576"/>
                  </a:cubicBezTo>
                  <a:cubicBezTo>
                    <a:pt x="392" y="576"/>
                    <a:pt x="492" y="576"/>
                    <a:pt x="592" y="576"/>
                  </a:cubicBezTo>
                  <a:cubicBezTo>
                    <a:pt x="595" y="604"/>
                    <a:pt x="612" y="763"/>
                    <a:pt x="612" y="777"/>
                  </a:cubicBezTo>
                  <a:cubicBezTo>
                    <a:pt x="612" y="810"/>
                    <a:pt x="547" y="814"/>
                    <a:pt x="524" y="814"/>
                  </a:cubicBezTo>
                  <a:cubicBezTo>
                    <a:pt x="507" y="814"/>
                    <a:pt x="496" y="814"/>
                    <a:pt x="496" y="838"/>
                  </a:cubicBezTo>
                  <a:cubicBezTo>
                    <a:pt x="496" y="851"/>
                    <a:pt x="510" y="851"/>
                    <a:pt x="513" y="851"/>
                  </a:cubicBezTo>
                  <a:cubicBezTo>
                    <a:pt x="561" y="851"/>
                    <a:pt x="612" y="848"/>
                    <a:pt x="663" y="848"/>
                  </a:cubicBezTo>
                  <a:cubicBezTo>
                    <a:pt x="690" y="848"/>
                    <a:pt x="768" y="851"/>
                    <a:pt x="795" y="851"/>
                  </a:cubicBezTo>
                  <a:cubicBezTo>
                    <a:pt x="802" y="851"/>
                    <a:pt x="819" y="851"/>
                    <a:pt x="819" y="827"/>
                  </a:cubicBezTo>
                  <a:cubicBezTo>
                    <a:pt x="819" y="814"/>
                    <a:pt x="806" y="814"/>
                    <a:pt x="792" y="814"/>
                  </a:cubicBezTo>
                  <a:cubicBezTo>
                    <a:pt x="717" y="814"/>
                    <a:pt x="717" y="807"/>
                    <a:pt x="714" y="773"/>
                  </a:cubicBezTo>
                  <a:cubicBezTo>
                    <a:pt x="689" y="526"/>
                    <a:pt x="664" y="278"/>
                    <a:pt x="639" y="31"/>
                  </a:cubicBezTo>
                  <a:cubicBezTo>
                    <a:pt x="639" y="7"/>
                    <a:pt x="639" y="0"/>
                    <a:pt x="619" y="0"/>
                  </a:cubicBezTo>
                  <a:cubicBezTo>
                    <a:pt x="598" y="0"/>
                    <a:pt x="595" y="10"/>
                    <a:pt x="588" y="20"/>
                  </a:cubicBezTo>
                  <a:cubicBezTo>
                    <a:pt x="449" y="252"/>
                    <a:pt x="309" y="484"/>
                    <a:pt x="170" y="716"/>
                  </a:cubicBezTo>
                  <a:moveTo>
                    <a:pt x="313" y="539"/>
                  </a:moveTo>
                  <a:cubicBezTo>
                    <a:pt x="392" y="409"/>
                    <a:pt x="471" y="279"/>
                    <a:pt x="551" y="149"/>
                  </a:cubicBezTo>
                  <a:cubicBezTo>
                    <a:pt x="563" y="279"/>
                    <a:pt x="576" y="409"/>
                    <a:pt x="588" y="539"/>
                  </a:cubicBezTo>
                  <a:cubicBezTo>
                    <a:pt x="496" y="539"/>
                    <a:pt x="405" y="539"/>
                    <a:pt x="313" y="539"/>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90"/>
            <p:cNvSpPr/>
            <p:nvPr/>
          </p:nvSpPr>
          <p:spPr>
            <a:xfrm>
              <a:off x="2031120" y="2087280"/>
              <a:ext cx="17640" cy="428760"/>
            </a:xfrm>
            <a:custGeom>
              <a:rect b="b" l="l" r="r" t="t"/>
              <a:pathLst>
                <a:path extrusionOk="0" h="1191" w="49">
                  <a:moveTo>
                    <a:pt x="48" y="44"/>
                  </a:moveTo>
                  <a:cubicBezTo>
                    <a:pt x="48" y="24"/>
                    <a:pt x="48" y="0"/>
                    <a:pt x="24" y="0"/>
                  </a:cubicBezTo>
                  <a:cubicBezTo>
                    <a:pt x="0" y="0"/>
                    <a:pt x="0" y="24"/>
                    <a:pt x="0" y="44"/>
                  </a:cubicBezTo>
                  <a:cubicBezTo>
                    <a:pt x="0" y="411"/>
                    <a:pt x="0" y="779"/>
                    <a:pt x="0" y="1146"/>
                  </a:cubicBezTo>
                  <a:cubicBezTo>
                    <a:pt x="0" y="1167"/>
                    <a:pt x="0" y="1190"/>
                    <a:pt x="24" y="1190"/>
                  </a:cubicBezTo>
                  <a:cubicBezTo>
                    <a:pt x="48" y="1190"/>
                    <a:pt x="48" y="1167"/>
                    <a:pt x="48" y="1146"/>
                  </a:cubicBezTo>
                  <a:cubicBezTo>
                    <a:pt x="48" y="779"/>
                    <a:pt x="48" y="411"/>
                    <a:pt x="48" y="44"/>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90"/>
            <p:cNvSpPr/>
            <p:nvPr/>
          </p:nvSpPr>
          <p:spPr>
            <a:xfrm>
              <a:off x="2983320" y="2087280"/>
              <a:ext cx="95760" cy="428760"/>
            </a:xfrm>
            <a:custGeom>
              <a:rect b="b" l="l" r="r" t="t"/>
              <a:pathLst>
                <a:path extrusionOk="0" h="1191" w="266">
                  <a:moveTo>
                    <a:pt x="258" y="614"/>
                  </a:moveTo>
                  <a:cubicBezTo>
                    <a:pt x="265" y="600"/>
                    <a:pt x="265" y="602"/>
                    <a:pt x="265" y="597"/>
                  </a:cubicBezTo>
                  <a:cubicBezTo>
                    <a:pt x="265" y="592"/>
                    <a:pt x="265" y="590"/>
                    <a:pt x="258" y="576"/>
                  </a:cubicBezTo>
                  <a:cubicBezTo>
                    <a:pt x="189" y="393"/>
                    <a:pt x="120" y="210"/>
                    <a:pt x="51" y="27"/>
                  </a:cubicBezTo>
                  <a:cubicBezTo>
                    <a:pt x="44" y="7"/>
                    <a:pt x="37" y="0"/>
                    <a:pt x="24" y="0"/>
                  </a:cubicBezTo>
                  <a:cubicBezTo>
                    <a:pt x="10" y="0"/>
                    <a:pt x="0" y="10"/>
                    <a:pt x="0" y="24"/>
                  </a:cubicBezTo>
                  <a:cubicBezTo>
                    <a:pt x="0" y="27"/>
                    <a:pt x="0" y="31"/>
                    <a:pt x="3" y="44"/>
                  </a:cubicBezTo>
                  <a:cubicBezTo>
                    <a:pt x="75" y="228"/>
                    <a:pt x="146" y="413"/>
                    <a:pt x="218" y="597"/>
                  </a:cubicBezTo>
                  <a:cubicBezTo>
                    <a:pt x="146" y="779"/>
                    <a:pt x="75" y="961"/>
                    <a:pt x="3" y="1143"/>
                  </a:cubicBezTo>
                  <a:cubicBezTo>
                    <a:pt x="0" y="1156"/>
                    <a:pt x="0" y="1160"/>
                    <a:pt x="0" y="1167"/>
                  </a:cubicBezTo>
                  <a:cubicBezTo>
                    <a:pt x="0" y="1180"/>
                    <a:pt x="10" y="1190"/>
                    <a:pt x="24" y="1190"/>
                  </a:cubicBezTo>
                  <a:cubicBezTo>
                    <a:pt x="37" y="1190"/>
                    <a:pt x="44" y="1177"/>
                    <a:pt x="48" y="1167"/>
                  </a:cubicBezTo>
                  <a:cubicBezTo>
                    <a:pt x="118" y="982"/>
                    <a:pt x="188" y="798"/>
                    <a:pt x="258" y="614"/>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90"/>
            <p:cNvSpPr/>
            <p:nvPr/>
          </p:nvSpPr>
          <p:spPr>
            <a:xfrm>
              <a:off x="3246480" y="2159280"/>
              <a:ext cx="285480" cy="284760"/>
            </a:xfrm>
            <a:custGeom>
              <a:rect b="b" l="l" r="r" t="t"/>
              <a:pathLst>
                <a:path extrusionOk="0" h="791" w="793">
                  <a:moveTo>
                    <a:pt x="422" y="420"/>
                  </a:moveTo>
                  <a:cubicBezTo>
                    <a:pt x="533" y="420"/>
                    <a:pt x="644" y="420"/>
                    <a:pt x="755" y="420"/>
                  </a:cubicBezTo>
                  <a:cubicBezTo>
                    <a:pt x="772" y="420"/>
                    <a:pt x="792" y="422"/>
                    <a:pt x="792" y="397"/>
                  </a:cubicBezTo>
                  <a:cubicBezTo>
                    <a:pt x="792" y="371"/>
                    <a:pt x="772" y="370"/>
                    <a:pt x="755" y="370"/>
                  </a:cubicBezTo>
                  <a:cubicBezTo>
                    <a:pt x="644" y="370"/>
                    <a:pt x="533" y="370"/>
                    <a:pt x="422" y="370"/>
                  </a:cubicBezTo>
                  <a:cubicBezTo>
                    <a:pt x="422" y="259"/>
                    <a:pt x="422" y="148"/>
                    <a:pt x="422" y="37"/>
                  </a:cubicBezTo>
                  <a:cubicBezTo>
                    <a:pt x="422" y="20"/>
                    <a:pt x="422" y="0"/>
                    <a:pt x="398" y="0"/>
                  </a:cubicBezTo>
                  <a:cubicBezTo>
                    <a:pt x="374" y="0"/>
                    <a:pt x="374" y="20"/>
                    <a:pt x="374" y="37"/>
                  </a:cubicBezTo>
                  <a:cubicBezTo>
                    <a:pt x="374" y="148"/>
                    <a:pt x="374" y="259"/>
                    <a:pt x="374" y="370"/>
                  </a:cubicBezTo>
                  <a:cubicBezTo>
                    <a:pt x="262" y="370"/>
                    <a:pt x="150" y="370"/>
                    <a:pt x="37" y="370"/>
                  </a:cubicBezTo>
                  <a:cubicBezTo>
                    <a:pt x="20" y="370"/>
                    <a:pt x="0" y="371"/>
                    <a:pt x="0" y="397"/>
                  </a:cubicBezTo>
                  <a:cubicBezTo>
                    <a:pt x="0" y="422"/>
                    <a:pt x="20" y="420"/>
                    <a:pt x="37" y="420"/>
                  </a:cubicBezTo>
                  <a:cubicBezTo>
                    <a:pt x="150" y="420"/>
                    <a:pt x="262" y="420"/>
                    <a:pt x="374" y="420"/>
                  </a:cubicBezTo>
                  <a:cubicBezTo>
                    <a:pt x="374" y="531"/>
                    <a:pt x="374" y="642"/>
                    <a:pt x="374" y="753"/>
                  </a:cubicBezTo>
                  <a:cubicBezTo>
                    <a:pt x="374" y="770"/>
                    <a:pt x="374" y="790"/>
                    <a:pt x="398" y="790"/>
                  </a:cubicBezTo>
                  <a:cubicBezTo>
                    <a:pt x="422" y="790"/>
                    <a:pt x="422" y="770"/>
                    <a:pt x="422" y="753"/>
                  </a:cubicBezTo>
                  <a:cubicBezTo>
                    <a:pt x="422" y="642"/>
                    <a:pt x="422" y="531"/>
                    <a:pt x="422" y="420"/>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90"/>
            <p:cNvSpPr/>
            <p:nvPr/>
          </p:nvSpPr>
          <p:spPr>
            <a:xfrm>
              <a:off x="3669840" y="2116440"/>
              <a:ext cx="307440" cy="291960"/>
            </a:xfrm>
            <a:custGeom>
              <a:rect b="b" l="l" r="r" t="t"/>
              <a:pathLst>
                <a:path extrusionOk="0" h="811" w="854">
                  <a:moveTo>
                    <a:pt x="143" y="719"/>
                  </a:moveTo>
                  <a:cubicBezTo>
                    <a:pt x="129" y="763"/>
                    <a:pt x="126" y="773"/>
                    <a:pt x="34" y="773"/>
                  </a:cubicBezTo>
                  <a:cubicBezTo>
                    <a:pt x="14" y="773"/>
                    <a:pt x="0" y="773"/>
                    <a:pt x="0" y="797"/>
                  </a:cubicBezTo>
                  <a:cubicBezTo>
                    <a:pt x="0" y="810"/>
                    <a:pt x="10" y="810"/>
                    <a:pt x="34" y="810"/>
                  </a:cubicBezTo>
                  <a:cubicBezTo>
                    <a:pt x="176" y="810"/>
                    <a:pt x="317" y="810"/>
                    <a:pt x="459" y="810"/>
                  </a:cubicBezTo>
                  <a:cubicBezTo>
                    <a:pt x="649" y="810"/>
                    <a:pt x="789" y="671"/>
                    <a:pt x="789" y="553"/>
                  </a:cubicBezTo>
                  <a:cubicBezTo>
                    <a:pt x="789" y="468"/>
                    <a:pt x="721" y="400"/>
                    <a:pt x="605" y="387"/>
                  </a:cubicBezTo>
                  <a:cubicBezTo>
                    <a:pt x="727" y="363"/>
                    <a:pt x="853" y="275"/>
                    <a:pt x="853" y="163"/>
                  </a:cubicBezTo>
                  <a:cubicBezTo>
                    <a:pt x="853" y="75"/>
                    <a:pt x="775" y="0"/>
                    <a:pt x="632" y="0"/>
                  </a:cubicBezTo>
                  <a:cubicBezTo>
                    <a:pt x="499" y="0"/>
                    <a:pt x="365" y="0"/>
                    <a:pt x="231" y="0"/>
                  </a:cubicBezTo>
                  <a:cubicBezTo>
                    <a:pt x="207" y="0"/>
                    <a:pt x="194" y="0"/>
                    <a:pt x="194" y="24"/>
                  </a:cubicBezTo>
                  <a:cubicBezTo>
                    <a:pt x="194" y="37"/>
                    <a:pt x="207" y="37"/>
                    <a:pt x="228" y="37"/>
                  </a:cubicBezTo>
                  <a:cubicBezTo>
                    <a:pt x="231" y="37"/>
                    <a:pt x="255" y="37"/>
                    <a:pt x="275" y="37"/>
                  </a:cubicBezTo>
                  <a:cubicBezTo>
                    <a:pt x="296" y="41"/>
                    <a:pt x="306" y="41"/>
                    <a:pt x="306" y="58"/>
                  </a:cubicBezTo>
                  <a:cubicBezTo>
                    <a:pt x="306" y="61"/>
                    <a:pt x="306" y="64"/>
                    <a:pt x="303" y="81"/>
                  </a:cubicBezTo>
                  <a:cubicBezTo>
                    <a:pt x="249" y="294"/>
                    <a:pt x="196" y="506"/>
                    <a:pt x="143" y="719"/>
                  </a:cubicBezTo>
                  <a:moveTo>
                    <a:pt x="323" y="376"/>
                  </a:moveTo>
                  <a:cubicBezTo>
                    <a:pt x="348" y="278"/>
                    <a:pt x="373" y="180"/>
                    <a:pt x="398" y="81"/>
                  </a:cubicBezTo>
                  <a:cubicBezTo>
                    <a:pt x="408" y="41"/>
                    <a:pt x="408" y="37"/>
                    <a:pt x="459" y="37"/>
                  </a:cubicBezTo>
                  <a:cubicBezTo>
                    <a:pt x="511" y="37"/>
                    <a:pt x="563" y="37"/>
                    <a:pt x="615" y="37"/>
                  </a:cubicBezTo>
                  <a:cubicBezTo>
                    <a:pt x="721" y="37"/>
                    <a:pt x="744" y="105"/>
                    <a:pt x="744" y="159"/>
                  </a:cubicBezTo>
                  <a:cubicBezTo>
                    <a:pt x="744" y="264"/>
                    <a:pt x="643" y="376"/>
                    <a:pt x="496" y="376"/>
                  </a:cubicBezTo>
                  <a:cubicBezTo>
                    <a:pt x="439" y="376"/>
                    <a:pt x="381" y="376"/>
                    <a:pt x="323" y="376"/>
                  </a:cubicBezTo>
                  <a:moveTo>
                    <a:pt x="269" y="773"/>
                  </a:moveTo>
                  <a:cubicBezTo>
                    <a:pt x="252" y="773"/>
                    <a:pt x="248" y="773"/>
                    <a:pt x="241" y="773"/>
                  </a:cubicBezTo>
                  <a:cubicBezTo>
                    <a:pt x="231" y="773"/>
                    <a:pt x="228" y="770"/>
                    <a:pt x="228" y="760"/>
                  </a:cubicBezTo>
                  <a:cubicBezTo>
                    <a:pt x="228" y="756"/>
                    <a:pt x="228" y="756"/>
                    <a:pt x="231" y="732"/>
                  </a:cubicBezTo>
                  <a:cubicBezTo>
                    <a:pt x="259" y="623"/>
                    <a:pt x="288" y="513"/>
                    <a:pt x="316" y="404"/>
                  </a:cubicBezTo>
                  <a:cubicBezTo>
                    <a:pt x="391" y="404"/>
                    <a:pt x="466" y="404"/>
                    <a:pt x="541" y="404"/>
                  </a:cubicBezTo>
                  <a:cubicBezTo>
                    <a:pt x="656" y="404"/>
                    <a:pt x="677" y="488"/>
                    <a:pt x="677" y="543"/>
                  </a:cubicBezTo>
                  <a:cubicBezTo>
                    <a:pt x="677" y="658"/>
                    <a:pt x="571" y="773"/>
                    <a:pt x="432" y="773"/>
                  </a:cubicBezTo>
                  <a:cubicBezTo>
                    <a:pt x="377" y="773"/>
                    <a:pt x="323" y="773"/>
                    <a:pt x="269" y="773"/>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90"/>
            <p:cNvSpPr/>
            <p:nvPr/>
          </p:nvSpPr>
          <p:spPr>
            <a:xfrm>
              <a:off x="4050360" y="2087280"/>
              <a:ext cx="17640" cy="428760"/>
            </a:xfrm>
            <a:custGeom>
              <a:rect b="b" l="l" r="r" t="t"/>
              <a:pathLst>
                <a:path extrusionOk="0" h="1191" w="49">
                  <a:moveTo>
                    <a:pt x="48" y="44"/>
                  </a:moveTo>
                  <a:cubicBezTo>
                    <a:pt x="48" y="24"/>
                    <a:pt x="48" y="0"/>
                    <a:pt x="24" y="0"/>
                  </a:cubicBezTo>
                  <a:cubicBezTo>
                    <a:pt x="0" y="0"/>
                    <a:pt x="0" y="24"/>
                    <a:pt x="0" y="44"/>
                  </a:cubicBezTo>
                  <a:cubicBezTo>
                    <a:pt x="0" y="411"/>
                    <a:pt x="0" y="779"/>
                    <a:pt x="0" y="1146"/>
                  </a:cubicBezTo>
                  <a:cubicBezTo>
                    <a:pt x="0" y="1167"/>
                    <a:pt x="0" y="1190"/>
                    <a:pt x="24" y="1190"/>
                  </a:cubicBezTo>
                  <a:cubicBezTo>
                    <a:pt x="48" y="1190"/>
                    <a:pt x="48" y="1167"/>
                    <a:pt x="48" y="1146"/>
                  </a:cubicBezTo>
                  <a:cubicBezTo>
                    <a:pt x="48" y="779"/>
                    <a:pt x="48" y="411"/>
                    <a:pt x="48" y="44"/>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90"/>
            <p:cNvSpPr/>
            <p:nvPr/>
          </p:nvSpPr>
          <p:spPr>
            <a:xfrm>
              <a:off x="5002560" y="2087280"/>
              <a:ext cx="97200" cy="428760"/>
            </a:xfrm>
            <a:custGeom>
              <a:rect b="b" l="l" r="r" t="t"/>
              <a:pathLst>
                <a:path extrusionOk="0" h="1191" w="270">
                  <a:moveTo>
                    <a:pt x="262" y="614"/>
                  </a:moveTo>
                  <a:cubicBezTo>
                    <a:pt x="269" y="600"/>
                    <a:pt x="269" y="602"/>
                    <a:pt x="269" y="597"/>
                  </a:cubicBezTo>
                  <a:cubicBezTo>
                    <a:pt x="269" y="592"/>
                    <a:pt x="269" y="590"/>
                    <a:pt x="262" y="576"/>
                  </a:cubicBezTo>
                  <a:cubicBezTo>
                    <a:pt x="192" y="393"/>
                    <a:pt x="121" y="210"/>
                    <a:pt x="51" y="27"/>
                  </a:cubicBezTo>
                  <a:cubicBezTo>
                    <a:pt x="44" y="7"/>
                    <a:pt x="37" y="0"/>
                    <a:pt x="24" y="0"/>
                  </a:cubicBezTo>
                  <a:cubicBezTo>
                    <a:pt x="10" y="0"/>
                    <a:pt x="0" y="10"/>
                    <a:pt x="0" y="24"/>
                  </a:cubicBezTo>
                  <a:cubicBezTo>
                    <a:pt x="0" y="27"/>
                    <a:pt x="0" y="31"/>
                    <a:pt x="7" y="44"/>
                  </a:cubicBezTo>
                  <a:cubicBezTo>
                    <a:pt x="77" y="228"/>
                    <a:pt x="147" y="413"/>
                    <a:pt x="218" y="597"/>
                  </a:cubicBezTo>
                  <a:cubicBezTo>
                    <a:pt x="147" y="779"/>
                    <a:pt x="77" y="961"/>
                    <a:pt x="7" y="1143"/>
                  </a:cubicBezTo>
                  <a:cubicBezTo>
                    <a:pt x="0" y="1156"/>
                    <a:pt x="0" y="1160"/>
                    <a:pt x="0" y="1167"/>
                  </a:cubicBezTo>
                  <a:cubicBezTo>
                    <a:pt x="0" y="1180"/>
                    <a:pt x="10" y="1190"/>
                    <a:pt x="24" y="1190"/>
                  </a:cubicBezTo>
                  <a:cubicBezTo>
                    <a:pt x="41" y="1190"/>
                    <a:pt x="44" y="1177"/>
                    <a:pt x="51" y="1167"/>
                  </a:cubicBezTo>
                  <a:cubicBezTo>
                    <a:pt x="121" y="982"/>
                    <a:pt x="192" y="798"/>
                    <a:pt x="262" y="614"/>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90"/>
            <p:cNvSpPr/>
            <p:nvPr/>
          </p:nvSpPr>
          <p:spPr>
            <a:xfrm>
              <a:off x="5265720" y="2159280"/>
              <a:ext cx="286560" cy="284760"/>
            </a:xfrm>
            <a:custGeom>
              <a:rect b="b" l="l" r="r" t="t"/>
              <a:pathLst>
                <a:path extrusionOk="0" h="791" w="796">
                  <a:moveTo>
                    <a:pt x="422" y="420"/>
                  </a:moveTo>
                  <a:cubicBezTo>
                    <a:pt x="534" y="420"/>
                    <a:pt x="646" y="420"/>
                    <a:pt x="758" y="420"/>
                  </a:cubicBezTo>
                  <a:cubicBezTo>
                    <a:pt x="772" y="420"/>
                    <a:pt x="795" y="422"/>
                    <a:pt x="795" y="397"/>
                  </a:cubicBezTo>
                  <a:cubicBezTo>
                    <a:pt x="795" y="371"/>
                    <a:pt x="772" y="370"/>
                    <a:pt x="758" y="370"/>
                  </a:cubicBezTo>
                  <a:cubicBezTo>
                    <a:pt x="646" y="370"/>
                    <a:pt x="534" y="370"/>
                    <a:pt x="422" y="370"/>
                  </a:cubicBezTo>
                  <a:cubicBezTo>
                    <a:pt x="422" y="259"/>
                    <a:pt x="422" y="148"/>
                    <a:pt x="422" y="37"/>
                  </a:cubicBezTo>
                  <a:cubicBezTo>
                    <a:pt x="422" y="20"/>
                    <a:pt x="422" y="0"/>
                    <a:pt x="398" y="0"/>
                  </a:cubicBezTo>
                  <a:cubicBezTo>
                    <a:pt x="374" y="0"/>
                    <a:pt x="374" y="20"/>
                    <a:pt x="374" y="37"/>
                  </a:cubicBezTo>
                  <a:cubicBezTo>
                    <a:pt x="374" y="148"/>
                    <a:pt x="374" y="259"/>
                    <a:pt x="374" y="370"/>
                  </a:cubicBezTo>
                  <a:cubicBezTo>
                    <a:pt x="263" y="370"/>
                    <a:pt x="152" y="370"/>
                    <a:pt x="41" y="370"/>
                  </a:cubicBezTo>
                  <a:cubicBezTo>
                    <a:pt x="24" y="370"/>
                    <a:pt x="0" y="371"/>
                    <a:pt x="0" y="397"/>
                  </a:cubicBezTo>
                  <a:cubicBezTo>
                    <a:pt x="0" y="422"/>
                    <a:pt x="24" y="420"/>
                    <a:pt x="41" y="420"/>
                  </a:cubicBezTo>
                  <a:cubicBezTo>
                    <a:pt x="152" y="420"/>
                    <a:pt x="263" y="420"/>
                    <a:pt x="374" y="420"/>
                  </a:cubicBezTo>
                  <a:cubicBezTo>
                    <a:pt x="374" y="531"/>
                    <a:pt x="374" y="642"/>
                    <a:pt x="374" y="753"/>
                  </a:cubicBezTo>
                  <a:cubicBezTo>
                    <a:pt x="374" y="770"/>
                    <a:pt x="374" y="790"/>
                    <a:pt x="398" y="790"/>
                  </a:cubicBezTo>
                  <a:cubicBezTo>
                    <a:pt x="422" y="790"/>
                    <a:pt x="422" y="770"/>
                    <a:pt x="422" y="753"/>
                  </a:cubicBezTo>
                  <a:cubicBezTo>
                    <a:pt x="422" y="642"/>
                    <a:pt x="422" y="531"/>
                    <a:pt x="422" y="420"/>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90"/>
            <p:cNvSpPr/>
            <p:nvPr/>
          </p:nvSpPr>
          <p:spPr>
            <a:xfrm>
              <a:off x="5694120" y="2106720"/>
              <a:ext cx="304920" cy="311760"/>
            </a:xfrm>
            <a:custGeom>
              <a:rect b="b" l="l" r="r" t="t"/>
              <a:pathLst>
                <a:path extrusionOk="0" h="866" w="847">
                  <a:moveTo>
                    <a:pt x="846" y="10"/>
                  </a:moveTo>
                  <a:cubicBezTo>
                    <a:pt x="846" y="7"/>
                    <a:pt x="846" y="0"/>
                    <a:pt x="833" y="0"/>
                  </a:cubicBezTo>
                  <a:cubicBezTo>
                    <a:pt x="829" y="0"/>
                    <a:pt x="829" y="0"/>
                    <a:pt x="816" y="14"/>
                  </a:cubicBezTo>
                  <a:cubicBezTo>
                    <a:pt x="788" y="44"/>
                    <a:pt x="759" y="75"/>
                    <a:pt x="731" y="105"/>
                  </a:cubicBezTo>
                  <a:cubicBezTo>
                    <a:pt x="721" y="88"/>
                    <a:pt x="666" y="0"/>
                    <a:pt x="534" y="0"/>
                  </a:cubicBezTo>
                  <a:cubicBezTo>
                    <a:pt x="269" y="0"/>
                    <a:pt x="0" y="261"/>
                    <a:pt x="0" y="539"/>
                  </a:cubicBezTo>
                  <a:cubicBezTo>
                    <a:pt x="0" y="736"/>
                    <a:pt x="139" y="865"/>
                    <a:pt x="323" y="865"/>
                  </a:cubicBezTo>
                  <a:cubicBezTo>
                    <a:pt x="428" y="865"/>
                    <a:pt x="517" y="817"/>
                    <a:pt x="581" y="763"/>
                  </a:cubicBezTo>
                  <a:cubicBezTo>
                    <a:pt x="694" y="665"/>
                    <a:pt x="714" y="556"/>
                    <a:pt x="714" y="553"/>
                  </a:cubicBezTo>
                  <a:cubicBezTo>
                    <a:pt x="714" y="539"/>
                    <a:pt x="700" y="543"/>
                    <a:pt x="697" y="543"/>
                  </a:cubicBezTo>
                  <a:cubicBezTo>
                    <a:pt x="690" y="543"/>
                    <a:pt x="683" y="543"/>
                    <a:pt x="683" y="553"/>
                  </a:cubicBezTo>
                  <a:cubicBezTo>
                    <a:pt x="673" y="587"/>
                    <a:pt x="643" y="671"/>
                    <a:pt x="561" y="739"/>
                  </a:cubicBezTo>
                  <a:cubicBezTo>
                    <a:pt x="479" y="807"/>
                    <a:pt x="405" y="827"/>
                    <a:pt x="343" y="827"/>
                  </a:cubicBezTo>
                  <a:cubicBezTo>
                    <a:pt x="235" y="827"/>
                    <a:pt x="109" y="766"/>
                    <a:pt x="109" y="580"/>
                  </a:cubicBezTo>
                  <a:cubicBezTo>
                    <a:pt x="109" y="512"/>
                    <a:pt x="133" y="319"/>
                    <a:pt x="252" y="180"/>
                  </a:cubicBezTo>
                  <a:cubicBezTo>
                    <a:pt x="326" y="95"/>
                    <a:pt x="439" y="37"/>
                    <a:pt x="544" y="37"/>
                  </a:cubicBezTo>
                  <a:cubicBezTo>
                    <a:pt x="666" y="37"/>
                    <a:pt x="738" y="129"/>
                    <a:pt x="738" y="268"/>
                  </a:cubicBezTo>
                  <a:cubicBezTo>
                    <a:pt x="738" y="315"/>
                    <a:pt x="731" y="314"/>
                    <a:pt x="731" y="326"/>
                  </a:cubicBezTo>
                  <a:cubicBezTo>
                    <a:pt x="731" y="337"/>
                    <a:pt x="744" y="339"/>
                    <a:pt x="751" y="339"/>
                  </a:cubicBezTo>
                  <a:cubicBezTo>
                    <a:pt x="765" y="339"/>
                    <a:pt x="765" y="336"/>
                    <a:pt x="772" y="315"/>
                  </a:cubicBezTo>
                  <a:cubicBezTo>
                    <a:pt x="797" y="214"/>
                    <a:pt x="822" y="112"/>
                    <a:pt x="846" y="10"/>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90"/>
            <p:cNvSpPr/>
            <p:nvPr/>
          </p:nvSpPr>
          <p:spPr>
            <a:xfrm>
              <a:off x="6061320" y="2087280"/>
              <a:ext cx="17640" cy="428760"/>
            </a:xfrm>
            <a:custGeom>
              <a:rect b="b" l="l" r="r" t="t"/>
              <a:pathLst>
                <a:path extrusionOk="0" h="1191" w="49">
                  <a:moveTo>
                    <a:pt x="48" y="44"/>
                  </a:moveTo>
                  <a:cubicBezTo>
                    <a:pt x="48" y="24"/>
                    <a:pt x="48" y="0"/>
                    <a:pt x="24" y="0"/>
                  </a:cubicBezTo>
                  <a:cubicBezTo>
                    <a:pt x="0" y="0"/>
                    <a:pt x="0" y="24"/>
                    <a:pt x="0" y="44"/>
                  </a:cubicBezTo>
                  <a:cubicBezTo>
                    <a:pt x="0" y="411"/>
                    <a:pt x="0" y="779"/>
                    <a:pt x="0" y="1146"/>
                  </a:cubicBezTo>
                  <a:cubicBezTo>
                    <a:pt x="0" y="1167"/>
                    <a:pt x="0" y="1190"/>
                    <a:pt x="24" y="1190"/>
                  </a:cubicBezTo>
                  <a:cubicBezTo>
                    <a:pt x="48" y="1190"/>
                    <a:pt x="48" y="1167"/>
                    <a:pt x="48" y="1146"/>
                  </a:cubicBezTo>
                  <a:cubicBezTo>
                    <a:pt x="48" y="779"/>
                    <a:pt x="48" y="411"/>
                    <a:pt x="48" y="44"/>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90"/>
            <p:cNvSpPr/>
            <p:nvPr/>
          </p:nvSpPr>
          <p:spPr>
            <a:xfrm>
              <a:off x="7013160" y="2087280"/>
              <a:ext cx="97200" cy="428760"/>
            </a:xfrm>
            <a:custGeom>
              <a:rect b="b" l="l" r="r" t="t"/>
              <a:pathLst>
                <a:path extrusionOk="0" h="1191" w="270">
                  <a:moveTo>
                    <a:pt x="262" y="614"/>
                  </a:moveTo>
                  <a:cubicBezTo>
                    <a:pt x="269" y="600"/>
                    <a:pt x="269" y="602"/>
                    <a:pt x="269" y="597"/>
                  </a:cubicBezTo>
                  <a:cubicBezTo>
                    <a:pt x="269" y="592"/>
                    <a:pt x="269" y="590"/>
                    <a:pt x="262" y="576"/>
                  </a:cubicBezTo>
                  <a:cubicBezTo>
                    <a:pt x="192" y="393"/>
                    <a:pt x="121" y="210"/>
                    <a:pt x="51" y="27"/>
                  </a:cubicBezTo>
                  <a:cubicBezTo>
                    <a:pt x="44" y="7"/>
                    <a:pt x="37" y="0"/>
                    <a:pt x="24" y="0"/>
                  </a:cubicBezTo>
                  <a:cubicBezTo>
                    <a:pt x="10" y="0"/>
                    <a:pt x="0" y="10"/>
                    <a:pt x="0" y="24"/>
                  </a:cubicBezTo>
                  <a:cubicBezTo>
                    <a:pt x="0" y="27"/>
                    <a:pt x="0" y="31"/>
                    <a:pt x="7" y="44"/>
                  </a:cubicBezTo>
                  <a:cubicBezTo>
                    <a:pt x="77" y="228"/>
                    <a:pt x="147" y="413"/>
                    <a:pt x="218" y="597"/>
                  </a:cubicBezTo>
                  <a:cubicBezTo>
                    <a:pt x="147" y="779"/>
                    <a:pt x="77" y="961"/>
                    <a:pt x="7" y="1143"/>
                  </a:cubicBezTo>
                  <a:cubicBezTo>
                    <a:pt x="0" y="1156"/>
                    <a:pt x="0" y="1160"/>
                    <a:pt x="0" y="1167"/>
                  </a:cubicBezTo>
                  <a:cubicBezTo>
                    <a:pt x="0" y="1180"/>
                    <a:pt x="10" y="1190"/>
                    <a:pt x="24" y="1190"/>
                  </a:cubicBezTo>
                  <a:cubicBezTo>
                    <a:pt x="41" y="1190"/>
                    <a:pt x="44" y="1177"/>
                    <a:pt x="51" y="1167"/>
                  </a:cubicBezTo>
                  <a:cubicBezTo>
                    <a:pt x="121" y="982"/>
                    <a:pt x="192" y="798"/>
                    <a:pt x="262" y="614"/>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90"/>
            <p:cNvSpPr/>
            <p:nvPr/>
          </p:nvSpPr>
          <p:spPr>
            <a:xfrm>
              <a:off x="7276320" y="2159280"/>
              <a:ext cx="286560" cy="284760"/>
            </a:xfrm>
            <a:custGeom>
              <a:rect b="b" l="l" r="r" t="t"/>
              <a:pathLst>
                <a:path extrusionOk="0" h="791" w="796">
                  <a:moveTo>
                    <a:pt x="422" y="420"/>
                  </a:moveTo>
                  <a:cubicBezTo>
                    <a:pt x="533" y="420"/>
                    <a:pt x="644" y="420"/>
                    <a:pt x="755" y="420"/>
                  </a:cubicBezTo>
                  <a:cubicBezTo>
                    <a:pt x="772" y="420"/>
                    <a:pt x="795" y="422"/>
                    <a:pt x="795" y="397"/>
                  </a:cubicBezTo>
                  <a:cubicBezTo>
                    <a:pt x="795" y="371"/>
                    <a:pt x="772" y="370"/>
                    <a:pt x="755" y="370"/>
                  </a:cubicBezTo>
                  <a:cubicBezTo>
                    <a:pt x="644" y="370"/>
                    <a:pt x="533" y="370"/>
                    <a:pt x="422" y="370"/>
                  </a:cubicBezTo>
                  <a:cubicBezTo>
                    <a:pt x="422" y="259"/>
                    <a:pt x="422" y="148"/>
                    <a:pt x="422" y="37"/>
                  </a:cubicBezTo>
                  <a:cubicBezTo>
                    <a:pt x="422" y="20"/>
                    <a:pt x="422" y="0"/>
                    <a:pt x="398" y="0"/>
                  </a:cubicBezTo>
                  <a:cubicBezTo>
                    <a:pt x="374" y="0"/>
                    <a:pt x="374" y="20"/>
                    <a:pt x="374" y="37"/>
                  </a:cubicBezTo>
                  <a:cubicBezTo>
                    <a:pt x="374" y="148"/>
                    <a:pt x="374" y="259"/>
                    <a:pt x="374" y="370"/>
                  </a:cubicBezTo>
                  <a:cubicBezTo>
                    <a:pt x="263" y="370"/>
                    <a:pt x="152" y="370"/>
                    <a:pt x="41" y="370"/>
                  </a:cubicBezTo>
                  <a:cubicBezTo>
                    <a:pt x="24" y="370"/>
                    <a:pt x="0" y="371"/>
                    <a:pt x="0" y="397"/>
                  </a:cubicBezTo>
                  <a:cubicBezTo>
                    <a:pt x="0" y="422"/>
                    <a:pt x="24" y="420"/>
                    <a:pt x="41" y="420"/>
                  </a:cubicBezTo>
                  <a:cubicBezTo>
                    <a:pt x="152" y="420"/>
                    <a:pt x="263" y="420"/>
                    <a:pt x="374" y="420"/>
                  </a:cubicBezTo>
                  <a:cubicBezTo>
                    <a:pt x="374" y="531"/>
                    <a:pt x="374" y="642"/>
                    <a:pt x="374" y="753"/>
                  </a:cubicBezTo>
                  <a:cubicBezTo>
                    <a:pt x="374" y="770"/>
                    <a:pt x="374" y="790"/>
                    <a:pt x="398" y="790"/>
                  </a:cubicBezTo>
                  <a:cubicBezTo>
                    <a:pt x="422" y="790"/>
                    <a:pt x="422" y="770"/>
                    <a:pt x="422" y="753"/>
                  </a:cubicBezTo>
                  <a:cubicBezTo>
                    <a:pt x="422" y="642"/>
                    <a:pt x="422" y="531"/>
                    <a:pt x="422" y="420"/>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90"/>
            <p:cNvSpPr/>
            <p:nvPr/>
          </p:nvSpPr>
          <p:spPr>
            <a:xfrm>
              <a:off x="7700040" y="2116440"/>
              <a:ext cx="329400" cy="291960"/>
            </a:xfrm>
            <a:custGeom>
              <a:rect b="b" l="l" r="r" t="t"/>
              <a:pathLst>
                <a:path extrusionOk="0" h="811" w="915">
                  <a:moveTo>
                    <a:pt x="143" y="719"/>
                  </a:moveTo>
                  <a:cubicBezTo>
                    <a:pt x="129" y="763"/>
                    <a:pt x="129" y="773"/>
                    <a:pt x="34" y="773"/>
                  </a:cubicBezTo>
                  <a:cubicBezTo>
                    <a:pt x="14" y="773"/>
                    <a:pt x="0" y="773"/>
                    <a:pt x="0" y="797"/>
                  </a:cubicBezTo>
                  <a:cubicBezTo>
                    <a:pt x="0" y="810"/>
                    <a:pt x="10" y="810"/>
                    <a:pt x="34" y="810"/>
                  </a:cubicBezTo>
                  <a:cubicBezTo>
                    <a:pt x="165" y="810"/>
                    <a:pt x="297" y="810"/>
                    <a:pt x="428" y="810"/>
                  </a:cubicBezTo>
                  <a:cubicBezTo>
                    <a:pt x="677" y="810"/>
                    <a:pt x="914" y="560"/>
                    <a:pt x="914" y="298"/>
                  </a:cubicBezTo>
                  <a:cubicBezTo>
                    <a:pt x="914" y="132"/>
                    <a:pt x="812" y="0"/>
                    <a:pt x="632" y="0"/>
                  </a:cubicBezTo>
                  <a:cubicBezTo>
                    <a:pt x="499" y="0"/>
                    <a:pt x="365" y="0"/>
                    <a:pt x="231" y="0"/>
                  </a:cubicBezTo>
                  <a:cubicBezTo>
                    <a:pt x="207" y="0"/>
                    <a:pt x="194" y="0"/>
                    <a:pt x="194" y="20"/>
                  </a:cubicBezTo>
                  <a:cubicBezTo>
                    <a:pt x="194" y="37"/>
                    <a:pt x="204" y="37"/>
                    <a:pt x="231" y="37"/>
                  </a:cubicBezTo>
                  <a:cubicBezTo>
                    <a:pt x="245" y="37"/>
                    <a:pt x="265" y="37"/>
                    <a:pt x="282" y="37"/>
                  </a:cubicBezTo>
                  <a:cubicBezTo>
                    <a:pt x="299" y="41"/>
                    <a:pt x="306" y="44"/>
                    <a:pt x="306" y="58"/>
                  </a:cubicBezTo>
                  <a:cubicBezTo>
                    <a:pt x="306" y="61"/>
                    <a:pt x="306" y="64"/>
                    <a:pt x="303" y="81"/>
                  </a:cubicBezTo>
                  <a:cubicBezTo>
                    <a:pt x="249" y="294"/>
                    <a:pt x="196" y="506"/>
                    <a:pt x="143" y="719"/>
                  </a:cubicBezTo>
                  <a:moveTo>
                    <a:pt x="401" y="81"/>
                  </a:moveTo>
                  <a:cubicBezTo>
                    <a:pt x="411" y="41"/>
                    <a:pt x="415" y="37"/>
                    <a:pt x="466" y="37"/>
                  </a:cubicBezTo>
                  <a:cubicBezTo>
                    <a:pt x="508" y="37"/>
                    <a:pt x="550" y="37"/>
                    <a:pt x="592" y="37"/>
                  </a:cubicBezTo>
                  <a:cubicBezTo>
                    <a:pt x="711" y="37"/>
                    <a:pt x="809" y="98"/>
                    <a:pt x="809" y="254"/>
                  </a:cubicBezTo>
                  <a:cubicBezTo>
                    <a:pt x="809" y="315"/>
                    <a:pt x="785" y="509"/>
                    <a:pt x="683" y="641"/>
                  </a:cubicBezTo>
                  <a:cubicBezTo>
                    <a:pt x="649" y="685"/>
                    <a:pt x="554" y="773"/>
                    <a:pt x="408" y="773"/>
                  </a:cubicBezTo>
                  <a:cubicBezTo>
                    <a:pt x="363" y="773"/>
                    <a:pt x="317" y="773"/>
                    <a:pt x="272" y="773"/>
                  </a:cubicBezTo>
                  <a:cubicBezTo>
                    <a:pt x="255" y="773"/>
                    <a:pt x="255" y="773"/>
                    <a:pt x="245" y="773"/>
                  </a:cubicBezTo>
                  <a:cubicBezTo>
                    <a:pt x="235" y="773"/>
                    <a:pt x="231" y="770"/>
                    <a:pt x="231" y="760"/>
                  </a:cubicBezTo>
                  <a:cubicBezTo>
                    <a:pt x="231" y="756"/>
                    <a:pt x="231" y="756"/>
                    <a:pt x="238" y="732"/>
                  </a:cubicBezTo>
                  <a:cubicBezTo>
                    <a:pt x="292" y="515"/>
                    <a:pt x="347" y="298"/>
                    <a:pt x="401" y="81"/>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90"/>
            <p:cNvSpPr/>
            <p:nvPr/>
          </p:nvSpPr>
          <p:spPr>
            <a:xfrm>
              <a:off x="8101440" y="2087280"/>
              <a:ext cx="19440" cy="428760"/>
            </a:xfrm>
            <a:custGeom>
              <a:rect b="b" l="l" r="r" t="t"/>
              <a:pathLst>
                <a:path extrusionOk="0" h="1191" w="54">
                  <a:moveTo>
                    <a:pt x="51" y="44"/>
                  </a:moveTo>
                  <a:cubicBezTo>
                    <a:pt x="51" y="24"/>
                    <a:pt x="53" y="0"/>
                    <a:pt x="27" y="0"/>
                  </a:cubicBezTo>
                  <a:cubicBezTo>
                    <a:pt x="2" y="0"/>
                    <a:pt x="0" y="24"/>
                    <a:pt x="0" y="44"/>
                  </a:cubicBezTo>
                  <a:cubicBezTo>
                    <a:pt x="0" y="411"/>
                    <a:pt x="0" y="779"/>
                    <a:pt x="0" y="1146"/>
                  </a:cubicBezTo>
                  <a:cubicBezTo>
                    <a:pt x="0" y="1167"/>
                    <a:pt x="2" y="1190"/>
                    <a:pt x="27" y="1190"/>
                  </a:cubicBezTo>
                  <a:cubicBezTo>
                    <a:pt x="53" y="1190"/>
                    <a:pt x="51" y="1167"/>
                    <a:pt x="51" y="1146"/>
                  </a:cubicBezTo>
                  <a:cubicBezTo>
                    <a:pt x="51" y="779"/>
                    <a:pt x="51" y="411"/>
                    <a:pt x="51" y="44"/>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90"/>
            <p:cNvSpPr/>
            <p:nvPr/>
          </p:nvSpPr>
          <p:spPr>
            <a:xfrm>
              <a:off x="9053280" y="2087280"/>
              <a:ext cx="97200" cy="428760"/>
            </a:xfrm>
            <a:custGeom>
              <a:rect b="b" l="l" r="r" t="t"/>
              <a:pathLst>
                <a:path extrusionOk="0" h="1191" w="270">
                  <a:moveTo>
                    <a:pt x="262" y="614"/>
                  </a:moveTo>
                  <a:cubicBezTo>
                    <a:pt x="269" y="600"/>
                    <a:pt x="269" y="602"/>
                    <a:pt x="269" y="597"/>
                  </a:cubicBezTo>
                  <a:cubicBezTo>
                    <a:pt x="269" y="592"/>
                    <a:pt x="269" y="590"/>
                    <a:pt x="262" y="576"/>
                  </a:cubicBezTo>
                  <a:cubicBezTo>
                    <a:pt x="193" y="393"/>
                    <a:pt x="124" y="210"/>
                    <a:pt x="54" y="27"/>
                  </a:cubicBezTo>
                  <a:cubicBezTo>
                    <a:pt x="44" y="7"/>
                    <a:pt x="36" y="0"/>
                    <a:pt x="24" y="0"/>
                  </a:cubicBezTo>
                  <a:cubicBezTo>
                    <a:pt x="12" y="0"/>
                    <a:pt x="0" y="10"/>
                    <a:pt x="0" y="24"/>
                  </a:cubicBezTo>
                  <a:cubicBezTo>
                    <a:pt x="0" y="27"/>
                    <a:pt x="0" y="31"/>
                    <a:pt x="7" y="44"/>
                  </a:cubicBezTo>
                  <a:cubicBezTo>
                    <a:pt x="77" y="228"/>
                    <a:pt x="147" y="413"/>
                    <a:pt x="218" y="597"/>
                  </a:cubicBezTo>
                  <a:cubicBezTo>
                    <a:pt x="147" y="779"/>
                    <a:pt x="77" y="961"/>
                    <a:pt x="7" y="1143"/>
                  </a:cubicBezTo>
                  <a:cubicBezTo>
                    <a:pt x="0" y="1156"/>
                    <a:pt x="0" y="1160"/>
                    <a:pt x="0" y="1167"/>
                  </a:cubicBezTo>
                  <a:cubicBezTo>
                    <a:pt x="0" y="1180"/>
                    <a:pt x="14" y="1190"/>
                    <a:pt x="24" y="1190"/>
                  </a:cubicBezTo>
                  <a:cubicBezTo>
                    <a:pt x="41" y="1190"/>
                    <a:pt x="44" y="1177"/>
                    <a:pt x="51" y="1167"/>
                  </a:cubicBezTo>
                  <a:cubicBezTo>
                    <a:pt x="121" y="982"/>
                    <a:pt x="192" y="798"/>
                    <a:pt x="262" y="614"/>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0" name="Google Shape;870;p90"/>
          <p:cNvSpPr/>
          <p:nvPr/>
        </p:nvSpPr>
        <p:spPr>
          <a:xfrm>
            <a:off x="2159280" y="2109240"/>
            <a:ext cx="252000" cy="338400"/>
          </a:xfrm>
          <a:custGeom>
            <a:rect b="b" l="l" r="r" t="t"/>
            <a:pathLst>
              <a:path extrusionOk="0" h="942" w="702">
                <a:moveTo>
                  <a:pt x="175" y="941"/>
                </a:moveTo>
                <a:lnTo>
                  <a:pt x="175" y="235"/>
                </a:lnTo>
                <a:lnTo>
                  <a:pt x="0" y="235"/>
                </a:lnTo>
                <a:lnTo>
                  <a:pt x="350" y="0"/>
                </a:lnTo>
                <a:lnTo>
                  <a:pt x="701" y="235"/>
                </a:lnTo>
                <a:lnTo>
                  <a:pt x="525" y="235"/>
                </a:lnTo>
                <a:lnTo>
                  <a:pt x="525" y="941"/>
                </a:lnTo>
                <a:lnTo>
                  <a:pt x="175" y="941"/>
                </a:lnTo>
              </a:path>
            </a:pathLst>
          </a:custGeom>
          <a:solidFill>
            <a:srgbClr val="50938A"/>
          </a:solidFill>
          <a:ln cap="flat" cmpd="sng" w="9525">
            <a:solidFill>
              <a:srgbClr val="3465A4"/>
            </a:solidFill>
            <a:prstDash val="solid"/>
            <a:round/>
            <a:headEnd len="sm" w="sm" type="none"/>
            <a:tailEnd len="sm" w="sm" type="none"/>
          </a:ln>
        </p:spPr>
      </p:sp>
      <p:sp>
        <p:nvSpPr>
          <p:cNvPr id="871" name="Google Shape;871;p90"/>
          <p:cNvSpPr/>
          <p:nvPr/>
        </p:nvSpPr>
        <p:spPr>
          <a:xfrm>
            <a:off x="2520000" y="2109240"/>
            <a:ext cx="252000" cy="338400"/>
          </a:xfrm>
          <a:custGeom>
            <a:rect b="b" l="l" r="r" t="t"/>
            <a:pathLst>
              <a:path extrusionOk="0" h="942" w="702">
                <a:moveTo>
                  <a:pt x="175" y="941"/>
                </a:moveTo>
                <a:lnTo>
                  <a:pt x="175" y="235"/>
                </a:lnTo>
                <a:lnTo>
                  <a:pt x="0" y="235"/>
                </a:lnTo>
                <a:lnTo>
                  <a:pt x="350" y="0"/>
                </a:lnTo>
                <a:lnTo>
                  <a:pt x="701" y="235"/>
                </a:lnTo>
                <a:lnTo>
                  <a:pt x="525" y="235"/>
                </a:lnTo>
                <a:lnTo>
                  <a:pt x="525" y="941"/>
                </a:lnTo>
                <a:lnTo>
                  <a:pt x="175" y="941"/>
                </a:lnTo>
              </a:path>
            </a:pathLst>
          </a:custGeom>
          <a:solidFill>
            <a:srgbClr val="50938A"/>
          </a:solidFill>
          <a:ln cap="flat" cmpd="sng" w="9525">
            <a:solidFill>
              <a:srgbClr val="3465A4"/>
            </a:solidFill>
            <a:prstDash val="solid"/>
            <a:round/>
            <a:headEnd len="sm" w="sm" type="none"/>
            <a:tailEnd len="sm" w="sm" type="none"/>
          </a:ln>
        </p:spPr>
      </p:sp>
      <p:sp>
        <p:nvSpPr>
          <p:cNvPr id="872" name="Google Shape;872;p90"/>
          <p:cNvSpPr/>
          <p:nvPr/>
        </p:nvSpPr>
        <p:spPr>
          <a:xfrm>
            <a:off x="4176360" y="2109240"/>
            <a:ext cx="252000" cy="338400"/>
          </a:xfrm>
          <a:custGeom>
            <a:rect b="b" l="l" r="r" t="t"/>
            <a:pathLst>
              <a:path extrusionOk="0" h="942" w="702">
                <a:moveTo>
                  <a:pt x="175" y="941"/>
                </a:moveTo>
                <a:lnTo>
                  <a:pt x="175" y="235"/>
                </a:lnTo>
                <a:lnTo>
                  <a:pt x="0" y="235"/>
                </a:lnTo>
                <a:lnTo>
                  <a:pt x="350" y="0"/>
                </a:lnTo>
                <a:lnTo>
                  <a:pt x="701" y="235"/>
                </a:lnTo>
                <a:lnTo>
                  <a:pt x="525" y="235"/>
                </a:lnTo>
                <a:lnTo>
                  <a:pt x="525" y="941"/>
                </a:lnTo>
                <a:lnTo>
                  <a:pt x="175" y="941"/>
                </a:lnTo>
              </a:path>
            </a:pathLst>
          </a:custGeom>
          <a:solidFill>
            <a:srgbClr val="50938A"/>
          </a:solidFill>
          <a:ln cap="flat" cmpd="sng" w="9525">
            <a:solidFill>
              <a:srgbClr val="3465A4"/>
            </a:solidFill>
            <a:prstDash val="solid"/>
            <a:round/>
            <a:headEnd len="sm" w="sm" type="none"/>
            <a:tailEnd len="sm" w="sm" type="none"/>
          </a:ln>
        </p:spPr>
      </p:sp>
      <p:sp>
        <p:nvSpPr>
          <p:cNvPr id="873" name="Google Shape;873;p90"/>
          <p:cNvSpPr/>
          <p:nvPr/>
        </p:nvSpPr>
        <p:spPr>
          <a:xfrm rot="10800000">
            <a:off x="4500360" y="2109240"/>
            <a:ext cx="252000" cy="338400"/>
          </a:xfrm>
          <a:custGeom>
            <a:rect b="b" l="l" r="r" t="t"/>
            <a:pathLst>
              <a:path extrusionOk="0" h="942" w="702">
                <a:moveTo>
                  <a:pt x="175" y="941"/>
                </a:moveTo>
                <a:lnTo>
                  <a:pt x="175" y="235"/>
                </a:lnTo>
                <a:lnTo>
                  <a:pt x="0" y="235"/>
                </a:lnTo>
                <a:lnTo>
                  <a:pt x="350" y="0"/>
                </a:lnTo>
                <a:lnTo>
                  <a:pt x="701" y="235"/>
                </a:lnTo>
                <a:lnTo>
                  <a:pt x="525" y="235"/>
                </a:lnTo>
                <a:lnTo>
                  <a:pt x="525" y="941"/>
                </a:lnTo>
                <a:lnTo>
                  <a:pt x="175" y="941"/>
                </a:lnTo>
              </a:path>
            </a:pathLst>
          </a:custGeom>
          <a:solidFill>
            <a:srgbClr val="50938A"/>
          </a:solidFill>
          <a:ln cap="flat" cmpd="sng" w="9525">
            <a:solidFill>
              <a:srgbClr val="3465A4"/>
            </a:solidFill>
            <a:prstDash val="solid"/>
            <a:round/>
            <a:headEnd len="sm" w="sm" type="none"/>
            <a:tailEnd len="sm" w="sm" type="none"/>
          </a:ln>
        </p:spPr>
      </p:sp>
      <p:sp>
        <p:nvSpPr>
          <p:cNvPr id="874" name="Google Shape;874;p90"/>
          <p:cNvSpPr/>
          <p:nvPr/>
        </p:nvSpPr>
        <p:spPr>
          <a:xfrm rot="10800000">
            <a:off x="6192360" y="2109240"/>
            <a:ext cx="252000" cy="338400"/>
          </a:xfrm>
          <a:custGeom>
            <a:rect b="b" l="l" r="r" t="t"/>
            <a:pathLst>
              <a:path extrusionOk="0" h="942" w="702">
                <a:moveTo>
                  <a:pt x="175" y="941"/>
                </a:moveTo>
                <a:lnTo>
                  <a:pt x="175" y="235"/>
                </a:lnTo>
                <a:lnTo>
                  <a:pt x="0" y="235"/>
                </a:lnTo>
                <a:lnTo>
                  <a:pt x="350" y="0"/>
                </a:lnTo>
                <a:lnTo>
                  <a:pt x="701" y="235"/>
                </a:lnTo>
                <a:lnTo>
                  <a:pt x="525" y="235"/>
                </a:lnTo>
                <a:lnTo>
                  <a:pt x="525" y="941"/>
                </a:lnTo>
                <a:lnTo>
                  <a:pt x="175" y="941"/>
                </a:lnTo>
              </a:path>
            </a:pathLst>
          </a:custGeom>
          <a:solidFill>
            <a:srgbClr val="50938A"/>
          </a:solidFill>
          <a:ln cap="flat" cmpd="sng" w="9525">
            <a:solidFill>
              <a:srgbClr val="3465A4"/>
            </a:solidFill>
            <a:prstDash val="solid"/>
            <a:round/>
            <a:headEnd len="sm" w="sm" type="none"/>
            <a:tailEnd len="sm" w="sm" type="none"/>
          </a:ln>
        </p:spPr>
      </p:sp>
      <p:sp>
        <p:nvSpPr>
          <p:cNvPr id="875" name="Google Shape;875;p90"/>
          <p:cNvSpPr/>
          <p:nvPr/>
        </p:nvSpPr>
        <p:spPr>
          <a:xfrm rot="10800000">
            <a:off x="8244360" y="2109240"/>
            <a:ext cx="252000" cy="338400"/>
          </a:xfrm>
          <a:custGeom>
            <a:rect b="b" l="l" r="r" t="t"/>
            <a:pathLst>
              <a:path extrusionOk="0" h="942" w="702">
                <a:moveTo>
                  <a:pt x="175" y="941"/>
                </a:moveTo>
                <a:lnTo>
                  <a:pt x="175" y="235"/>
                </a:lnTo>
                <a:lnTo>
                  <a:pt x="0" y="235"/>
                </a:lnTo>
                <a:lnTo>
                  <a:pt x="350" y="0"/>
                </a:lnTo>
                <a:lnTo>
                  <a:pt x="701" y="235"/>
                </a:lnTo>
                <a:lnTo>
                  <a:pt x="525" y="235"/>
                </a:lnTo>
                <a:lnTo>
                  <a:pt x="525" y="941"/>
                </a:lnTo>
                <a:lnTo>
                  <a:pt x="175" y="941"/>
                </a:lnTo>
              </a:path>
            </a:pathLst>
          </a:custGeom>
          <a:solidFill>
            <a:srgbClr val="50938A"/>
          </a:solidFill>
          <a:ln cap="flat" cmpd="sng" w="9525">
            <a:solidFill>
              <a:srgbClr val="3465A4"/>
            </a:solidFill>
            <a:prstDash val="solid"/>
            <a:round/>
            <a:headEnd len="sm" w="sm" type="none"/>
            <a:tailEnd len="sm" w="sm" type="none"/>
          </a:ln>
        </p:spPr>
      </p:sp>
      <p:sp>
        <p:nvSpPr>
          <p:cNvPr id="876" name="Google Shape;876;p90"/>
          <p:cNvSpPr/>
          <p:nvPr/>
        </p:nvSpPr>
        <p:spPr>
          <a:xfrm rot="10800000">
            <a:off x="8568720" y="2109240"/>
            <a:ext cx="252000" cy="338400"/>
          </a:xfrm>
          <a:custGeom>
            <a:rect b="b" l="l" r="r" t="t"/>
            <a:pathLst>
              <a:path extrusionOk="0" h="942" w="702">
                <a:moveTo>
                  <a:pt x="175" y="941"/>
                </a:moveTo>
                <a:lnTo>
                  <a:pt x="175" y="235"/>
                </a:lnTo>
                <a:lnTo>
                  <a:pt x="0" y="235"/>
                </a:lnTo>
                <a:lnTo>
                  <a:pt x="350" y="0"/>
                </a:lnTo>
                <a:lnTo>
                  <a:pt x="701" y="235"/>
                </a:lnTo>
                <a:lnTo>
                  <a:pt x="525" y="235"/>
                </a:lnTo>
                <a:lnTo>
                  <a:pt x="525" y="941"/>
                </a:lnTo>
                <a:lnTo>
                  <a:pt x="175" y="941"/>
                </a:lnTo>
              </a:path>
            </a:pathLst>
          </a:custGeom>
          <a:solidFill>
            <a:srgbClr val="50938A"/>
          </a:solidFill>
          <a:ln cap="flat" cmpd="sng" w="9525">
            <a:solidFill>
              <a:srgbClr val="3465A4"/>
            </a:solidFill>
            <a:prstDash val="solid"/>
            <a:round/>
            <a:headEnd len="sm" w="sm" type="none"/>
            <a:tailEnd len="sm" w="sm" type="none"/>
          </a:ln>
        </p:spPr>
      </p:sp>
      <p:sp>
        <p:nvSpPr>
          <p:cNvPr id="877" name="Google Shape;877;p90"/>
          <p:cNvSpPr/>
          <p:nvPr/>
        </p:nvSpPr>
        <p:spPr>
          <a:xfrm>
            <a:off x="6516720" y="2109240"/>
            <a:ext cx="252000" cy="338400"/>
          </a:xfrm>
          <a:custGeom>
            <a:rect b="b" l="l" r="r" t="t"/>
            <a:pathLst>
              <a:path extrusionOk="0" h="942" w="702">
                <a:moveTo>
                  <a:pt x="175" y="941"/>
                </a:moveTo>
                <a:lnTo>
                  <a:pt x="175" y="235"/>
                </a:lnTo>
                <a:lnTo>
                  <a:pt x="0" y="235"/>
                </a:lnTo>
                <a:lnTo>
                  <a:pt x="350" y="0"/>
                </a:lnTo>
                <a:lnTo>
                  <a:pt x="701" y="235"/>
                </a:lnTo>
                <a:lnTo>
                  <a:pt x="525" y="235"/>
                </a:lnTo>
                <a:lnTo>
                  <a:pt x="525" y="941"/>
                </a:lnTo>
                <a:lnTo>
                  <a:pt x="175" y="941"/>
                </a:lnTo>
              </a:path>
            </a:pathLst>
          </a:custGeom>
          <a:solidFill>
            <a:srgbClr val="50938A"/>
          </a:solidFill>
          <a:ln cap="flat" cmpd="sng" w="9525">
            <a:solidFill>
              <a:srgbClr val="3465A4"/>
            </a:solidFill>
            <a:prstDash val="solid"/>
            <a:round/>
            <a:headEnd len="sm" w="sm" type="none"/>
            <a:tailEnd len="sm" w="sm" type="none"/>
          </a:ln>
        </p:spPr>
      </p:sp>
      <p:sp>
        <p:nvSpPr>
          <p:cNvPr id="878" name="Google Shape;878;p90"/>
          <p:cNvSpPr txBox="1"/>
          <p:nvPr/>
        </p:nvSpPr>
        <p:spPr>
          <a:xfrm>
            <a:off x="935640" y="2726640"/>
            <a:ext cx="7848000" cy="11606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Si ets modestament ambiciós i vols descriure l’estat de 50</a:t>
            </a:r>
            <a:endParaRPr b="0" sz="2200" strike="noStrike">
              <a:latin typeface="Arial"/>
              <a:ea typeface="Arial"/>
              <a:cs typeface="Arial"/>
              <a:sym typeface="Arial"/>
            </a:endParaRPr>
          </a:p>
          <a:p>
            <a:pPr indent="0" lvl="0" marL="0" marR="0" rtl="0" algn="l">
              <a:spcBef>
                <a:spcPts val="0"/>
              </a:spcBef>
              <a:spcAft>
                <a:spcPts val="0"/>
              </a:spcAft>
              <a:buNone/>
            </a:pPr>
            <a:r>
              <a:rPr b="0" lang="ca-ES" sz="2200" strike="noStrike">
                <a:latin typeface="Calibri"/>
                <a:ea typeface="Calibri"/>
                <a:cs typeface="Calibri"/>
                <a:sym typeface="Calibri"/>
              </a:rPr>
              <a:t>espins, necessites ... 2</a:t>
            </a:r>
            <a:r>
              <a:rPr b="0" baseline="30000" lang="ca-ES" sz="2200" strike="noStrike">
                <a:latin typeface="Calibri"/>
                <a:ea typeface="Calibri"/>
                <a:cs typeface="Calibri"/>
                <a:sym typeface="Calibri"/>
              </a:rPr>
              <a:t>50</a:t>
            </a:r>
            <a:r>
              <a:rPr b="0" lang="ca-ES" sz="2200" strike="noStrike">
                <a:latin typeface="Calibri"/>
                <a:ea typeface="Calibri"/>
                <a:cs typeface="Calibri"/>
                <a:sym typeface="Calibri"/>
              </a:rPr>
              <a:t> que és més o menys 10</a:t>
            </a:r>
            <a:r>
              <a:rPr b="0" baseline="30000" lang="ca-ES" sz="2200" strike="noStrike">
                <a:latin typeface="Calibri"/>
                <a:ea typeface="Calibri"/>
                <a:cs typeface="Calibri"/>
                <a:sym typeface="Calibri"/>
              </a:rPr>
              <a:t>15</a:t>
            </a:r>
            <a:r>
              <a:rPr b="0" lang="ca-ES" sz="2200" strike="noStrike">
                <a:latin typeface="Calibri"/>
                <a:ea typeface="Calibri"/>
                <a:cs typeface="Calibri"/>
                <a:sym typeface="Calibri"/>
              </a:rPr>
              <a:t> </a:t>
            </a:r>
            <a:endParaRPr b="0" sz="2200" strike="noStrike">
              <a:latin typeface="Arial"/>
              <a:ea typeface="Arial"/>
              <a:cs typeface="Arial"/>
              <a:sym typeface="Arial"/>
            </a:endParaRPr>
          </a:p>
        </p:txBody>
      </p:sp>
      <p:sp>
        <p:nvSpPr>
          <p:cNvPr id="879" name="Google Shape;879;p90"/>
          <p:cNvSpPr txBox="1"/>
          <p:nvPr/>
        </p:nvSpPr>
        <p:spPr>
          <a:xfrm>
            <a:off x="2879640" y="3599280"/>
            <a:ext cx="4824000" cy="6476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solidFill>
                  <a:srgbClr val="C9211E"/>
                </a:solidFill>
                <a:latin typeface="Calibri"/>
                <a:ea typeface="Calibri"/>
                <a:cs typeface="Calibri"/>
                <a:sym typeface="Calibri"/>
              </a:rPr>
              <a:t>Necessitaríem 50 PB de memòria RAM</a:t>
            </a:r>
            <a:endParaRPr b="0" sz="2200" strike="noStrike">
              <a:latin typeface="Arial"/>
              <a:ea typeface="Arial"/>
              <a:cs typeface="Arial"/>
              <a:sym typeface="Arial"/>
            </a:endParaRPr>
          </a:p>
        </p:txBody>
      </p:sp>
      <p:sp>
        <p:nvSpPr>
          <p:cNvPr id="880" name="Google Shape;880;p90"/>
          <p:cNvSpPr/>
          <p:nvPr/>
        </p:nvSpPr>
        <p:spPr>
          <a:xfrm>
            <a:off x="2159640" y="3491280"/>
            <a:ext cx="6048000" cy="575640"/>
          </a:xfrm>
          <a:prstGeom prst="rect">
            <a:avLst/>
          </a:prstGeom>
          <a:noFill/>
          <a:ln cap="flat" cmpd="sng" w="19075">
            <a:solidFill>
              <a:srgbClr val="BF00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91"/>
          <p:cNvSpPr/>
          <p:nvPr/>
        </p:nvSpPr>
        <p:spPr>
          <a:xfrm>
            <a:off x="1904760" y="2458080"/>
            <a:ext cx="2971440" cy="313920"/>
          </a:xfrm>
          <a:custGeom>
            <a:rect b="b" l="l" r="r" t="t"/>
            <a:pathLst>
              <a:path extrusionOk="0" h="21600" w="21600">
                <a:moveTo>
                  <a:pt x="0" y="0"/>
                </a:moveTo>
                <a:lnTo>
                  <a:pt x="21600" y="0"/>
                </a:lnTo>
                <a:lnTo>
                  <a:pt x="21600" y="21600"/>
                </a:lnTo>
                <a:lnTo>
                  <a:pt x="0" y="21600"/>
                </a:lnTo>
                <a:close/>
              </a:path>
            </a:pathLst>
          </a:custGeom>
          <a:noFill/>
          <a:ln>
            <a:noFill/>
          </a:ln>
        </p:spPr>
      </p:sp>
      <p:sp>
        <p:nvSpPr>
          <p:cNvPr id="886" name="Google Shape;886;p91"/>
          <p:cNvSpPr/>
          <p:nvPr/>
        </p:nvSpPr>
        <p:spPr>
          <a:xfrm>
            <a:off x="4495320" y="2458080"/>
            <a:ext cx="3124080" cy="313920"/>
          </a:xfrm>
          <a:custGeom>
            <a:rect b="b" l="l" r="r" t="t"/>
            <a:pathLst>
              <a:path extrusionOk="0" h="21600" w="21600">
                <a:moveTo>
                  <a:pt x="0" y="0"/>
                </a:moveTo>
                <a:lnTo>
                  <a:pt x="21600" y="0"/>
                </a:lnTo>
                <a:lnTo>
                  <a:pt x="21600" y="21600"/>
                </a:lnTo>
                <a:lnTo>
                  <a:pt x="0" y="21600"/>
                </a:lnTo>
                <a:close/>
              </a:path>
            </a:pathLst>
          </a:custGeom>
          <a:noFill/>
          <a:ln>
            <a:noFill/>
          </a:ln>
        </p:spPr>
      </p:sp>
      <p:sp>
        <p:nvSpPr>
          <p:cNvPr id="887" name="Google Shape;887;p91"/>
          <p:cNvSpPr txBox="1"/>
          <p:nvPr/>
        </p:nvSpPr>
        <p:spPr>
          <a:xfrm>
            <a:off x="179640" y="-111960"/>
            <a:ext cx="9396000" cy="68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e.g. roadmap d’IBM</a:t>
            </a:r>
            <a:endParaRPr b="0" sz="4000" strike="noStrike">
              <a:latin typeface="Arial"/>
              <a:ea typeface="Arial"/>
              <a:cs typeface="Arial"/>
              <a:sym typeface="Arial"/>
            </a:endParaRPr>
          </a:p>
        </p:txBody>
      </p:sp>
      <p:pic>
        <p:nvPicPr>
          <p:cNvPr id="888" name="Google Shape;888;p91"/>
          <p:cNvPicPr preferRelativeResize="0"/>
          <p:nvPr/>
        </p:nvPicPr>
        <p:blipFill rotWithShape="1">
          <a:blip r:embed="rId3">
            <a:alphaModFix/>
          </a:blip>
          <a:srcRect b="33847" l="0" r="0" t="0"/>
          <a:stretch/>
        </p:blipFill>
        <p:spPr>
          <a:xfrm>
            <a:off x="972000" y="671400"/>
            <a:ext cx="7992000" cy="2274840"/>
          </a:xfrm>
          <a:prstGeom prst="rect">
            <a:avLst/>
          </a:prstGeom>
          <a:noFill/>
          <a:ln>
            <a:noFill/>
          </a:ln>
        </p:spPr>
      </p:pic>
      <p:pic>
        <p:nvPicPr>
          <p:cNvPr id="889" name="Google Shape;889;p91"/>
          <p:cNvPicPr preferRelativeResize="0"/>
          <p:nvPr/>
        </p:nvPicPr>
        <p:blipFill rotWithShape="1">
          <a:blip r:embed="rId4">
            <a:alphaModFix/>
          </a:blip>
          <a:srcRect b="0" l="0" r="0" t="0"/>
          <a:stretch/>
        </p:blipFill>
        <p:spPr>
          <a:xfrm>
            <a:off x="3596400" y="3103200"/>
            <a:ext cx="6627600" cy="1936800"/>
          </a:xfrm>
          <a:prstGeom prst="rect">
            <a:avLst/>
          </a:prstGeom>
          <a:noFill/>
          <a:ln cap="flat" cmpd="sng" w="9525">
            <a:solidFill>
              <a:srgbClr val="3465A4"/>
            </a:solidFill>
            <a:prstDash val="solid"/>
            <a:round/>
            <a:headEnd len="sm" w="sm" type="none"/>
            <a:tailEnd len="sm" w="sm" type="none"/>
          </a:ln>
        </p:spPr>
      </p:pic>
      <p:sp>
        <p:nvSpPr>
          <p:cNvPr id="890" name="Google Shape;890;p91"/>
          <p:cNvSpPr txBox="1"/>
          <p:nvPr/>
        </p:nvSpPr>
        <p:spPr>
          <a:xfrm>
            <a:off x="3589560" y="5085720"/>
            <a:ext cx="946440" cy="2422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000" strike="noStrike">
                <a:latin typeface="Arial"/>
                <a:ea typeface="Arial"/>
                <a:cs typeface="Arial"/>
                <a:sym typeface="Arial"/>
              </a:rPr>
              <a:t>09/11/2022</a:t>
            </a:r>
            <a:endParaRPr b="0" sz="1000" strike="noStrike">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56"/>
          <p:cNvSpPr/>
          <p:nvPr/>
        </p:nvSpPr>
        <p:spPr>
          <a:xfrm>
            <a:off x="587520" y="5534280"/>
            <a:ext cx="8734320" cy="456120"/>
          </a:xfrm>
          <a:prstGeom prst="rect">
            <a:avLst/>
          </a:prstGeom>
          <a:noFill/>
          <a:ln>
            <a:noFill/>
          </a:ln>
        </p:spPr>
        <p:txBody>
          <a:bodyPr anchorCtr="0" anchor="t" bIns="45000" lIns="90000" spcFirstLastPara="1" rIns="90000" wrap="square" tIns="45000">
            <a:noAutofit/>
          </a:bodyPr>
          <a:lstStyle/>
          <a:p>
            <a:pPr indent="-456480" lvl="0" marL="457200" marR="0" rtl="0" algn="l">
              <a:lnSpc>
                <a:spcPct val="100000"/>
              </a:lnSpc>
              <a:spcBef>
                <a:spcPts val="0"/>
              </a:spcBef>
              <a:spcAft>
                <a:spcPts val="0"/>
              </a:spcAft>
              <a:buNone/>
            </a:pPr>
            <a:r>
              <a:rPr b="0" lang="ca-ES" sz="2400" strike="noStrike">
                <a:solidFill>
                  <a:srgbClr val="C00000"/>
                </a:solidFill>
                <a:latin typeface="Arial"/>
                <a:ea typeface="Arial"/>
                <a:cs typeface="Arial"/>
                <a:sym typeface="Arial"/>
              </a:rPr>
              <a:t>	</a:t>
            </a:r>
            <a:endParaRPr b="0" sz="2400" strike="noStrike">
              <a:latin typeface="Arial"/>
              <a:ea typeface="Arial"/>
              <a:cs typeface="Arial"/>
              <a:sym typeface="Arial"/>
            </a:endParaRPr>
          </a:p>
        </p:txBody>
      </p:sp>
      <p:sp>
        <p:nvSpPr>
          <p:cNvPr id="266" name="Google Shape;266;p56"/>
          <p:cNvSpPr/>
          <p:nvPr/>
        </p:nvSpPr>
        <p:spPr>
          <a:xfrm>
            <a:off x="6298920" y="1763280"/>
            <a:ext cx="4114800" cy="3452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56"/>
          <p:cNvSpPr/>
          <p:nvPr/>
        </p:nvSpPr>
        <p:spPr>
          <a:xfrm>
            <a:off x="144000" y="647280"/>
            <a:ext cx="10224000" cy="55656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lang="ca-ES" sz="2200" strike="noStrike">
                <a:solidFill>
                  <a:srgbClr val="BF0041"/>
                </a:solidFill>
                <a:latin typeface="Calibri"/>
                <a:ea typeface="Calibri"/>
                <a:cs typeface="Calibri"/>
                <a:sym typeface="Calibri"/>
              </a:rPr>
              <a:t>&gt; Funció d’ones</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C02942"/>
                </a:solidFill>
                <a:latin typeface="Calibri"/>
                <a:ea typeface="Calibri"/>
                <a:cs typeface="Calibri"/>
                <a:sym typeface="Calibri"/>
              </a:rPr>
              <a:t>	</a:t>
            </a:r>
            <a:r>
              <a:rPr b="0" lang="ca-ES" sz="2200" strike="noStrike">
                <a:solidFill>
                  <a:srgbClr val="CE181E"/>
                </a:solidFill>
                <a:latin typeface="Calibri"/>
                <a:ea typeface="Calibri"/>
                <a:cs typeface="Calibri"/>
                <a:sym typeface="Calibri"/>
              </a:rPr>
              <a:t>+</a:t>
            </a:r>
            <a:r>
              <a:rPr b="0" lang="ca-ES" sz="2200" strike="noStrike">
                <a:solidFill>
                  <a:srgbClr val="000000"/>
                </a:solidFill>
                <a:latin typeface="Calibri"/>
                <a:ea typeface="Calibri"/>
                <a:cs typeface="Calibri"/>
                <a:sym typeface="Calibri"/>
              </a:rPr>
              <a:t> Cada partícula porta associada una “funció d’ones”</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000000"/>
                </a:solidFill>
                <a:latin typeface="Calibri"/>
                <a:ea typeface="Calibri"/>
                <a:cs typeface="Calibri"/>
                <a:sym typeface="Calibri"/>
              </a:rPr>
              <a:t>	</a:t>
            </a:r>
            <a:r>
              <a:rPr b="0" lang="ca-ES" sz="2200" strike="noStrike">
                <a:solidFill>
                  <a:srgbClr val="CE181E"/>
                </a:solidFill>
                <a:latin typeface="Calibri"/>
                <a:ea typeface="Calibri"/>
                <a:cs typeface="Calibri"/>
                <a:sym typeface="Calibri"/>
              </a:rPr>
              <a:t>+</a:t>
            </a:r>
            <a:r>
              <a:rPr b="0" lang="ca-ES" sz="2200" strike="noStrike">
                <a:solidFill>
                  <a:srgbClr val="000000"/>
                </a:solidFill>
                <a:latin typeface="Calibri"/>
                <a:ea typeface="Calibri"/>
                <a:cs typeface="Calibri"/>
                <a:sym typeface="Calibri"/>
              </a:rPr>
              <a:t> Des del punt de vista matemàtic és una funció complexa </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000000"/>
                </a:solidFill>
                <a:latin typeface="Calibri"/>
                <a:ea typeface="Calibri"/>
                <a:cs typeface="Calibri"/>
                <a:sym typeface="Calibri"/>
              </a:rPr>
              <a:t>	</a:t>
            </a:r>
            <a:r>
              <a:rPr b="0" lang="ca-ES" sz="2200" strike="noStrike">
                <a:solidFill>
                  <a:srgbClr val="CE181E"/>
                </a:solidFill>
                <a:latin typeface="Calibri"/>
                <a:ea typeface="Calibri"/>
                <a:cs typeface="Calibri"/>
                <a:sym typeface="Calibri"/>
              </a:rPr>
              <a:t>+</a:t>
            </a:r>
            <a:r>
              <a:rPr b="0" lang="ca-ES" sz="2200" strike="noStrike">
                <a:solidFill>
                  <a:srgbClr val="000000"/>
                </a:solidFill>
                <a:latin typeface="Calibri"/>
                <a:ea typeface="Calibri"/>
                <a:cs typeface="Calibri"/>
                <a:sym typeface="Calibri"/>
              </a:rPr>
              <a:t>                   densitat de probabilitat de trobar la partícula en l’espai en el temps </a:t>
            </a:r>
            <a:r>
              <a:rPr b="0" i="1" lang="ca-ES" sz="2200" strike="noStrike">
                <a:solidFill>
                  <a:srgbClr val="000000"/>
                </a:solidFill>
                <a:latin typeface="Calibri"/>
                <a:ea typeface="Calibri"/>
                <a:cs typeface="Calibri"/>
                <a:sym typeface="Calibri"/>
              </a:rPr>
              <a:t>t </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BF0041"/>
                </a:solidFill>
                <a:latin typeface="Calibri"/>
                <a:ea typeface="Calibri"/>
                <a:cs typeface="Calibri"/>
                <a:sym typeface="Calibri"/>
              </a:rPr>
              <a:t>&gt; Equació d’Schrödinger </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BF0041"/>
                </a:solidFill>
                <a:latin typeface="Calibri"/>
                <a:ea typeface="Calibri"/>
                <a:cs typeface="Calibri"/>
                <a:sym typeface="Calibri"/>
              </a:rPr>
              <a:t>&gt; Recordatori clàssic:</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BF0041"/>
                </a:solidFill>
                <a:latin typeface="Calibri"/>
                <a:ea typeface="Calibri"/>
                <a:cs typeface="Calibri"/>
                <a:sym typeface="Calibri"/>
              </a:rPr>
              <a:t>	</a:t>
            </a:r>
            <a:r>
              <a:rPr b="0" lang="ca-ES" sz="2200" strike="noStrike">
                <a:solidFill>
                  <a:srgbClr val="000000"/>
                </a:solidFill>
                <a:latin typeface="Calibri"/>
                <a:ea typeface="Calibri"/>
                <a:cs typeface="Calibri"/>
                <a:sym typeface="Calibri"/>
              </a:rPr>
              <a:t>En física «clàssica» la posició i velocitat de la partícula estan ben definides en 			qualsevol moment i el moviment ve donat per les equacions de Newton</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t/>
            </a:r>
            <a:endParaRPr b="0" sz="2200" strike="noStrike">
              <a:latin typeface="Arial"/>
              <a:ea typeface="Arial"/>
              <a:cs typeface="Arial"/>
              <a:sym typeface="Arial"/>
            </a:endParaRPr>
          </a:p>
        </p:txBody>
      </p:sp>
      <p:sp>
        <p:nvSpPr>
          <p:cNvPr id="268" name="Google Shape;268;p56"/>
          <p:cNvSpPr/>
          <p:nvPr/>
        </p:nvSpPr>
        <p:spPr>
          <a:xfrm>
            <a:off x="250920" y="-109080"/>
            <a:ext cx="9070560" cy="75564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Descripció quàntica d’una partícula</a:t>
            </a:r>
            <a:endParaRPr b="0" sz="4000" strike="noStrike">
              <a:latin typeface="Arial"/>
              <a:ea typeface="Arial"/>
              <a:cs typeface="Arial"/>
              <a:sym typeface="Arial"/>
            </a:endParaRPr>
          </a:p>
        </p:txBody>
      </p:sp>
      <p:pic>
        <p:nvPicPr>
          <p:cNvPr id="269" name="Google Shape;269;p56"/>
          <p:cNvPicPr preferRelativeResize="0"/>
          <p:nvPr/>
        </p:nvPicPr>
        <p:blipFill rotWithShape="1">
          <a:blip r:embed="rId3">
            <a:alphaModFix/>
          </a:blip>
          <a:srcRect b="0" l="0" r="0" t="0"/>
          <a:stretch/>
        </p:blipFill>
        <p:spPr>
          <a:xfrm>
            <a:off x="2148120" y="2844720"/>
            <a:ext cx="6089400" cy="703800"/>
          </a:xfrm>
          <a:prstGeom prst="rect">
            <a:avLst/>
          </a:prstGeom>
          <a:noFill/>
          <a:ln>
            <a:noFill/>
          </a:ln>
        </p:spPr>
      </p:pic>
      <p:pic>
        <p:nvPicPr>
          <p:cNvPr id="270" name="Google Shape;270;p56"/>
          <p:cNvPicPr preferRelativeResize="0"/>
          <p:nvPr/>
        </p:nvPicPr>
        <p:blipFill rotWithShape="1">
          <a:blip r:embed="rId4">
            <a:alphaModFix/>
          </a:blip>
          <a:srcRect b="0" l="0" r="0" t="0"/>
          <a:stretch/>
        </p:blipFill>
        <p:spPr>
          <a:xfrm>
            <a:off x="828000" y="1906560"/>
            <a:ext cx="1074600" cy="31536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92"/>
          <p:cNvSpPr/>
          <p:nvPr/>
        </p:nvSpPr>
        <p:spPr>
          <a:xfrm>
            <a:off x="587880" y="5534280"/>
            <a:ext cx="8735400" cy="456120"/>
          </a:xfrm>
          <a:prstGeom prst="rect">
            <a:avLst/>
          </a:prstGeom>
          <a:noFill/>
          <a:ln>
            <a:noFill/>
          </a:ln>
        </p:spPr>
        <p:txBody>
          <a:bodyPr anchorCtr="0" anchor="t" bIns="45000" lIns="90000" spcFirstLastPara="1" rIns="90000" wrap="square" tIns="45000">
            <a:noAutofit/>
          </a:bodyPr>
          <a:lstStyle/>
          <a:p>
            <a:pPr indent="-456840" lvl="0" marL="457200" marR="0" rtl="0" algn="l">
              <a:lnSpc>
                <a:spcPct val="100000"/>
              </a:lnSpc>
              <a:spcBef>
                <a:spcPts val="0"/>
              </a:spcBef>
              <a:spcAft>
                <a:spcPts val="0"/>
              </a:spcAft>
              <a:buNone/>
            </a:pPr>
            <a:r>
              <a:rPr b="0" lang="ca-ES" sz="2400" strike="noStrike">
                <a:solidFill>
                  <a:srgbClr val="C00000"/>
                </a:solidFill>
                <a:latin typeface="Arial"/>
                <a:ea typeface="Arial"/>
                <a:cs typeface="Arial"/>
                <a:sym typeface="Arial"/>
              </a:rPr>
              <a:t>	</a:t>
            </a:r>
            <a:endParaRPr b="0" sz="2400" strike="noStrike">
              <a:latin typeface="Arial"/>
              <a:ea typeface="Arial"/>
              <a:cs typeface="Arial"/>
              <a:sym typeface="Arial"/>
            </a:endParaRPr>
          </a:p>
        </p:txBody>
      </p:sp>
      <p:sp>
        <p:nvSpPr>
          <p:cNvPr id="897" name="Google Shape;897;p92"/>
          <p:cNvSpPr/>
          <p:nvPr/>
        </p:nvSpPr>
        <p:spPr>
          <a:xfrm>
            <a:off x="6299640" y="1762920"/>
            <a:ext cx="4115880" cy="34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92"/>
          <p:cNvSpPr/>
          <p:nvPr/>
        </p:nvSpPr>
        <p:spPr>
          <a:xfrm>
            <a:off x="2063880" y="4535280"/>
            <a:ext cx="3275640" cy="34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92"/>
          <p:cNvSpPr/>
          <p:nvPr/>
        </p:nvSpPr>
        <p:spPr>
          <a:xfrm>
            <a:off x="4919400" y="5471280"/>
            <a:ext cx="3443400" cy="34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92"/>
          <p:cNvSpPr/>
          <p:nvPr/>
        </p:nvSpPr>
        <p:spPr>
          <a:xfrm>
            <a:off x="251280" y="-107640"/>
            <a:ext cx="9071640" cy="75564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Agraïments</a:t>
            </a:r>
            <a:endParaRPr b="0" sz="4000" strike="noStrike">
              <a:latin typeface="Arial"/>
              <a:ea typeface="Arial"/>
              <a:cs typeface="Arial"/>
              <a:sym typeface="Arial"/>
            </a:endParaRPr>
          </a:p>
        </p:txBody>
      </p:sp>
      <p:sp>
        <p:nvSpPr>
          <p:cNvPr id="901" name="Google Shape;901;p92"/>
          <p:cNvSpPr/>
          <p:nvPr/>
        </p:nvSpPr>
        <p:spPr>
          <a:xfrm>
            <a:off x="2664000" y="1080000"/>
            <a:ext cx="3456360" cy="492624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C02942"/>
                </a:solidFill>
                <a:latin typeface="Calibri"/>
                <a:ea typeface="Calibri"/>
                <a:cs typeface="Calibri"/>
                <a:sym typeface="Calibri"/>
              </a:rPr>
              <a:t> Artur Polls</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C02942"/>
                </a:solidFill>
                <a:latin typeface="Calibri"/>
                <a:ea typeface="Calibri"/>
                <a:cs typeface="Calibri"/>
                <a:sym typeface="Calibri"/>
              </a:rPr>
              <a:t> Jose Maria Gomez Cama</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C02942"/>
                </a:solidFill>
                <a:latin typeface="Calibri"/>
                <a:ea typeface="Calibri"/>
                <a:cs typeface="Calibri"/>
                <a:sym typeface="Calibri"/>
              </a:rPr>
              <a:t> Muntsa Guilleumas</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C02942"/>
                </a:solidFill>
                <a:latin typeface="Calibri"/>
                <a:ea typeface="Calibri"/>
                <a:cs typeface="Calibri"/>
                <a:sym typeface="Calibri"/>
              </a:rPr>
              <a:t> Carles Calero</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2A6099"/>
                </a:solidFill>
                <a:latin typeface="Calibri"/>
                <a:ea typeface="Calibri"/>
                <a:cs typeface="Calibri"/>
                <a:sym typeface="Calibri"/>
              </a:rPr>
              <a:t> Ivan Morera</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2A6099"/>
                </a:solidFill>
                <a:latin typeface="Calibri"/>
                <a:ea typeface="Calibri"/>
                <a:cs typeface="Calibri"/>
                <a:sym typeface="Calibri"/>
              </a:rPr>
              <a:t> Abel Rojo</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2A6099"/>
                </a:solidFill>
                <a:latin typeface="Calibri"/>
                <a:ea typeface="Calibri"/>
                <a:cs typeface="Calibri"/>
                <a:sym typeface="Calibri"/>
              </a:rPr>
              <a:t> Pere Mujal</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50938A"/>
                </a:solidFill>
                <a:latin typeface="Calibri"/>
                <a:ea typeface="Calibri"/>
                <a:cs typeface="Calibri"/>
                <a:sym typeface="Calibri"/>
              </a:rPr>
              <a:t> David Cabo </a:t>
            </a:r>
            <a:endParaRPr b="0" sz="2200" strike="noStrike">
              <a:latin typeface="Arial"/>
              <a:ea typeface="Arial"/>
              <a:cs typeface="Arial"/>
              <a:sym typeface="Arial"/>
            </a:endParaRPr>
          </a:p>
          <a:p>
            <a:pPr indent="0" lvl="0" marL="0" marR="0" rtl="0" algn="l">
              <a:lnSpc>
                <a:spcPct val="100000"/>
              </a:lnSpc>
              <a:spcBef>
                <a:spcPts val="720"/>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50938A"/>
                </a:solidFill>
                <a:latin typeface="Calibri"/>
                <a:ea typeface="Calibri"/>
                <a:cs typeface="Calibri"/>
                <a:sym typeface="Calibri"/>
              </a:rPr>
              <a:t> Alex Martínez </a:t>
            </a:r>
            <a:endParaRPr b="0" sz="2200" strike="noStrike">
              <a:latin typeface="Arial"/>
              <a:ea typeface="Arial"/>
              <a:cs typeface="Arial"/>
              <a:sym typeface="Arial"/>
            </a:endParaRPr>
          </a:p>
          <a:p>
            <a:pPr indent="0" lvl="0" marL="0" marR="0" rtl="0" algn="l">
              <a:lnSpc>
                <a:spcPct val="100000"/>
              </a:lnSpc>
              <a:spcBef>
                <a:spcPts val="720"/>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50938A"/>
                </a:solidFill>
                <a:latin typeface="Calibri"/>
                <a:ea typeface="Calibri"/>
                <a:cs typeface="Calibri"/>
                <a:sym typeface="Calibri"/>
              </a:rPr>
              <a:t> Marina Rístol</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50938A"/>
                </a:solidFill>
                <a:latin typeface="Calibri"/>
                <a:ea typeface="Calibri"/>
                <a:cs typeface="Calibri"/>
                <a:sym typeface="Calibri"/>
              </a:rPr>
              <a:t> Pablo Rodríguez</a:t>
            </a:r>
            <a:endParaRPr b="0" sz="2200" strike="noStrike">
              <a:latin typeface="Arial"/>
              <a:ea typeface="Arial"/>
              <a:cs typeface="Arial"/>
              <a:sym typeface="Arial"/>
            </a:endParaRPr>
          </a:p>
          <a:p>
            <a:pPr indent="0" lvl="0" marL="0" marR="0" rtl="0" algn="l">
              <a:lnSpc>
                <a:spcPct val="100000"/>
              </a:lnSpc>
              <a:spcBef>
                <a:spcPts val="479"/>
              </a:spcBef>
              <a:spcAft>
                <a:spcPts val="0"/>
              </a:spcAft>
              <a:buNone/>
            </a:pPr>
            <a:r>
              <a:t/>
            </a:r>
            <a:endParaRPr b="0" sz="2200" strike="noStrike">
              <a:latin typeface="Arial"/>
              <a:ea typeface="Arial"/>
              <a:cs typeface="Arial"/>
              <a:sym typeface="Arial"/>
            </a:endParaRPr>
          </a:p>
        </p:txBody>
      </p:sp>
      <p:pic>
        <p:nvPicPr>
          <p:cNvPr id="902" name="Google Shape;902;p92"/>
          <p:cNvPicPr preferRelativeResize="0"/>
          <p:nvPr/>
        </p:nvPicPr>
        <p:blipFill rotWithShape="1">
          <a:blip r:embed="rId3">
            <a:alphaModFix/>
          </a:blip>
          <a:srcRect b="0" l="0" r="0" t="0"/>
          <a:stretch/>
        </p:blipFill>
        <p:spPr>
          <a:xfrm>
            <a:off x="29520" y="1224000"/>
            <a:ext cx="1704240" cy="3024000"/>
          </a:xfrm>
          <a:prstGeom prst="rect">
            <a:avLst/>
          </a:prstGeom>
          <a:noFill/>
          <a:ln>
            <a:noFill/>
          </a:ln>
        </p:spPr>
      </p:pic>
      <p:sp>
        <p:nvSpPr>
          <p:cNvPr id="903" name="Google Shape;903;p92"/>
          <p:cNvSpPr txBox="1"/>
          <p:nvPr/>
        </p:nvSpPr>
        <p:spPr>
          <a:xfrm>
            <a:off x="29520" y="4248000"/>
            <a:ext cx="2202120" cy="42516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800" strike="noStrike">
                <a:solidFill>
                  <a:srgbClr val="CE181E"/>
                </a:solidFill>
                <a:latin typeface="Calibri"/>
                <a:ea typeface="Calibri"/>
                <a:cs typeface="Calibri"/>
                <a:sym typeface="Calibri"/>
              </a:rPr>
              <a:t>Artur Polls, un manybodista quàntic en acció</a:t>
            </a:r>
            <a:endParaRPr b="0" sz="1800" strike="noStrike">
              <a:latin typeface="Arial"/>
              <a:ea typeface="Arial"/>
              <a:cs typeface="Arial"/>
              <a:sym typeface="Arial"/>
            </a:endParaRPr>
          </a:p>
        </p:txBody>
      </p:sp>
      <p:sp>
        <p:nvSpPr>
          <p:cNvPr id="904" name="Google Shape;904;p92"/>
          <p:cNvSpPr/>
          <p:nvPr/>
        </p:nvSpPr>
        <p:spPr>
          <a:xfrm>
            <a:off x="5903640" y="1008000"/>
            <a:ext cx="3456360" cy="488592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C02942"/>
                </a:solidFill>
                <a:latin typeface="Calibri"/>
                <a:ea typeface="Calibri"/>
                <a:cs typeface="Calibri"/>
                <a:sym typeface="Calibri"/>
              </a:rPr>
              <a:t> Joan Martorell</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C02942"/>
                </a:solidFill>
                <a:latin typeface="Calibri"/>
                <a:ea typeface="Calibri"/>
                <a:cs typeface="Calibri"/>
                <a:sym typeface="Calibri"/>
              </a:rPr>
              <a:t> Martí Duocastella</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50938A"/>
                </a:solidFill>
                <a:latin typeface="Calibri"/>
                <a:ea typeface="Calibri"/>
                <a:cs typeface="Calibri"/>
                <a:sym typeface="Calibri"/>
              </a:rPr>
              <a:t> Alejandro Jaramillo (EXP)</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50938A"/>
                </a:solidFill>
                <a:latin typeface="Calibri"/>
                <a:ea typeface="Calibri"/>
                <a:cs typeface="Calibri"/>
                <a:sym typeface="Calibri"/>
              </a:rPr>
              <a:t> Pau Arcos</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50938A"/>
                </a:solidFill>
                <a:latin typeface="Calibri"/>
                <a:ea typeface="Calibri"/>
                <a:cs typeface="Calibri"/>
                <a:sym typeface="Calibri"/>
              </a:rPr>
              <a:t> Robert Benassai</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50938A"/>
                </a:solidFill>
                <a:latin typeface="Calibri"/>
                <a:ea typeface="Calibri"/>
                <a:cs typeface="Calibri"/>
                <a:sym typeface="Calibri"/>
              </a:rPr>
              <a:t> Marti Pedemonte (EXP)</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50938A"/>
                </a:solidFill>
                <a:latin typeface="Calibri"/>
                <a:ea typeface="Calibri"/>
                <a:cs typeface="Calibri"/>
                <a:sym typeface="Calibri"/>
              </a:rPr>
              <a:t> Berta Martinez</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50938A"/>
                </a:solidFill>
                <a:latin typeface="Calibri"/>
                <a:ea typeface="Calibri"/>
                <a:cs typeface="Calibri"/>
                <a:sym typeface="Calibri"/>
              </a:rPr>
              <a:t> Berta Casas</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50938A"/>
                </a:solidFill>
                <a:latin typeface="Calibri"/>
                <a:ea typeface="Calibri"/>
                <a:cs typeface="Calibri"/>
                <a:sym typeface="Calibri"/>
              </a:rPr>
              <a:t> Alejandro Garcia</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rPr b="0" lang="ca-ES" sz="2200" strike="noStrike">
                <a:solidFill>
                  <a:srgbClr val="000000"/>
                </a:solidFill>
                <a:latin typeface="Calibri"/>
                <a:ea typeface="Calibri"/>
                <a:cs typeface="Calibri"/>
                <a:sym typeface="Calibri"/>
              </a:rPr>
              <a:t>&gt;</a:t>
            </a:r>
            <a:r>
              <a:rPr b="0" lang="ca-ES" sz="2200" strike="noStrike">
                <a:solidFill>
                  <a:srgbClr val="50938A"/>
                </a:solidFill>
                <a:latin typeface="Calibri"/>
                <a:ea typeface="Calibri"/>
                <a:cs typeface="Calibri"/>
                <a:sym typeface="Calibri"/>
              </a:rPr>
              <a:t> Nicolas Werner</a:t>
            </a:r>
            <a:endParaRPr b="0" sz="2200" strike="noStrike">
              <a:latin typeface="Arial"/>
              <a:ea typeface="Arial"/>
              <a:cs typeface="Arial"/>
              <a:sym typeface="Arial"/>
            </a:endParaRPr>
          </a:p>
          <a:p>
            <a:pPr indent="0" lvl="0" marL="0" marR="0" rtl="0" algn="l">
              <a:lnSpc>
                <a:spcPct val="100000"/>
              </a:lnSpc>
              <a:spcBef>
                <a:spcPts val="561"/>
              </a:spcBef>
              <a:spcAft>
                <a:spcPts val="0"/>
              </a:spcAft>
              <a:buNone/>
            </a:pPr>
            <a:r>
              <a:t/>
            </a:r>
            <a:endParaRPr b="0" sz="2200" strike="noStrike">
              <a:latin typeface="Arial"/>
              <a:ea typeface="Arial"/>
              <a:cs typeface="Arial"/>
              <a:sym typeface="Arial"/>
            </a:endParaRPr>
          </a:p>
          <a:p>
            <a:pPr indent="0" lvl="0" marL="0" marR="0" rtl="0" algn="l">
              <a:lnSpc>
                <a:spcPct val="100000"/>
              </a:lnSpc>
              <a:spcBef>
                <a:spcPts val="479"/>
              </a:spcBef>
              <a:spcAft>
                <a:spcPts val="0"/>
              </a:spcAft>
              <a:buNone/>
            </a:pPr>
            <a:r>
              <a:t/>
            </a:r>
            <a:endParaRPr b="0" sz="2200" strike="noStrike">
              <a:latin typeface="Arial"/>
              <a:ea typeface="Arial"/>
              <a:cs typeface="Arial"/>
              <a:sym typeface="Arial"/>
            </a:endParaRPr>
          </a:p>
        </p:txBody>
      </p:sp>
      <p:sp>
        <p:nvSpPr>
          <p:cNvPr id="905" name="Google Shape;905;p92"/>
          <p:cNvSpPr txBox="1"/>
          <p:nvPr/>
        </p:nvSpPr>
        <p:spPr>
          <a:xfrm>
            <a:off x="431640" y="647280"/>
            <a:ext cx="8856000" cy="5428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A tots amb els que he parlat d’aquest temes durant els últims anys</a:t>
            </a:r>
            <a:endParaRPr b="0" sz="2200" strike="noStrike">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57"/>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Principi de superposició</a:t>
            </a:r>
            <a:endParaRPr b="0" sz="4000" strike="noStrike">
              <a:solidFill>
                <a:srgbClr val="000000"/>
              </a:solidFill>
              <a:latin typeface="Arial"/>
              <a:ea typeface="Arial"/>
              <a:cs typeface="Arial"/>
              <a:sym typeface="Arial"/>
            </a:endParaRPr>
          </a:p>
        </p:txBody>
      </p:sp>
      <p:sp>
        <p:nvSpPr>
          <p:cNvPr id="276" name="Google Shape;276;p57"/>
          <p:cNvSpPr txBox="1"/>
          <p:nvPr/>
        </p:nvSpPr>
        <p:spPr>
          <a:xfrm>
            <a:off x="1331640" y="1367280"/>
            <a:ext cx="6156000" cy="792000"/>
          </a:xfrm>
          <a:prstGeom prst="rect">
            <a:avLst/>
          </a:prstGeom>
          <a:solidFill>
            <a:srgbClr val="FFFFFF"/>
          </a:solid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567"/>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85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762"/>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479"/>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3190" strike="noStrike">
              <a:solidFill>
                <a:srgbClr val="000000"/>
              </a:solidFill>
              <a:latin typeface="Times New Roman"/>
              <a:ea typeface="Times New Roman"/>
              <a:cs typeface="Times New Roman"/>
              <a:sym typeface="Times New Roman"/>
            </a:endParaRPr>
          </a:p>
        </p:txBody>
      </p:sp>
      <p:sp>
        <p:nvSpPr>
          <p:cNvPr id="277" name="Google Shape;277;p57"/>
          <p:cNvSpPr/>
          <p:nvPr/>
        </p:nvSpPr>
        <p:spPr>
          <a:xfrm>
            <a:off x="2303640" y="6243840"/>
            <a:ext cx="2808000" cy="33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57"/>
          <p:cNvSpPr txBox="1"/>
          <p:nvPr/>
        </p:nvSpPr>
        <p:spPr>
          <a:xfrm>
            <a:off x="1080000" y="4582080"/>
            <a:ext cx="7128000" cy="6019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i="1" lang="ca-ES" sz="1790" strike="noStrike">
                <a:latin typeface="Calibri"/>
                <a:ea typeface="Calibri"/>
                <a:cs typeface="Calibri"/>
                <a:sym typeface="Calibri"/>
              </a:rPr>
              <a:t>Simulació realitzada per Lluc Vayreda</a:t>
            </a:r>
            <a:endParaRPr b="0" sz="1790" strike="noStrike">
              <a:latin typeface="Arial"/>
              <a:ea typeface="Arial"/>
              <a:cs typeface="Arial"/>
              <a:sym typeface="Arial"/>
            </a:endParaRPr>
          </a:p>
          <a:p>
            <a:pPr indent="0" lvl="0" marL="0" marR="0" rtl="0" algn="l">
              <a:spcBef>
                <a:spcPts val="0"/>
              </a:spcBef>
              <a:spcAft>
                <a:spcPts val="0"/>
              </a:spcAft>
              <a:buNone/>
            </a:pPr>
            <a:r>
              <a:rPr b="0" lang="ca-ES" sz="1790" u="sng" strike="noStrike">
                <a:solidFill>
                  <a:schemeClr val="hlink"/>
                </a:solidFill>
                <a:latin typeface="Calibri"/>
                <a:ea typeface="Calibri"/>
                <a:cs typeface="Calibri"/>
                <a:sym typeface="Calibri"/>
                <a:hlinkClick r:id="rId3"/>
              </a:rPr>
              <a:t>https://serviparticules.ub.edu/projectes/simulacions-de-fisica</a:t>
            </a:r>
            <a:endParaRPr b="0" sz="1790" strike="noStrike">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grpSp>
        <p:nvGrpSpPr>
          <p:cNvPr id="283" name="Google Shape;283;p58"/>
          <p:cNvGrpSpPr/>
          <p:nvPr/>
        </p:nvGrpSpPr>
        <p:grpSpPr>
          <a:xfrm>
            <a:off x="4999680" y="3765240"/>
            <a:ext cx="3524400" cy="920880"/>
            <a:chOff x="4999680" y="3765240"/>
            <a:chExt cx="3524400" cy="920880"/>
          </a:xfrm>
        </p:grpSpPr>
        <p:sp>
          <p:nvSpPr>
            <p:cNvPr id="284" name="Google Shape;284;p58"/>
            <p:cNvSpPr/>
            <p:nvPr/>
          </p:nvSpPr>
          <p:spPr>
            <a:xfrm>
              <a:off x="4999680" y="3785400"/>
              <a:ext cx="3504240" cy="880200"/>
            </a:xfrm>
            <a:custGeom>
              <a:rect b="b" l="l" r="r" t="t"/>
              <a:pathLst>
                <a:path extrusionOk="0" h="2445" w="9734">
                  <a:moveTo>
                    <a:pt x="4866" y="2444"/>
                  </a:moveTo>
                  <a:lnTo>
                    <a:pt x="0" y="2444"/>
                  </a:lnTo>
                  <a:lnTo>
                    <a:pt x="0" y="0"/>
                  </a:lnTo>
                  <a:lnTo>
                    <a:pt x="9733" y="0"/>
                  </a:lnTo>
                  <a:lnTo>
                    <a:pt x="9733" y="2444"/>
                  </a:lnTo>
                  <a:lnTo>
                    <a:pt x="4866" y="2444"/>
                  </a:lnTo>
                </a:path>
              </a:pathLst>
            </a:custGeom>
            <a:solidFill>
              <a:srgbClr val="FFFFFF"/>
            </a:solidFill>
            <a:ln>
              <a:noFill/>
            </a:ln>
          </p:spPr>
        </p:sp>
        <p:sp>
          <p:nvSpPr>
            <p:cNvPr id="285" name="Google Shape;285;p58"/>
            <p:cNvSpPr/>
            <p:nvPr/>
          </p:nvSpPr>
          <p:spPr>
            <a:xfrm>
              <a:off x="5027400" y="4004640"/>
              <a:ext cx="18000" cy="405720"/>
            </a:xfrm>
            <a:custGeom>
              <a:rect b="b" l="l" r="r" t="t"/>
              <a:pathLst>
                <a:path extrusionOk="0" h="1127" w="50">
                  <a:moveTo>
                    <a:pt x="49" y="41"/>
                  </a:moveTo>
                  <a:cubicBezTo>
                    <a:pt x="49" y="20"/>
                    <a:pt x="49" y="0"/>
                    <a:pt x="23" y="0"/>
                  </a:cubicBezTo>
                  <a:cubicBezTo>
                    <a:pt x="0" y="0"/>
                    <a:pt x="0" y="20"/>
                    <a:pt x="0" y="41"/>
                  </a:cubicBezTo>
                  <a:lnTo>
                    <a:pt x="0" y="1085"/>
                  </a:lnTo>
                  <a:cubicBezTo>
                    <a:pt x="0" y="1106"/>
                    <a:pt x="0" y="1126"/>
                    <a:pt x="23" y="1126"/>
                  </a:cubicBezTo>
                  <a:cubicBezTo>
                    <a:pt x="49" y="1126"/>
                    <a:pt x="49" y="1106"/>
                    <a:pt x="49" y="1085"/>
                  </a:cubicBezTo>
                  <a:lnTo>
                    <a:pt x="49" y="41"/>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58"/>
            <p:cNvSpPr/>
            <p:nvPr/>
          </p:nvSpPr>
          <p:spPr>
            <a:xfrm>
              <a:off x="5114880" y="4032360"/>
              <a:ext cx="269280" cy="277560"/>
            </a:xfrm>
            <a:custGeom>
              <a:rect b="b" l="l" r="r" t="t"/>
              <a:pathLst>
                <a:path extrusionOk="0" h="771" w="748">
                  <a:moveTo>
                    <a:pt x="417" y="90"/>
                  </a:moveTo>
                  <a:cubicBezTo>
                    <a:pt x="417" y="51"/>
                    <a:pt x="417" y="36"/>
                    <a:pt x="525" y="36"/>
                  </a:cubicBezTo>
                  <a:lnTo>
                    <a:pt x="563" y="36"/>
                  </a:lnTo>
                  <a:lnTo>
                    <a:pt x="563" y="0"/>
                  </a:lnTo>
                  <a:cubicBezTo>
                    <a:pt x="522" y="3"/>
                    <a:pt x="417" y="3"/>
                    <a:pt x="371" y="3"/>
                  </a:cubicBezTo>
                  <a:cubicBezTo>
                    <a:pt x="325" y="3"/>
                    <a:pt x="220" y="3"/>
                    <a:pt x="179" y="0"/>
                  </a:cubicBezTo>
                  <a:lnTo>
                    <a:pt x="179" y="36"/>
                  </a:lnTo>
                  <a:lnTo>
                    <a:pt x="218" y="36"/>
                  </a:lnTo>
                  <a:cubicBezTo>
                    <a:pt x="325" y="36"/>
                    <a:pt x="325" y="49"/>
                    <a:pt x="325" y="90"/>
                  </a:cubicBezTo>
                  <a:lnTo>
                    <a:pt x="325" y="591"/>
                  </a:lnTo>
                  <a:cubicBezTo>
                    <a:pt x="177" y="550"/>
                    <a:pt x="172" y="376"/>
                    <a:pt x="172" y="305"/>
                  </a:cubicBezTo>
                  <a:cubicBezTo>
                    <a:pt x="169" y="166"/>
                    <a:pt x="120" y="146"/>
                    <a:pt x="69" y="146"/>
                  </a:cubicBezTo>
                  <a:lnTo>
                    <a:pt x="28" y="146"/>
                  </a:lnTo>
                  <a:cubicBezTo>
                    <a:pt x="10" y="146"/>
                    <a:pt x="0" y="146"/>
                    <a:pt x="0" y="159"/>
                  </a:cubicBezTo>
                  <a:cubicBezTo>
                    <a:pt x="0" y="164"/>
                    <a:pt x="3" y="169"/>
                    <a:pt x="10" y="171"/>
                  </a:cubicBezTo>
                  <a:cubicBezTo>
                    <a:pt x="49" y="174"/>
                    <a:pt x="77" y="189"/>
                    <a:pt x="77" y="325"/>
                  </a:cubicBezTo>
                  <a:cubicBezTo>
                    <a:pt x="77" y="351"/>
                    <a:pt x="79" y="438"/>
                    <a:pt x="133" y="514"/>
                  </a:cubicBezTo>
                  <a:cubicBezTo>
                    <a:pt x="179" y="576"/>
                    <a:pt x="248" y="609"/>
                    <a:pt x="325" y="619"/>
                  </a:cubicBezTo>
                  <a:lnTo>
                    <a:pt x="325" y="681"/>
                  </a:lnTo>
                  <a:cubicBezTo>
                    <a:pt x="325" y="719"/>
                    <a:pt x="325" y="735"/>
                    <a:pt x="218" y="735"/>
                  </a:cubicBezTo>
                  <a:lnTo>
                    <a:pt x="179" y="735"/>
                  </a:lnTo>
                  <a:lnTo>
                    <a:pt x="179" y="770"/>
                  </a:lnTo>
                  <a:cubicBezTo>
                    <a:pt x="220" y="768"/>
                    <a:pt x="325" y="768"/>
                    <a:pt x="371" y="768"/>
                  </a:cubicBezTo>
                  <a:cubicBezTo>
                    <a:pt x="417" y="768"/>
                    <a:pt x="522" y="768"/>
                    <a:pt x="563" y="770"/>
                  </a:cubicBezTo>
                  <a:lnTo>
                    <a:pt x="563" y="735"/>
                  </a:lnTo>
                  <a:lnTo>
                    <a:pt x="525" y="735"/>
                  </a:lnTo>
                  <a:cubicBezTo>
                    <a:pt x="417" y="735"/>
                    <a:pt x="417" y="722"/>
                    <a:pt x="417" y="681"/>
                  </a:cubicBezTo>
                  <a:lnTo>
                    <a:pt x="417" y="619"/>
                  </a:lnTo>
                  <a:cubicBezTo>
                    <a:pt x="499" y="609"/>
                    <a:pt x="568" y="573"/>
                    <a:pt x="612" y="514"/>
                  </a:cubicBezTo>
                  <a:cubicBezTo>
                    <a:pt x="671" y="435"/>
                    <a:pt x="671" y="346"/>
                    <a:pt x="671" y="297"/>
                  </a:cubicBezTo>
                  <a:cubicBezTo>
                    <a:pt x="671" y="279"/>
                    <a:pt x="673" y="179"/>
                    <a:pt x="735" y="171"/>
                  </a:cubicBezTo>
                  <a:cubicBezTo>
                    <a:pt x="740" y="169"/>
                    <a:pt x="747" y="169"/>
                    <a:pt x="747" y="159"/>
                  </a:cubicBezTo>
                  <a:cubicBezTo>
                    <a:pt x="747" y="146"/>
                    <a:pt x="740" y="146"/>
                    <a:pt x="722" y="146"/>
                  </a:cubicBezTo>
                  <a:lnTo>
                    <a:pt x="678" y="146"/>
                  </a:lnTo>
                  <a:cubicBezTo>
                    <a:pt x="635" y="146"/>
                    <a:pt x="579" y="154"/>
                    <a:pt x="579" y="317"/>
                  </a:cubicBezTo>
                  <a:cubicBezTo>
                    <a:pt x="576" y="440"/>
                    <a:pt x="540" y="561"/>
                    <a:pt x="417" y="591"/>
                  </a:cubicBezTo>
                  <a:lnTo>
                    <a:pt x="417" y="90"/>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58"/>
            <p:cNvSpPr/>
            <p:nvPr/>
          </p:nvSpPr>
          <p:spPr>
            <a:xfrm>
              <a:off x="5429160" y="4004640"/>
              <a:ext cx="91440" cy="405720"/>
            </a:xfrm>
            <a:custGeom>
              <a:rect b="b" l="l" r="r" t="t"/>
              <a:pathLst>
                <a:path extrusionOk="0" h="1127" w="254">
                  <a:moveTo>
                    <a:pt x="248" y="584"/>
                  </a:moveTo>
                  <a:cubicBezTo>
                    <a:pt x="253" y="568"/>
                    <a:pt x="253" y="566"/>
                    <a:pt x="253" y="563"/>
                  </a:cubicBezTo>
                  <a:cubicBezTo>
                    <a:pt x="253" y="561"/>
                    <a:pt x="253" y="558"/>
                    <a:pt x="248" y="545"/>
                  </a:cubicBezTo>
                  <a:lnTo>
                    <a:pt x="49" y="26"/>
                  </a:lnTo>
                  <a:cubicBezTo>
                    <a:pt x="41" y="8"/>
                    <a:pt x="36" y="0"/>
                    <a:pt x="23" y="0"/>
                  </a:cubicBezTo>
                  <a:cubicBezTo>
                    <a:pt x="10" y="0"/>
                    <a:pt x="0" y="10"/>
                    <a:pt x="0" y="23"/>
                  </a:cubicBezTo>
                  <a:cubicBezTo>
                    <a:pt x="0" y="26"/>
                    <a:pt x="0" y="28"/>
                    <a:pt x="5" y="41"/>
                  </a:cubicBezTo>
                  <a:lnTo>
                    <a:pt x="207" y="563"/>
                  </a:lnTo>
                  <a:lnTo>
                    <a:pt x="5" y="1085"/>
                  </a:lnTo>
                  <a:cubicBezTo>
                    <a:pt x="0" y="1095"/>
                    <a:pt x="0" y="1098"/>
                    <a:pt x="0" y="1106"/>
                  </a:cubicBezTo>
                  <a:cubicBezTo>
                    <a:pt x="0" y="1116"/>
                    <a:pt x="10" y="1126"/>
                    <a:pt x="23" y="1126"/>
                  </a:cubicBezTo>
                  <a:cubicBezTo>
                    <a:pt x="38" y="1126"/>
                    <a:pt x="41" y="1116"/>
                    <a:pt x="46" y="1106"/>
                  </a:cubicBezTo>
                  <a:lnTo>
                    <a:pt x="248" y="584"/>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58"/>
            <p:cNvSpPr/>
            <p:nvPr/>
          </p:nvSpPr>
          <p:spPr>
            <a:xfrm>
              <a:off x="5699160" y="4160520"/>
              <a:ext cx="270360" cy="96120"/>
            </a:xfrm>
            <a:custGeom>
              <a:rect b="b" l="l" r="r" t="t"/>
              <a:pathLst>
                <a:path extrusionOk="0" h="267" w="751">
                  <a:moveTo>
                    <a:pt x="712" y="46"/>
                  </a:moveTo>
                  <a:cubicBezTo>
                    <a:pt x="730" y="46"/>
                    <a:pt x="750" y="46"/>
                    <a:pt x="750" y="23"/>
                  </a:cubicBezTo>
                  <a:cubicBezTo>
                    <a:pt x="750" y="0"/>
                    <a:pt x="730" y="0"/>
                    <a:pt x="714" y="0"/>
                  </a:cubicBezTo>
                  <a:lnTo>
                    <a:pt x="38" y="0"/>
                  </a:lnTo>
                  <a:cubicBezTo>
                    <a:pt x="20" y="0"/>
                    <a:pt x="0" y="0"/>
                    <a:pt x="0" y="23"/>
                  </a:cubicBezTo>
                  <a:cubicBezTo>
                    <a:pt x="0" y="46"/>
                    <a:pt x="20" y="46"/>
                    <a:pt x="38" y="46"/>
                  </a:cubicBezTo>
                  <a:lnTo>
                    <a:pt x="712" y="46"/>
                  </a:lnTo>
                  <a:moveTo>
                    <a:pt x="714" y="266"/>
                  </a:moveTo>
                  <a:cubicBezTo>
                    <a:pt x="730" y="266"/>
                    <a:pt x="750" y="266"/>
                    <a:pt x="750" y="243"/>
                  </a:cubicBezTo>
                  <a:cubicBezTo>
                    <a:pt x="750" y="220"/>
                    <a:pt x="730" y="220"/>
                    <a:pt x="712" y="220"/>
                  </a:cubicBezTo>
                  <a:lnTo>
                    <a:pt x="38" y="220"/>
                  </a:lnTo>
                  <a:cubicBezTo>
                    <a:pt x="20" y="220"/>
                    <a:pt x="0" y="220"/>
                    <a:pt x="0" y="243"/>
                  </a:cubicBezTo>
                  <a:cubicBezTo>
                    <a:pt x="0" y="266"/>
                    <a:pt x="20" y="266"/>
                    <a:pt x="38" y="266"/>
                  </a:cubicBezTo>
                  <a:lnTo>
                    <a:pt x="714" y="266"/>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58"/>
            <p:cNvSpPr/>
            <p:nvPr/>
          </p:nvSpPr>
          <p:spPr>
            <a:xfrm>
              <a:off x="6357240" y="3765240"/>
              <a:ext cx="135000" cy="271440"/>
            </a:xfrm>
            <a:custGeom>
              <a:rect b="b" l="l" r="r" t="t"/>
              <a:pathLst>
                <a:path extrusionOk="0" h="754" w="375">
                  <a:moveTo>
                    <a:pt x="233" y="28"/>
                  </a:moveTo>
                  <a:cubicBezTo>
                    <a:pt x="233" y="3"/>
                    <a:pt x="233" y="0"/>
                    <a:pt x="205" y="0"/>
                  </a:cubicBezTo>
                  <a:cubicBezTo>
                    <a:pt x="136" y="72"/>
                    <a:pt x="36" y="72"/>
                    <a:pt x="0" y="72"/>
                  </a:cubicBezTo>
                  <a:lnTo>
                    <a:pt x="0" y="108"/>
                  </a:lnTo>
                  <a:cubicBezTo>
                    <a:pt x="23" y="108"/>
                    <a:pt x="90" y="108"/>
                    <a:pt x="148" y="77"/>
                  </a:cubicBezTo>
                  <a:lnTo>
                    <a:pt x="148" y="663"/>
                  </a:lnTo>
                  <a:cubicBezTo>
                    <a:pt x="148" y="704"/>
                    <a:pt x="146" y="717"/>
                    <a:pt x="44" y="717"/>
                  </a:cubicBezTo>
                  <a:lnTo>
                    <a:pt x="8" y="717"/>
                  </a:lnTo>
                  <a:lnTo>
                    <a:pt x="8" y="753"/>
                  </a:lnTo>
                  <a:cubicBezTo>
                    <a:pt x="46" y="747"/>
                    <a:pt x="146" y="747"/>
                    <a:pt x="189" y="747"/>
                  </a:cubicBezTo>
                  <a:cubicBezTo>
                    <a:pt x="236" y="747"/>
                    <a:pt x="333" y="747"/>
                    <a:pt x="374" y="753"/>
                  </a:cubicBezTo>
                  <a:lnTo>
                    <a:pt x="374" y="717"/>
                  </a:lnTo>
                  <a:lnTo>
                    <a:pt x="338" y="717"/>
                  </a:lnTo>
                  <a:cubicBezTo>
                    <a:pt x="236" y="717"/>
                    <a:pt x="233" y="704"/>
                    <a:pt x="233" y="663"/>
                  </a:cubicBezTo>
                  <a:lnTo>
                    <a:pt x="233" y="28"/>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58"/>
            <p:cNvSpPr/>
            <p:nvPr/>
          </p:nvSpPr>
          <p:spPr>
            <a:xfrm>
              <a:off x="6152400" y="4199400"/>
              <a:ext cx="541440" cy="18000"/>
            </a:xfrm>
            <a:custGeom>
              <a:rect b="b" l="l" r="r" t="t"/>
              <a:pathLst>
                <a:path extrusionOk="0" h="50" w="1504">
                  <a:moveTo>
                    <a:pt x="750" y="49"/>
                  </a:moveTo>
                  <a:lnTo>
                    <a:pt x="0" y="49"/>
                  </a:lnTo>
                  <a:lnTo>
                    <a:pt x="0" y="0"/>
                  </a:lnTo>
                  <a:lnTo>
                    <a:pt x="1503" y="0"/>
                  </a:lnTo>
                  <a:lnTo>
                    <a:pt x="1503" y="49"/>
                  </a:lnTo>
                  <a:lnTo>
                    <a:pt x="750" y="49"/>
                  </a:lnTo>
                </a:path>
              </a:pathLst>
            </a:custGeom>
            <a:solidFill>
              <a:srgbClr val="000000"/>
            </a:solidFill>
            <a:ln>
              <a:noFill/>
            </a:ln>
          </p:spPr>
        </p:sp>
        <p:sp>
          <p:nvSpPr>
            <p:cNvPr id="291" name="Google Shape;291;p58"/>
            <p:cNvSpPr/>
            <p:nvPr/>
          </p:nvSpPr>
          <p:spPr>
            <a:xfrm>
              <a:off x="6181920" y="4280400"/>
              <a:ext cx="317520" cy="405720"/>
            </a:xfrm>
            <a:custGeom>
              <a:rect b="b" l="l" r="r" t="t"/>
              <a:pathLst>
                <a:path extrusionOk="0" h="1127" w="882">
                  <a:moveTo>
                    <a:pt x="356" y="1008"/>
                  </a:moveTo>
                  <a:lnTo>
                    <a:pt x="159" y="571"/>
                  </a:lnTo>
                  <a:cubicBezTo>
                    <a:pt x="151" y="553"/>
                    <a:pt x="143" y="553"/>
                    <a:pt x="141" y="553"/>
                  </a:cubicBezTo>
                  <a:cubicBezTo>
                    <a:pt x="141" y="553"/>
                    <a:pt x="133" y="553"/>
                    <a:pt x="123" y="561"/>
                  </a:cubicBezTo>
                  <a:lnTo>
                    <a:pt x="15" y="642"/>
                  </a:lnTo>
                  <a:cubicBezTo>
                    <a:pt x="0" y="653"/>
                    <a:pt x="0" y="658"/>
                    <a:pt x="0" y="660"/>
                  </a:cubicBezTo>
                  <a:cubicBezTo>
                    <a:pt x="0" y="665"/>
                    <a:pt x="3" y="673"/>
                    <a:pt x="10" y="673"/>
                  </a:cubicBezTo>
                  <a:cubicBezTo>
                    <a:pt x="18" y="673"/>
                    <a:pt x="38" y="658"/>
                    <a:pt x="49" y="648"/>
                  </a:cubicBezTo>
                  <a:cubicBezTo>
                    <a:pt x="56" y="642"/>
                    <a:pt x="74" y="630"/>
                    <a:pt x="84" y="622"/>
                  </a:cubicBezTo>
                  <a:lnTo>
                    <a:pt x="307" y="1108"/>
                  </a:lnTo>
                  <a:cubicBezTo>
                    <a:pt x="315" y="1126"/>
                    <a:pt x="323" y="1126"/>
                    <a:pt x="333" y="1126"/>
                  </a:cubicBezTo>
                  <a:cubicBezTo>
                    <a:pt x="348" y="1126"/>
                    <a:pt x="351" y="1121"/>
                    <a:pt x="361" y="1106"/>
                  </a:cubicBezTo>
                  <a:lnTo>
                    <a:pt x="873" y="46"/>
                  </a:lnTo>
                  <a:cubicBezTo>
                    <a:pt x="881" y="28"/>
                    <a:pt x="881" y="26"/>
                    <a:pt x="881" y="23"/>
                  </a:cubicBezTo>
                  <a:cubicBezTo>
                    <a:pt x="881" y="10"/>
                    <a:pt x="870" y="0"/>
                    <a:pt x="858" y="0"/>
                  </a:cubicBezTo>
                  <a:cubicBezTo>
                    <a:pt x="847" y="0"/>
                    <a:pt x="840" y="5"/>
                    <a:pt x="832" y="23"/>
                  </a:cubicBezTo>
                  <a:lnTo>
                    <a:pt x="356" y="1008"/>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58"/>
            <p:cNvSpPr/>
            <p:nvPr/>
          </p:nvSpPr>
          <p:spPr>
            <a:xfrm>
              <a:off x="6489720" y="4280400"/>
              <a:ext cx="204120" cy="18000"/>
            </a:xfrm>
            <a:custGeom>
              <a:rect b="b" l="l" r="r" t="t"/>
              <a:pathLst>
                <a:path extrusionOk="0" h="50" w="567">
                  <a:moveTo>
                    <a:pt x="282" y="49"/>
                  </a:moveTo>
                  <a:lnTo>
                    <a:pt x="0" y="49"/>
                  </a:lnTo>
                  <a:lnTo>
                    <a:pt x="0" y="0"/>
                  </a:lnTo>
                  <a:lnTo>
                    <a:pt x="566" y="0"/>
                  </a:lnTo>
                  <a:lnTo>
                    <a:pt x="566" y="49"/>
                  </a:lnTo>
                  <a:lnTo>
                    <a:pt x="282" y="49"/>
                  </a:lnTo>
                </a:path>
              </a:pathLst>
            </a:custGeom>
            <a:solidFill>
              <a:srgbClr val="000000"/>
            </a:solidFill>
            <a:ln>
              <a:noFill/>
            </a:ln>
          </p:spPr>
        </p:sp>
        <p:sp>
          <p:nvSpPr>
            <p:cNvPr id="293" name="Google Shape;293;p58"/>
            <p:cNvSpPr/>
            <p:nvPr/>
          </p:nvSpPr>
          <p:spPr>
            <a:xfrm>
              <a:off x="6510240" y="4361400"/>
              <a:ext cx="162720" cy="271440"/>
            </a:xfrm>
            <a:custGeom>
              <a:rect b="b" l="l" r="r" t="t"/>
              <a:pathLst>
                <a:path extrusionOk="0" h="754" w="452">
                  <a:moveTo>
                    <a:pt x="87" y="665"/>
                  </a:moveTo>
                  <a:lnTo>
                    <a:pt x="207" y="548"/>
                  </a:lnTo>
                  <a:cubicBezTo>
                    <a:pt x="384" y="392"/>
                    <a:pt x="451" y="333"/>
                    <a:pt x="451" y="220"/>
                  </a:cubicBezTo>
                  <a:cubicBezTo>
                    <a:pt x="451" y="90"/>
                    <a:pt x="351" y="0"/>
                    <a:pt x="212" y="0"/>
                  </a:cubicBezTo>
                  <a:cubicBezTo>
                    <a:pt x="84" y="0"/>
                    <a:pt x="0" y="105"/>
                    <a:pt x="0" y="205"/>
                  </a:cubicBezTo>
                  <a:cubicBezTo>
                    <a:pt x="0" y="266"/>
                    <a:pt x="56" y="266"/>
                    <a:pt x="59" y="266"/>
                  </a:cubicBezTo>
                  <a:cubicBezTo>
                    <a:pt x="79" y="266"/>
                    <a:pt x="118" y="253"/>
                    <a:pt x="118" y="207"/>
                  </a:cubicBezTo>
                  <a:cubicBezTo>
                    <a:pt x="118" y="179"/>
                    <a:pt x="97" y="148"/>
                    <a:pt x="59" y="148"/>
                  </a:cubicBezTo>
                  <a:cubicBezTo>
                    <a:pt x="49" y="148"/>
                    <a:pt x="49" y="148"/>
                    <a:pt x="44" y="151"/>
                  </a:cubicBezTo>
                  <a:cubicBezTo>
                    <a:pt x="69" y="77"/>
                    <a:pt x="131" y="36"/>
                    <a:pt x="197" y="36"/>
                  </a:cubicBezTo>
                  <a:cubicBezTo>
                    <a:pt x="300" y="36"/>
                    <a:pt x="348" y="125"/>
                    <a:pt x="348" y="220"/>
                  </a:cubicBezTo>
                  <a:cubicBezTo>
                    <a:pt x="348" y="310"/>
                    <a:pt x="292" y="399"/>
                    <a:pt x="230" y="468"/>
                  </a:cubicBezTo>
                  <a:lnTo>
                    <a:pt x="13" y="709"/>
                  </a:lnTo>
                  <a:cubicBezTo>
                    <a:pt x="0" y="722"/>
                    <a:pt x="0" y="724"/>
                    <a:pt x="0" y="753"/>
                  </a:cubicBezTo>
                  <a:lnTo>
                    <a:pt x="420" y="753"/>
                  </a:lnTo>
                  <a:lnTo>
                    <a:pt x="451" y="555"/>
                  </a:lnTo>
                  <a:lnTo>
                    <a:pt x="422" y="555"/>
                  </a:lnTo>
                  <a:cubicBezTo>
                    <a:pt x="417" y="589"/>
                    <a:pt x="410" y="640"/>
                    <a:pt x="399" y="655"/>
                  </a:cubicBezTo>
                  <a:cubicBezTo>
                    <a:pt x="389" y="665"/>
                    <a:pt x="315" y="665"/>
                    <a:pt x="292" y="665"/>
                  </a:cubicBezTo>
                  <a:lnTo>
                    <a:pt x="87" y="665"/>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58"/>
            <p:cNvSpPr/>
            <p:nvPr/>
          </p:nvSpPr>
          <p:spPr>
            <a:xfrm>
              <a:off x="6848280" y="4004640"/>
              <a:ext cx="95400" cy="405720"/>
            </a:xfrm>
            <a:custGeom>
              <a:rect b="b" l="l" r="r" t="t"/>
              <a:pathLst>
                <a:path extrusionOk="0" h="1127" w="265">
                  <a:moveTo>
                    <a:pt x="264" y="1116"/>
                  </a:moveTo>
                  <a:cubicBezTo>
                    <a:pt x="264" y="1113"/>
                    <a:pt x="264" y="1111"/>
                    <a:pt x="243" y="1090"/>
                  </a:cubicBezTo>
                  <a:cubicBezTo>
                    <a:pt x="102" y="950"/>
                    <a:pt x="67" y="737"/>
                    <a:pt x="67" y="563"/>
                  </a:cubicBezTo>
                  <a:cubicBezTo>
                    <a:pt x="67" y="369"/>
                    <a:pt x="110" y="171"/>
                    <a:pt x="248" y="31"/>
                  </a:cubicBezTo>
                  <a:cubicBezTo>
                    <a:pt x="264" y="18"/>
                    <a:pt x="264" y="15"/>
                    <a:pt x="264" y="10"/>
                  </a:cubicBezTo>
                  <a:cubicBezTo>
                    <a:pt x="264" y="3"/>
                    <a:pt x="259" y="0"/>
                    <a:pt x="251" y="0"/>
                  </a:cubicBezTo>
                  <a:cubicBezTo>
                    <a:pt x="241" y="0"/>
                    <a:pt x="138" y="77"/>
                    <a:pt x="72" y="220"/>
                  </a:cubicBezTo>
                  <a:cubicBezTo>
                    <a:pt x="13" y="343"/>
                    <a:pt x="0" y="468"/>
                    <a:pt x="0" y="563"/>
                  </a:cubicBezTo>
                  <a:cubicBezTo>
                    <a:pt x="0" y="653"/>
                    <a:pt x="13" y="788"/>
                    <a:pt x="74" y="916"/>
                  </a:cubicBezTo>
                  <a:cubicBezTo>
                    <a:pt x="143" y="1055"/>
                    <a:pt x="241" y="1126"/>
                    <a:pt x="251" y="1126"/>
                  </a:cubicBezTo>
                  <a:cubicBezTo>
                    <a:pt x="259" y="1126"/>
                    <a:pt x="264" y="1124"/>
                    <a:pt x="264" y="1116"/>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58"/>
            <p:cNvSpPr/>
            <p:nvPr/>
          </p:nvSpPr>
          <p:spPr>
            <a:xfrm>
              <a:off x="7014240" y="4004640"/>
              <a:ext cx="18000" cy="405720"/>
            </a:xfrm>
            <a:custGeom>
              <a:rect b="b" l="l" r="r" t="t"/>
              <a:pathLst>
                <a:path extrusionOk="0" h="1127" w="50">
                  <a:moveTo>
                    <a:pt x="49" y="41"/>
                  </a:moveTo>
                  <a:cubicBezTo>
                    <a:pt x="49" y="20"/>
                    <a:pt x="49" y="0"/>
                    <a:pt x="23" y="0"/>
                  </a:cubicBezTo>
                  <a:cubicBezTo>
                    <a:pt x="0" y="0"/>
                    <a:pt x="0" y="20"/>
                    <a:pt x="0" y="41"/>
                  </a:cubicBezTo>
                  <a:lnTo>
                    <a:pt x="0" y="1085"/>
                  </a:lnTo>
                  <a:cubicBezTo>
                    <a:pt x="0" y="1106"/>
                    <a:pt x="0" y="1126"/>
                    <a:pt x="23" y="1126"/>
                  </a:cubicBezTo>
                  <a:cubicBezTo>
                    <a:pt x="49" y="1126"/>
                    <a:pt x="49" y="1106"/>
                    <a:pt x="49" y="1085"/>
                  </a:cubicBezTo>
                  <a:lnTo>
                    <a:pt x="49" y="41"/>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58"/>
            <p:cNvSpPr/>
            <p:nvPr/>
          </p:nvSpPr>
          <p:spPr>
            <a:xfrm>
              <a:off x="7094520" y="4038840"/>
              <a:ext cx="171720" cy="279720"/>
            </a:xfrm>
            <a:custGeom>
              <a:rect b="b" l="l" r="r" t="t"/>
              <a:pathLst>
                <a:path extrusionOk="0" h="777" w="477">
                  <a:moveTo>
                    <a:pt x="476" y="392"/>
                  </a:moveTo>
                  <a:cubicBezTo>
                    <a:pt x="476" y="299"/>
                    <a:pt x="471" y="210"/>
                    <a:pt x="430" y="125"/>
                  </a:cubicBezTo>
                  <a:cubicBezTo>
                    <a:pt x="379" y="18"/>
                    <a:pt x="287" y="0"/>
                    <a:pt x="238" y="0"/>
                  </a:cubicBezTo>
                  <a:cubicBezTo>
                    <a:pt x="172" y="0"/>
                    <a:pt x="87" y="28"/>
                    <a:pt x="41" y="133"/>
                  </a:cubicBezTo>
                  <a:cubicBezTo>
                    <a:pt x="5" y="212"/>
                    <a:pt x="0" y="299"/>
                    <a:pt x="0" y="392"/>
                  </a:cubicBezTo>
                  <a:cubicBezTo>
                    <a:pt x="0" y="476"/>
                    <a:pt x="5" y="576"/>
                    <a:pt x="51" y="663"/>
                  </a:cubicBezTo>
                  <a:cubicBezTo>
                    <a:pt x="100" y="753"/>
                    <a:pt x="182" y="776"/>
                    <a:pt x="238" y="776"/>
                  </a:cubicBezTo>
                  <a:cubicBezTo>
                    <a:pt x="300" y="776"/>
                    <a:pt x="384" y="753"/>
                    <a:pt x="435" y="645"/>
                  </a:cubicBezTo>
                  <a:cubicBezTo>
                    <a:pt x="471" y="568"/>
                    <a:pt x="476" y="479"/>
                    <a:pt x="476" y="392"/>
                  </a:cubicBezTo>
                  <a:moveTo>
                    <a:pt x="238" y="753"/>
                  </a:moveTo>
                  <a:cubicBezTo>
                    <a:pt x="195" y="753"/>
                    <a:pt x="125" y="724"/>
                    <a:pt x="105" y="614"/>
                  </a:cubicBezTo>
                  <a:cubicBezTo>
                    <a:pt x="95" y="548"/>
                    <a:pt x="95" y="443"/>
                    <a:pt x="95" y="376"/>
                  </a:cubicBezTo>
                  <a:cubicBezTo>
                    <a:pt x="95" y="305"/>
                    <a:pt x="95" y="230"/>
                    <a:pt x="102" y="169"/>
                  </a:cubicBezTo>
                  <a:cubicBezTo>
                    <a:pt x="125" y="36"/>
                    <a:pt x="210" y="26"/>
                    <a:pt x="238" y="26"/>
                  </a:cubicBezTo>
                  <a:cubicBezTo>
                    <a:pt x="274" y="26"/>
                    <a:pt x="348" y="46"/>
                    <a:pt x="371" y="156"/>
                  </a:cubicBezTo>
                  <a:cubicBezTo>
                    <a:pt x="381" y="220"/>
                    <a:pt x="381" y="305"/>
                    <a:pt x="381" y="376"/>
                  </a:cubicBezTo>
                  <a:cubicBezTo>
                    <a:pt x="381" y="461"/>
                    <a:pt x="381" y="538"/>
                    <a:pt x="369" y="609"/>
                  </a:cubicBezTo>
                  <a:cubicBezTo>
                    <a:pt x="353" y="717"/>
                    <a:pt x="289" y="753"/>
                    <a:pt x="238" y="753"/>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58"/>
            <p:cNvSpPr/>
            <p:nvPr/>
          </p:nvSpPr>
          <p:spPr>
            <a:xfrm>
              <a:off x="7302600" y="4004640"/>
              <a:ext cx="91440" cy="405720"/>
            </a:xfrm>
            <a:custGeom>
              <a:rect b="b" l="l" r="r" t="t"/>
              <a:pathLst>
                <a:path extrusionOk="0" h="1127" w="254">
                  <a:moveTo>
                    <a:pt x="248" y="584"/>
                  </a:moveTo>
                  <a:cubicBezTo>
                    <a:pt x="253" y="568"/>
                    <a:pt x="253" y="566"/>
                    <a:pt x="253" y="563"/>
                  </a:cubicBezTo>
                  <a:cubicBezTo>
                    <a:pt x="253" y="561"/>
                    <a:pt x="253" y="558"/>
                    <a:pt x="248" y="545"/>
                  </a:cubicBezTo>
                  <a:lnTo>
                    <a:pt x="49" y="26"/>
                  </a:lnTo>
                  <a:cubicBezTo>
                    <a:pt x="41" y="8"/>
                    <a:pt x="36" y="0"/>
                    <a:pt x="23" y="0"/>
                  </a:cubicBezTo>
                  <a:cubicBezTo>
                    <a:pt x="10" y="0"/>
                    <a:pt x="0" y="10"/>
                    <a:pt x="0" y="23"/>
                  </a:cubicBezTo>
                  <a:cubicBezTo>
                    <a:pt x="0" y="26"/>
                    <a:pt x="0" y="28"/>
                    <a:pt x="5" y="41"/>
                  </a:cubicBezTo>
                  <a:lnTo>
                    <a:pt x="207" y="563"/>
                  </a:lnTo>
                  <a:lnTo>
                    <a:pt x="5" y="1085"/>
                  </a:lnTo>
                  <a:cubicBezTo>
                    <a:pt x="0" y="1095"/>
                    <a:pt x="0" y="1098"/>
                    <a:pt x="0" y="1106"/>
                  </a:cubicBezTo>
                  <a:cubicBezTo>
                    <a:pt x="0" y="1116"/>
                    <a:pt x="10" y="1126"/>
                    <a:pt x="23" y="1126"/>
                  </a:cubicBezTo>
                  <a:cubicBezTo>
                    <a:pt x="38" y="1126"/>
                    <a:pt x="41" y="1116"/>
                    <a:pt x="46" y="1106"/>
                  </a:cubicBezTo>
                  <a:lnTo>
                    <a:pt x="248" y="584"/>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58"/>
            <p:cNvSpPr/>
            <p:nvPr/>
          </p:nvSpPr>
          <p:spPr>
            <a:xfrm>
              <a:off x="7550640" y="4073040"/>
              <a:ext cx="270360" cy="271440"/>
            </a:xfrm>
            <a:custGeom>
              <a:rect b="b" l="l" r="r" t="t"/>
              <a:pathLst>
                <a:path extrusionOk="0" h="754" w="751">
                  <a:moveTo>
                    <a:pt x="399" y="399"/>
                  </a:moveTo>
                  <a:lnTo>
                    <a:pt x="714" y="399"/>
                  </a:lnTo>
                  <a:cubicBezTo>
                    <a:pt x="730" y="399"/>
                    <a:pt x="750" y="399"/>
                    <a:pt x="750" y="376"/>
                  </a:cubicBezTo>
                  <a:cubicBezTo>
                    <a:pt x="750" y="353"/>
                    <a:pt x="730" y="353"/>
                    <a:pt x="714" y="353"/>
                  </a:cubicBezTo>
                  <a:lnTo>
                    <a:pt x="399" y="353"/>
                  </a:lnTo>
                  <a:lnTo>
                    <a:pt x="399" y="38"/>
                  </a:lnTo>
                  <a:cubicBezTo>
                    <a:pt x="399" y="20"/>
                    <a:pt x="399" y="0"/>
                    <a:pt x="376" y="0"/>
                  </a:cubicBezTo>
                  <a:cubicBezTo>
                    <a:pt x="353" y="0"/>
                    <a:pt x="353" y="20"/>
                    <a:pt x="353" y="38"/>
                  </a:cubicBezTo>
                  <a:lnTo>
                    <a:pt x="353" y="353"/>
                  </a:lnTo>
                  <a:lnTo>
                    <a:pt x="38" y="353"/>
                  </a:lnTo>
                  <a:cubicBezTo>
                    <a:pt x="20" y="353"/>
                    <a:pt x="0" y="353"/>
                    <a:pt x="0" y="376"/>
                  </a:cubicBezTo>
                  <a:cubicBezTo>
                    <a:pt x="0" y="399"/>
                    <a:pt x="20" y="399"/>
                    <a:pt x="38" y="399"/>
                  </a:cubicBezTo>
                  <a:lnTo>
                    <a:pt x="353" y="399"/>
                  </a:lnTo>
                  <a:lnTo>
                    <a:pt x="353" y="714"/>
                  </a:lnTo>
                  <a:cubicBezTo>
                    <a:pt x="353" y="729"/>
                    <a:pt x="353" y="753"/>
                    <a:pt x="376" y="753"/>
                  </a:cubicBezTo>
                  <a:cubicBezTo>
                    <a:pt x="399" y="753"/>
                    <a:pt x="399" y="729"/>
                    <a:pt x="399" y="714"/>
                  </a:cubicBezTo>
                  <a:lnTo>
                    <a:pt x="399" y="399"/>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58"/>
            <p:cNvSpPr/>
            <p:nvPr/>
          </p:nvSpPr>
          <p:spPr>
            <a:xfrm>
              <a:off x="7980840" y="4004640"/>
              <a:ext cx="18000" cy="405720"/>
            </a:xfrm>
            <a:custGeom>
              <a:rect b="b" l="l" r="r" t="t"/>
              <a:pathLst>
                <a:path extrusionOk="0" h="1127" w="50">
                  <a:moveTo>
                    <a:pt x="49" y="41"/>
                  </a:moveTo>
                  <a:cubicBezTo>
                    <a:pt x="49" y="20"/>
                    <a:pt x="49" y="0"/>
                    <a:pt x="23" y="0"/>
                  </a:cubicBezTo>
                  <a:cubicBezTo>
                    <a:pt x="0" y="0"/>
                    <a:pt x="0" y="20"/>
                    <a:pt x="0" y="41"/>
                  </a:cubicBezTo>
                  <a:lnTo>
                    <a:pt x="0" y="1085"/>
                  </a:lnTo>
                  <a:cubicBezTo>
                    <a:pt x="0" y="1106"/>
                    <a:pt x="0" y="1126"/>
                    <a:pt x="23" y="1126"/>
                  </a:cubicBezTo>
                  <a:cubicBezTo>
                    <a:pt x="49" y="1126"/>
                    <a:pt x="49" y="1106"/>
                    <a:pt x="49" y="1085"/>
                  </a:cubicBezTo>
                  <a:lnTo>
                    <a:pt x="49" y="41"/>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58"/>
            <p:cNvSpPr/>
            <p:nvPr/>
          </p:nvSpPr>
          <p:spPr>
            <a:xfrm>
              <a:off x="8081280" y="4038840"/>
              <a:ext cx="135000" cy="271440"/>
            </a:xfrm>
            <a:custGeom>
              <a:rect b="b" l="l" r="r" t="t"/>
              <a:pathLst>
                <a:path extrusionOk="0" h="754" w="375">
                  <a:moveTo>
                    <a:pt x="233" y="28"/>
                  </a:moveTo>
                  <a:cubicBezTo>
                    <a:pt x="233" y="3"/>
                    <a:pt x="233" y="0"/>
                    <a:pt x="207" y="0"/>
                  </a:cubicBezTo>
                  <a:cubicBezTo>
                    <a:pt x="136" y="72"/>
                    <a:pt x="36" y="72"/>
                    <a:pt x="0" y="72"/>
                  </a:cubicBezTo>
                  <a:lnTo>
                    <a:pt x="0" y="108"/>
                  </a:lnTo>
                  <a:cubicBezTo>
                    <a:pt x="23" y="108"/>
                    <a:pt x="90" y="108"/>
                    <a:pt x="148" y="77"/>
                  </a:cubicBezTo>
                  <a:lnTo>
                    <a:pt x="148" y="663"/>
                  </a:lnTo>
                  <a:cubicBezTo>
                    <a:pt x="148" y="704"/>
                    <a:pt x="146" y="717"/>
                    <a:pt x="44" y="717"/>
                  </a:cubicBezTo>
                  <a:lnTo>
                    <a:pt x="8" y="717"/>
                  </a:lnTo>
                  <a:lnTo>
                    <a:pt x="8" y="753"/>
                  </a:lnTo>
                  <a:cubicBezTo>
                    <a:pt x="46" y="747"/>
                    <a:pt x="146" y="747"/>
                    <a:pt x="189" y="747"/>
                  </a:cubicBezTo>
                  <a:cubicBezTo>
                    <a:pt x="236" y="747"/>
                    <a:pt x="333" y="747"/>
                    <a:pt x="374" y="753"/>
                  </a:cubicBezTo>
                  <a:lnTo>
                    <a:pt x="374" y="717"/>
                  </a:lnTo>
                  <a:lnTo>
                    <a:pt x="338" y="717"/>
                  </a:lnTo>
                  <a:cubicBezTo>
                    <a:pt x="236" y="717"/>
                    <a:pt x="233" y="704"/>
                    <a:pt x="233" y="663"/>
                  </a:cubicBezTo>
                  <a:lnTo>
                    <a:pt x="233" y="28"/>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58"/>
            <p:cNvSpPr/>
            <p:nvPr/>
          </p:nvSpPr>
          <p:spPr>
            <a:xfrm>
              <a:off x="8270280" y="4004640"/>
              <a:ext cx="91440" cy="405720"/>
            </a:xfrm>
            <a:custGeom>
              <a:rect b="b" l="l" r="r" t="t"/>
              <a:pathLst>
                <a:path extrusionOk="0" h="1127" w="254">
                  <a:moveTo>
                    <a:pt x="248" y="584"/>
                  </a:moveTo>
                  <a:cubicBezTo>
                    <a:pt x="253" y="568"/>
                    <a:pt x="253" y="566"/>
                    <a:pt x="253" y="563"/>
                  </a:cubicBezTo>
                  <a:cubicBezTo>
                    <a:pt x="253" y="561"/>
                    <a:pt x="253" y="558"/>
                    <a:pt x="248" y="545"/>
                  </a:cubicBezTo>
                  <a:lnTo>
                    <a:pt x="49" y="26"/>
                  </a:lnTo>
                  <a:cubicBezTo>
                    <a:pt x="41" y="8"/>
                    <a:pt x="36" y="0"/>
                    <a:pt x="23" y="0"/>
                  </a:cubicBezTo>
                  <a:cubicBezTo>
                    <a:pt x="10" y="0"/>
                    <a:pt x="0" y="10"/>
                    <a:pt x="0" y="23"/>
                  </a:cubicBezTo>
                  <a:cubicBezTo>
                    <a:pt x="0" y="26"/>
                    <a:pt x="0" y="28"/>
                    <a:pt x="5" y="41"/>
                  </a:cubicBezTo>
                  <a:lnTo>
                    <a:pt x="207" y="563"/>
                  </a:lnTo>
                  <a:lnTo>
                    <a:pt x="5" y="1085"/>
                  </a:lnTo>
                  <a:cubicBezTo>
                    <a:pt x="0" y="1095"/>
                    <a:pt x="0" y="1098"/>
                    <a:pt x="0" y="1106"/>
                  </a:cubicBezTo>
                  <a:cubicBezTo>
                    <a:pt x="0" y="1116"/>
                    <a:pt x="10" y="1126"/>
                    <a:pt x="23" y="1126"/>
                  </a:cubicBezTo>
                  <a:cubicBezTo>
                    <a:pt x="38" y="1126"/>
                    <a:pt x="41" y="1116"/>
                    <a:pt x="46" y="1106"/>
                  </a:cubicBezTo>
                  <a:lnTo>
                    <a:pt x="248" y="584"/>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58"/>
            <p:cNvSpPr/>
            <p:nvPr/>
          </p:nvSpPr>
          <p:spPr>
            <a:xfrm>
              <a:off x="8428680" y="4004640"/>
              <a:ext cx="95400" cy="405720"/>
            </a:xfrm>
            <a:custGeom>
              <a:rect b="b" l="l" r="r" t="t"/>
              <a:pathLst>
                <a:path extrusionOk="0" h="1127" w="265">
                  <a:moveTo>
                    <a:pt x="264" y="563"/>
                  </a:moveTo>
                  <a:cubicBezTo>
                    <a:pt x="264" y="476"/>
                    <a:pt x="251" y="340"/>
                    <a:pt x="189" y="212"/>
                  </a:cubicBezTo>
                  <a:cubicBezTo>
                    <a:pt x="120" y="74"/>
                    <a:pt x="23" y="0"/>
                    <a:pt x="10" y="0"/>
                  </a:cubicBezTo>
                  <a:cubicBezTo>
                    <a:pt x="5" y="0"/>
                    <a:pt x="0" y="5"/>
                    <a:pt x="0" y="10"/>
                  </a:cubicBezTo>
                  <a:cubicBezTo>
                    <a:pt x="0" y="15"/>
                    <a:pt x="0" y="18"/>
                    <a:pt x="20" y="38"/>
                  </a:cubicBezTo>
                  <a:cubicBezTo>
                    <a:pt x="133" y="148"/>
                    <a:pt x="197" y="328"/>
                    <a:pt x="197" y="563"/>
                  </a:cubicBezTo>
                  <a:cubicBezTo>
                    <a:pt x="197" y="755"/>
                    <a:pt x="156" y="955"/>
                    <a:pt x="15" y="1095"/>
                  </a:cubicBezTo>
                  <a:cubicBezTo>
                    <a:pt x="0" y="1111"/>
                    <a:pt x="0" y="1113"/>
                    <a:pt x="0" y="1116"/>
                  </a:cubicBezTo>
                  <a:cubicBezTo>
                    <a:pt x="0" y="1124"/>
                    <a:pt x="5" y="1126"/>
                    <a:pt x="10" y="1126"/>
                  </a:cubicBezTo>
                  <a:cubicBezTo>
                    <a:pt x="23" y="1126"/>
                    <a:pt x="125" y="1049"/>
                    <a:pt x="192" y="906"/>
                  </a:cubicBezTo>
                  <a:cubicBezTo>
                    <a:pt x="251" y="783"/>
                    <a:pt x="264" y="658"/>
                    <a:pt x="264" y="563"/>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3" name="Google Shape;303;p58"/>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Superposició</a:t>
            </a:r>
            <a:endParaRPr b="0" sz="4000" strike="noStrike">
              <a:solidFill>
                <a:srgbClr val="000000"/>
              </a:solidFill>
              <a:latin typeface="Arial"/>
              <a:ea typeface="Arial"/>
              <a:cs typeface="Arial"/>
              <a:sym typeface="Arial"/>
            </a:endParaRPr>
          </a:p>
        </p:txBody>
      </p:sp>
      <p:sp>
        <p:nvSpPr>
          <p:cNvPr id="304" name="Google Shape;304;p58"/>
          <p:cNvSpPr/>
          <p:nvPr/>
        </p:nvSpPr>
        <p:spPr>
          <a:xfrm>
            <a:off x="2303640" y="6243840"/>
            <a:ext cx="2808000" cy="33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58"/>
          <p:cNvSpPr txBox="1"/>
          <p:nvPr/>
        </p:nvSpPr>
        <p:spPr>
          <a:xfrm>
            <a:off x="1008000" y="683280"/>
            <a:ext cx="7524000" cy="1008000"/>
          </a:xfrm>
          <a:prstGeom prst="rect">
            <a:avLst/>
          </a:prstGeom>
          <a:solidFill>
            <a:srgbClr val="FFFFFF"/>
          </a:solid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None/>
            </a:pPr>
            <a:r>
              <a:rPr b="0" lang="ca-ES" sz="2400" strike="noStrike">
                <a:solidFill>
                  <a:srgbClr val="000000"/>
                </a:solidFill>
                <a:latin typeface="Calibri"/>
                <a:ea typeface="Calibri"/>
                <a:cs typeface="Calibri"/>
                <a:sym typeface="Calibri"/>
              </a:rPr>
              <a:t>El principi de superposició permet construir estats sense cap anàleg clàssic</a:t>
            </a:r>
            <a:endParaRPr b="0" sz="240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567"/>
              </a:spcBef>
              <a:spcAft>
                <a:spcPts val="0"/>
              </a:spcAft>
              <a:buNone/>
            </a:pPr>
            <a:r>
              <a:t/>
            </a:r>
            <a:endParaRPr b="0" sz="240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850"/>
              </a:spcBef>
              <a:spcAft>
                <a:spcPts val="0"/>
              </a:spcAft>
              <a:buNone/>
            </a:pPr>
            <a:r>
              <a:t/>
            </a:r>
            <a:endParaRPr b="0" sz="2400"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850"/>
              </a:spcBef>
              <a:spcAft>
                <a:spcPts val="0"/>
              </a:spcAft>
              <a:buNone/>
            </a:pPr>
            <a:r>
              <a:t/>
            </a:r>
            <a:endParaRPr b="0" sz="240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762"/>
              </a:spcBef>
              <a:spcAft>
                <a:spcPts val="0"/>
              </a:spcAft>
              <a:buNone/>
            </a:pPr>
            <a:r>
              <a:t/>
            </a:r>
            <a:endParaRPr b="0" sz="2400" strike="noStrike">
              <a:solidFill>
                <a:srgbClr val="000000"/>
              </a:solidFill>
              <a:latin typeface="Times New Roman"/>
              <a:ea typeface="Times New Roman"/>
              <a:cs typeface="Times New Roman"/>
              <a:sym typeface="Times New Roman"/>
            </a:endParaRPr>
          </a:p>
          <a:p>
            <a:pPr indent="0" lvl="0" marL="0" marR="0" rtl="0" algn="l">
              <a:lnSpc>
                <a:spcPct val="80000"/>
              </a:lnSpc>
              <a:spcBef>
                <a:spcPts val="479"/>
              </a:spcBef>
              <a:spcAft>
                <a:spcPts val="0"/>
              </a:spcAft>
              <a:buNone/>
            </a:pPr>
            <a:r>
              <a:t/>
            </a:r>
            <a:endParaRPr b="0" sz="240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240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2400"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sz="2400" strike="noStrike">
              <a:solidFill>
                <a:srgbClr val="000000"/>
              </a:solidFill>
              <a:latin typeface="Times New Roman"/>
              <a:ea typeface="Times New Roman"/>
              <a:cs typeface="Times New Roman"/>
              <a:sym typeface="Times New Roman"/>
            </a:endParaRPr>
          </a:p>
        </p:txBody>
      </p:sp>
      <p:cxnSp>
        <p:nvCxnSpPr>
          <p:cNvPr id="306" name="Google Shape;306;p58"/>
          <p:cNvCxnSpPr/>
          <p:nvPr/>
        </p:nvCxnSpPr>
        <p:spPr>
          <a:xfrm>
            <a:off x="1655280" y="2914920"/>
            <a:ext cx="1440000" cy="0"/>
          </a:xfrm>
          <a:prstGeom prst="straightConnector1">
            <a:avLst/>
          </a:prstGeom>
          <a:noFill/>
          <a:ln cap="flat" cmpd="sng" w="9525">
            <a:solidFill>
              <a:srgbClr val="000000"/>
            </a:solidFill>
            <a:prstDash val="solid"/>
            <a:round/>
            <a:headEnd len="sm" w="sm" type="none"/>
            <a:tailEnd len="med" w="med" type="triangle"/>
          </a:ln>
        </p:spPr>
      </p:cxnSp>
      <p:cxnSp>
        <p:nvCxnSpPr>
          <p:cNvPr id="307" name="Google Shape;307;p58"/>
          <p:cNvCxnSpPr/>
          <p:nvPr/>
        </p:nvCxnSpPr>
        <p:spPr>
          <a:xfrm rot="10800000">
            <a:off x="4391640" y="1907280"/>
            <a:ext cx="0" cy="1008000"/>
          </a:xfrm>
          <a:prstGeom prst="straightConnector1">
            <a:avLst/>
          </a:prstGeom>
          <a:noFill/>
          <a:ln cap="flat" cmpd="sng" w="9525">
            <a:solidFill>
              <a:srgbClr val="000000"/>
            </a:solidFill>
            <a:prstDash val="solid"/>
            <a:round/>
            <a:headEnd len="sm" w="sm" type="none"/>
            <a:tailEnd len="med" w="med" type="triangle"/>
          </a:ln>
        </p:spPr>
      </p:cxnSp>
      <p:cxnSp>
        <p:nvCxnSpPr>
          <p:cNvPr id="308" name="Google Shape;308;p58"/>
          <p:cNvCxnSpPr/>
          <p:nvPr/>
        </p:nvCxnSpPr>
        <p:spPr>
          <a:xfrm>
            <a:off x="3023640" y="2915280"/>
            <a:ext cx="1368000" cy="0"/>
          </a:xfrm>
          <a:prstGeom prst="straightConnector1">
            <a:avLst/>
          </a:prstGeom>
          <a:noFill/>
          <a:ln cap="flat" cmpd="sng" w="9525">
            <a:solidFill>
              <a:srgbClr val="000000"/>
            </a:solidFill>
            <a:prstDash val="solid"/>
            <a:round/>
            <a:headEnd len="sm" w="sm" type="none"/>
            <a:tailEnd len="sm" w="sm" type="none"/>
          </a:ln>
        </p:spPr>
      </p:cxnSp>
      <p:sp>
        <p:nvSpPr>
          <p:cNvPr id="309" name="Google Shape;309;p58"/>
          <p:cNvSpPr txBox="1"/>
          <p:nvPr/>
        </p:nvSpPr>
        <p:spPr>
          <a:xfrm>
            <a:off x="3815640" y="1403280"/>
            <a:ext cx="1440360" cy="369360"/>
          </a:xfrm>
          <a:prstGeom prst="rect">
            <a:avLst/>
          </a:prstGeom>
          <a:solidFill>
            <a:srgbClr val="FCD3C1"/>
          </a:solid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solidFill>
                  <a:srgbClr val="610506"/>
                </a:solidFill>
                <a:latin typeface="Calibri"/>
                <a:ea typeface="Calibri"/>
                <a:cs typeface="Calibri"/>
                <a:sym typeface="Calibri"/>
              </a:rPr>
              <a:t>Detector 1</a:t>
            </a:r>
            <a:endParaRPr b="0" sz="2200" strike="noStrike">
              <a:latin typeface="Arial"/>
              <a:ea typeface="Arial"/>
              <a:cs typeface="Arial"/>
              <a:sym typeface="Arial"/>
            </a:endParaRPr>
          </a:p>
        </p:txBody>
      </p:sp>
      <p:sp>
        <p:nvSpPr>
          <p:cNvPr id="310" name="Google Shape;310;p58"/>
          <p:cNvSpPr txBox="1"/>
          <p:nvPr/>
        </p:nvSpPr>
        <p:spPr>
          <a:xfrm>
            <a:off x="6407640" y="2735280"/>
            <a:ext cx="1440360" cy="369360"/>
          </a:xfrm>
          <a:prstGeom prst="rect">
            <a:avLst/>
          </a:prstGeom>
          <a:solidFill>
            <a:srgbClr val="FCD3C1"/>
          </a:solid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solidFill>
                  <a:srgbClr val="610506"/>
                </a:solidFill>
                <a:latin typeface="Calibri"/>
                <a:ea typeface="Calibri"/>
                <a:cs typeface="Calibri"/>
                <a:sym typeface="Calibri"/>
              </a:rPr>
              <a:t>Detector 2</a:t>
            </a:r>
            <a:endParaRPr b="0" sz="2200" strike="noStrike">
              <a:latin typeface="Arial"/>
              <a:ea typeface="Arial"/>
              <a:cs typeface="Arial"/>
              <a:sym typeface="Arial"/>
            </a:endParaRPr>
          </a:p>
        </p:txBody>
      </p:sp>
      <p:cxnSp>
        <p:nvCxnSpPr>
          <p:cNvPr id="311" name="Google Shape;311;p58"/>
          <p:cNvCxnSpPr/>
          <p:nvPr/>
        </p:nvCxnSpPr>
        <p:spPr>
          <a:xfrm>
            <a:off x="4571640" y="2914920"/>
            <a:ext cx="1440000" cy="0"/>
          </a:xfrm>
          <a:prstGeom prst="straightConnector1">
            <a:avLst/>
          </a:prstGeom>
          <a:noFill/>
          <a:ln cap="flat" cmpd="sng" w="9525">
            <a:solidFill>
              <a:srgbClr val="000000"/>
            </a:solidFill>
            <a:prstDash val="solid"/>
            <a:round/>
            <a:headEnd len="sm" w="sm" type="none"/>
            <a:tailEnd len="med" w="med" type="triangle"/>
          </a:ln>
        </p:spPr>
      </p:cxnSp>
      <p:sp>
        <p:nvSpPr>
          <p:cNvPr id="312" name="Google Shape;312;p58"/>
          <p:cNvSpPr txBox="1"/>
          <p:nvPr/>
        </p:nvSpPr>
        <p:spPr>
          <a:xfrm>
            <a:off x="1008000" y="2519280"/>
            <a:ext cx="1836000" cy="9529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solidFill>
                  <a:srgbClr val="5C2D91"/>
                </a:solidFill>
                <a:latin typeface="Calibri"/>
                <a:ea typeface="Calibri"/>
                <a:cs typeface="Calibri"/>
                <a:sym typeface="Calibri"/>
              </a:rPr>
              <a:t>Fotó incident</a:t>
            </a:r>
            <a:endParaRPr b="0" sz="2200" strike="noStrike">
              <a:latin typeface="Arial"/>
              <a:ea typeface="Arial"/>
              <a:cs typeface="Arial"/>
              <a:sym typeface="Arial"/>
            </a:endParaRPr>
          </a:p>
        </p:txBody>
      </p:sp>
      <p:sp>
        <p:nvSpPr>
          <p:cNvPr id="313" name="Google Shape;313;p58"/>
          <p:cNvSpPr txBox="1"/>
          <p:nvPr/>
        </p:nvSpPr>
        <p:spPr>
          <a:xfrm>
            <a:off x="5111640" y="2051280"/>
            <a:ext cx="2016000" cy="5428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Beam splitter</a:t>
            </a:r>
            <a:endParaRPr b="0" sz="2200" strike="noStrike">
              <a:latin typeface="Arial"/>
              <a:ea typeface="Arial"/>
              <a:cs typeface="Arial"/>
              <a:sym typeface="Arial"/>
            </a:endParaRPr>
          </a:p>
        </p:txBody>
      </p:sp>
      <p:sp>
        <p:nvSpPr>
          <p:cNvPr id="314" name="Google Shape;314;p58"/>
          <p:cNvSpPr txBox="1"/>
          <p:nvPr/>
        </p:nvSpPr>
        <p:spPr>
          <a:xfrm>
            <a:off x="1043640" y="3895920"/>
            <a:ext cx="3780000" cy="10720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400" strike="noStrike">
                <a:latin typeface="Calibri"/>
                <a:ea typeface="Calibri"/>
                <a:cs typeface="Calibri"/>
                <a:sym typeface="Calibri"/>
              </a:rPr>
              <a:t>El sistema està en dos estats incompatibles clàssicament de manera simultània</a:t>
            </a:r>
            <a:endParaRPr b="0" sz="2400" strike="noStrike">
              <a:latin typeface="Arial"/>
              <a:ea typeface="Arial"/>
              <a:cs typeface="Arial"/>
              <a:sym typeface="Arial"/>
            </a:endParaRPr>
          </a:p>
        </p:txBody>
      </p:sp>
      <p:sp>
        <p:nvSpPr>
          <p:cNvPr id="315" name="Google Shape;315;p58"/>
          <p:cNvSpPr/>
          <p:nvPr/>
        </p:nvSpPr>
        <p:spPr>
          <a:xfrm rot="2584800">
            <a:off x="4336560" y="2098440"/>
            <a:ext cx="144360" cy="1800360"/>
          </a:xfrm>
          <a:prstGeom prst="rect">
            <a:avLst/>
          </a:prstGeom>
          <a:solidFill>
            <a:srgbClr val="729FCF"/>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9"/>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Incertesa de Heisenberg amb espins</a:t>
            </a:r>
            <a:endParaRPr b="0" sz="4000" strike="noStrike">
              <a:solidFill>
                <a:srgbClr val="000000"/>
              </a:solidFill>
              <a:latin typeface="Arial"/>
              <a:ea typeface="Arial"/>
              <a:cs typeface="Arial"/>
              <a:sym typeface="Arial"/>
            </a:endParaRPr>
          </a:p>
        </p:txBody>
      </p:sp>
      <p:sp>
        <p:nvSpPr>
          <p:cNvPr id="321" name="Google Shape;321;p59"/>
          <p:cNvSpPr/>
          <p:nvPr/>
        </p:nvSpPr>
        <p:spPr>
          <a:xfrm>
            <a:off x="2303640" y="4659840"/>
            <a:ext cx="2808000" cy="33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2" name="Google Shape;322;p59"/>
          <p:cNvCxnSpPr/>
          <p:nvPr/>
        </p:nvCxnSpPr>
        <p:spPr>
          <a:xfrm rot="10800000">
            <a:off x="755280" y="3203280"/>
            <a:ext cx="0" cy="648000"/>
          </a:xfrm>
          <a:prstGeom prst="straightConnector1">
            <a:avLst/>
          </a:prstGeom>
          <a:noFill/>
          <a:ln cap="flat" cmpd="sng" w="9525">
            <a:solidFill>
              <a:srgbClr val="000000"/>
            </a:solidFill>
            <a:prstDash val="solid"/>
            <a:round/>
            <a:headEnd len="sm" w="sm" type="none"/>
            <a:tailEnd len="med" w="med" type="triangle"/>
          </a:ln>
        </p:spPr>
      </p:cxnSp>
      <p:cxnSp>
        <p:nvCxnSpPr>
          <p:cNvPr id="323" name="Google Shape;323;p59"/>
          <p:cNvCxnSpPr/>
          <p:nvPr/>
        </p:nvCxnSpPr>
        <p:spPr>
          <a:xfrm flipH="1" rot="10800000">
            <a:off x="755640" y="3850920"/>
            <a:ext cx="576000" cy="360"/>
          </a:xfrm>
          <a:prstGeom prst="straightConnector1">
            <a:avLst/>
          </a:prstGeom>
          <a:noFill/>
          <a:ln cap="flat" cmpd="sng" w="9525">
            <a:solidFill>
              <a:srgbClr val="000000"/>
            </a:solidFill>
            <a:prstDash val="solid"/>
            <a:round/>
            <a:headEnd len="sm" w="sm" type="none"/>
            <a:tailEnd len="med" w="med" type="triangle"/>
          </a:ln>
        </p:spPr>
      </p:cxnSp>
      <p:cxnSp>
        <p:nvCxnSpPr>
          <p:cNvPr id="324" name="Google Shape;324;p59"/>
          <p:cNvCxnSpPr/>
          <p:nvPr/>
        </p:nvCxnSpPr>
        <p:spPr>
          <a:xfrm flipH="1">
            <a:off x="216000" y="3852000"/>
            <a:ext cx="530280" cy="372600"/>
          </a:xfrm>
          <a:prstGeom prst="straightConnector1">
            <a:avLst/>
          </a:prstGeom>
          <a:noFill/>
          <a:ln cap="flat" cmpd="sng" w="9525">
            <a:solidFill>
              <a:srgbClr val="000000"/>
            </a:solidFill>
            <a:prstDash val="solid"/>
            <a:round/>
            <a:headEnd len="sm" w="sm" type="none"/>
            <a:tailEnd len="med" w="med" type="triangle"/>
          </a:ln>
        </p:spPr>
      </p:cxnSp>
      <p:sp>
        <p:nvSpPr>
          <p:cNvPr id="325" name="Google Shape;325;p59"/>
          <p:cNvSpPr txBox="1"/>
          <p:nvPr/>
        </p:nvSpPr>
        <p:spPr>
          <a:xfrm>
            <a:off x="323640" y="4355280"/>
            <a:ext cx="288000" cy="3632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790" strike="noStrike">
                <a:latin typeface="Calibri"/>
                <a:ea typeface="Calibri"/>
                <a:cs typeface="Calibri"/>
                <a:sym typeface="Calibri"/>
              </a:rPr>
              <a:t>x</a:t>
            </a:r>
            <a:endParaRPr b="0" sz="1790" strike="noStrike">
              <a:latin typeface="Arial"/>
              <a:ea typeface="Arial"/>
              <a:cs typeface="Arial"/>
              <a:sym typeface="Arial"/>
            </a:endParaRPr>
          </a:p>
        </p:txBody>
      </p:sp>
      <p:sp>
        <p:nvSpPr>
          <p:cNvPr id="326" name="Google Shape;326;p59"/>
          <p:cNvSpPr txBox="1"/>
          <p:nvPr/>
        </p:nvSpPr>
        <p:spPr>
          <a:xfrm>
            <a:off x="1331640" y="3671280"/>
            <a:ext cx="288000" cy="3632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790" strike="noStrike">
                <a:latin typeface="Calibri"/>
                <a:ea typeface="Calibri"/>
                <a:cs typeface="Calibri"/>
                <a:sym typeface="Calibri"/>
              </a:rPr>
              <a:t>y</a:t>
            </a:r>
            <a:endParaRPr b="0" sz="1790" strike="noStrike">
              <a:latin typeface="Arial"/>
              <a:ea typeface="Arial"/>
              <a:cs typeface="Arial"/>
              <a:sym typeface="Arial"/>
            </a:endParaRPr>
          </a:p>
        </p:txBody>
      </p:sp>
      <p:sp>
        <p:nvSpPr>
          <p:cNvPr id="327" name="Google Shape;327;p59"/>
          <p:cNvSpPr txBox="1"/>
          <p:nvPr/>
        </p:nvSpPr>
        <p:spPr>
          <a:xfrm>
            <a:off x="647640" y="2843280"/>
            <a:ext cx="288000" cy="3632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790" strike="noStrike">
                <a:latin typeface="Calibri"/>
                <a:ea typeface="Calibri"/>
                <a:cs typeface="Calibri"/>
                <a:sym typeface="Calibri"/>
              </a:rPr>
              <a:t>z</a:t>
            </a:r>
            <a:endParaRPr b="0" sz="1790" strike="noStrike">
              <a:latin typeface="Arial"/>
              <a:ea typeface="Arial"/>
              <a:cs typeface="Arial"/>
              <a:sym typeface="Arial"/>
            </a:endParaRPr>
          </a:p>
        </p:txBody>
      </p:sp>
      <p:sp>
        <p:nvSpPr>
          <p:cNvPr id="328" name="Google Shape;328;p59"/>
          <p:cNvSpPr/>
          <p:nvPr/>
        </p:nvSpPr>
        <p:spPr>
          <a:xfrm>
            <a:off x="1439640" y="1438920"/>
            <a:ext cx="2088000" cy="864000"/>
          </a:xfrm>
          <a:prstGeom prst="rect">
            <a:avLst/>
          </a:prstGeom>
          <a:solidFill>
            <a:srgbClr val="FFB66C"/>
          </a:solidFill>
          <a:ln cap="flat" cmpd="sng" w="9525">
            <a:solidFill>
              <a:srgbClr val="3465A4"/>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spcBef>
                <a:spcPts val="0"/>
              </a:spcBef>
              <a:spcAft>
                <a:spcPts val="0"/>
              </a:spcAft>
              <a:buNone/>
            </a:pPr>
            <a:r>
              <a:rPr b="0" lang="ca-ES" sz="1790" strike="noStrike">
                <a:latin typeface="Arial"/>
                <a:ea typeface="Arial"/>
                <a:cs typeface="Arial"/>
                <a:sym typeface="Arial"/>
              </a:rPr>
              <a:t>Stern Gerlach en </a:t>
            </a:r>
            <a:endParaRPr b="0" sz="1790" strike="noStrike">
              <a:latin typeface="Arial"/>
              <a:ea typeface="Arial"/>
              <a:cs typeface="Arial"/>
              <a:sym typeface="Arial"/>
            </a:endParaRPr>
          </a:p>
          <a:p>
            <a:pPr indent="0" lvl="0" marL="0" marR="0" rtl="0" algn="ctr">
              <a:spcBef>
                <a:spcPts val="0"/>
              </a:spcBef>
              <a:spcAft>
                <a:spcPts val="0"/>
              </a:spcAft>
              <a:buNone/>
            </a:pPr>
            <a:r>
              <a:rPr b="0" lang="ca-ES" sz="1790" strike="noStrike">
                <a:latin typeface="Arial"/>
                <a:ea typeface="Arial"/>
                <a:cs typeface="Arial"/>
                <a:sym typeface="Arial"/>
              </a:rPr>
              <a:t>direcció z</a:t>
            </a:r>
            <a:endParaRPr b="0" sz="1790" strike="noStrike">
              <a:latin typeface="Arial"/>
              <a:ea typeface="Arial"/>
              <a:cs typeface="Arial"/>
              <a:sym typeface="Arial"/>
            </a:endParaRPr>
          </a:p>
        </p:txBody>
      </p:sp>
      <p:sp>
        <p:nvSpPr>
          <p:cNvPr id="329" name="Google Shape;329;p59"/>
          <p:cNvSpPr/>
          <p:nvPr/>
        </p:nvSpPr>
        <p:spPr>
          <a:xfrm>
            <a:off x="4499640" y="1438920"/>
            <a:ext cx="2088000" cy="864000"/>
          </a:xfrm>
          <a:prstGeom prst="rect">
            <a:avLst/>
          </a:prstGeom>
          <a:solidFill>
            <a:srgbClr val="FFB66C"/>
          </a:solidFill>
          <a:ln cap="flat" cmpd="sng" w="9525">
            <a:solidFill>
              <a:srgbClr val="3465A4"/>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spcBef>
                <a:spcPts val="0"/>
              </a:spcBef>
              <a:spcAft>
                <a:spcPts val="0"/>
              </a:spcAft>
              <a:buNone/>
            </a:pPr>
            <a:r>
              <a:rPr b="0" lang="ca-ES" sz="1790" strike="noStrike">
                <a:latin typeface="Arial"/>
                <a:ea typeface="Arial"/>
                <a:cs typeface="Arial"/>
                <a:sym typeface="Arial"/>
              </a:rPr>
              <a:t>Stern Gerlach en </a:t>
            </a:r>
            <a:endParaRPr b="0" sz="1790" strike="noStrike">
              <a:latin typeface="Arial"/>
              <a:ea typeface="Arial"/>
              <a:cs typeface="Arial"/>
              <a:sym typeface="Arial"/>
            </a:endParaRPr>
          </a:p>
          <a:p>
            <a:pPr indent="0" lvl="0" marL="0" marR="0" rtl="0" algn="ctr">
              <a:spcBef>
                <a:spcPts val="0"/>
              </a:spcBef>
              <a:spcAft>
                <a:spcPts val="0"/>
              </a:spcAft>
              <a:buNone/>
            </a:pPr>
            <a:r>
              <a:rPr b="0" lang="ca-ES" sz="1790" strike="noStrike">
                <a:latin typeface="Arial"/>
                <a:ea typeface="Arial"/>
                <a:cs typeface="Arial"/>
                <a:sym typeface="Arial"/>
              </a:rPr>
              <a:t>direcció x</a:t>
            </a:r>
            <a:endParaRPr b="0" sz="1790" strike="noStrike">
              <a:latin typeface="Arial"/>
              <a:ea typeface="Arial"/>
              <a:cs typeface="Arial"/>
              <a:sym typeface="Arial"/>
            </a:endParaRPr>
          </a:p>
        </p:txBody>
      </p:sp>
      <p:pic>
        <p:nvPicPr>
          <p:cNvPr id="330" name="Google Shape;330;p59"/>
          <p:cNvPicPr preferRelativeResize="0"/>
          <p:nvPr/>
        </p:nvPicPr>
        <p:blipFill rotWithShape="1">
          <a:blip r:embed="rId3">
            <a:alphaModFix/>
          </a:blip>
          <a:srcRect b="0" l="0" r="0" t="0"/>
          <a:stretch/>
        </p:blipFill>
        <p:spPr>
          <a:xfrm>
            <a:off x="6839640" y="1295280"/>
            <a:ext cx="595800" cy="576000"/>
          </a:xfrm>
          <a:prstGeom prst="rect">
            <a:avLst/>
          </a:prstGeom>
          <a:noFill/>
          <a:ln>
            <a:noFill/>
          </a:ln>
        </p:spPr>
      </p:pic>
      <p:pic>
        <p:nvPicPr>
          <p:cNvPr id="331" name="Google Shape;331;p59"/>
          <p:cNvPicPr preferRelativeResize="0"/>
          <p:nvPr/>
        </p:nvPicPr>
        <p:blipFill rotWithShape="1">
          <a:blip r:embed="rId4">
            <a:alphaModFix/>
          </a:blip>
          <a:srcRect b="0" l="0" r="0" t="0"/>
          <a:stretch/>
        </p:blipFill>
        <p:spPr>
          <a:xfrm>
            <a:off x="6883200" y="1858320"/>
            <a:ext cx="552240" cy="588600"/>
          </a:xfrm>
          <a:prstGeom prst="rect">
            <a:avLst/>
          </a:prstGeom>
          <a:noFill/>
          <a:ln>
            <a:noFill/>
          </a:ln>
        </p:spPr>
      </p:pic>
      <p:sp>
        <p:nvSpPr>
          <p:cNvPr id="332" name="Google Shape;332;p59"/>
          <p:cNvSpPr txBox="1"/>
          <p:nvPr/>
        </p:nvSpPr>
        <p:spPr>
          <a:xfrm>
            <a:off x="7560000" y="1367280"/>
            <a:ext cx="1080000" cy="363240"/>
          </a:xfrm>
          <a:prstGeom prst="rect">
            <a:avLst/>
          </a:prstGeom>
          <a:solidFill>
            <a:srgbClr val="FFD8CE"/>
          </a:solid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790" strike="noStrike">
                <a:latin typeface="Calibri"/>
                <a:ea typeface="Calibri"/>
                <a:cs typeface="Calibri"/>
                <a:sym typeface="Calibri"/>
              </a:rPr>
              <a:t>50% prob</a:t>
            </a:r>
            <a:endParaRPr b="0" sz="1790" strike="noStrike">
              <a:latin typeface="Arial"/>
              <a:ea typeface="Arial"/>
              <a:cs typeface="Arial"/>
              <a:sym typeface="Arial"/>
            </a:endParaRPr>
          </a:p>
        </p:txBody>
      </p:sp>
      <p:sp>
        <p:nvSpPr>
          <p:cNvPr id="333" name="Google Shape;333;p59"/>
          <p:cNvSpPr txBox="1"/>
          <p:nvPr/>
        </p:nvSpPr>
        <p:spPr>
          <a:xfrm>
            <a:off x="7560000" y="2015280"/>
            <a:ext cx="1152000" cy="363240"/>
          </a:xfrm>
          <a:prstGeom prst="rect">
            <a:avLst/>
          </a:prstGeom>
          <a:solidFill>
            <a:srgbClr val="FFD8CE"/>
          </a:solid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790" strike="noStrike">
                <a:latin typeface="Calibri"/>
                <a:ea typeface="Calibri"/>
                <a:cs typeface="Calibri"/>
                <a:sym typeface="Calibri"/>
              </a:rPr>
              <a:t>50% prob</a:t>
            </a:r>
            <a:endParaRPr b="0" sz="1790" strike="noStrike">
              <a:latin typeface="Arial"/>
              <a:ea typeface="Arial"/>
              <a:cs typeface="Arial"/>
              <a:sym typeface="Arial"/>
            </a:endParaRPr>
          </a:p>
        </p:txBody>
      </p:sp>
      <p:pic>
        <p:nvPicPr>
          <p:cNvPr id="334" name="Google Shape;334;p59"/>
          <p:cNvPicPr preferRelativeResize="0"/>
          <p:nvPr/>
        </p:nvPicPr>
        <p:blipFill rotWithShape="1">
          <a:blip r:embed="rId5">
            <a:alphaModFix/>
          </a:blip>
          <a:srcRect b="0" l="0" r="0" t="0"/>
          <a:stretch/>
        </p:blipFill>
        <p:spPr>
          <a:xfrm>
            <a:off x="359640" y="1308960"/>
            <a:ext cx="696240" cy="994680"/>
          </a:xfrm>
          <a:prstGeom prst="rect">
            <a:avLst/>
          </a:prstGeom>
          <a:noFill/>
          <a:ln>
            <a:noFill/>
          </a:ln>
        </p:spPr>
      </p:pic>
      <p:pic>
        <p:nvPicPr>
          <p:cNvPr id="335" name="Google Shape;335;p59"/>
          <p:cNvPicPr preferRelativeResize="0"/>
          <p:nvPr/>
        </p:nvPicPr>
        <p:blipFill rotWithShape="1">
          <a:blip r:embed="rId5">
            <a:alphaModFix/>
          </a:blip>
          <a:srcRect b="0" l="0" r="0" t="0"/>
          <a:stretch/>
        </p:blipFill>
        <p:spPr>
          <a:xfrm>
            <a:off x="3600000" y="1308960"/>
            <a:ext cx="696240" cy="994680"/>
          </a:xfrm>
          <a:prstGeom prst="rect">
            <a:avLst/>
          </a:prstGeom>
          <a:noFill/>
          <a:ln>
            <a:noFill/>
          </a:ln>
        </p:spPr>
      </p:pic>
      <p:sp>
        <p:nvSpPr>
          <p:cNvPr id="336" name="Google Shape;336;p59"/>
          <p:cNvSpPr txBox="1"/>
          <p:nvPr/>
        </p:nvSpPr>
        <p:spPr>
          <a:xfrm>
            <a:off x="3455640" y="981000"/>
            <a:ext cx="1296000" cy="386280"/>
          </a:xfrm>
          <a:prstGeom prst="rect">
            <a:avLst/>
          </a:prstGeom>
          <a:solidFill>
            <a:srgbClr val="FFD8CE"/>
          </a:solid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790" strike="noStrike">
                <a:latin typeface="Calibri"/>
                <a:ea typeface="Calibri"/>
                <a:cs typeface="Calibri"/>
                <a:sym typeface="Calibri"/>
              </a:rPr>
              <a:t>100% prob</a:t>
            </a:r>
            <a:endParaRPr b="0" sz="1790" strike="noStrike">
              <a:latin typeface="Arial"/>
              <a:ea typeface="Arial"/>
              <a:cs typeface="Arial"/>
              <a:sym typeface="Arial"/>
            </a:endParaRPr>
          </a:p>
        </p:txBody>
      </p:sp>
      <p:cxnSp>
        <p:nvCxnSpPr>
          <p:cNvPr id="337" name="Google Shape;337;p59"/>
          <p:cNvCxnSpPr/>
          <p:nvPr/>
        </p:nvCxnSpPr>
        <p:spPr>
          <a:xfrm>
            <a:off x="359640" y="2734920"/>
            <a:ext cx="9072000" cy="0"/>
          </a:xfrm>
          <a:prstGeom prst="straightConnector1">
            <a:avLst/>
          </a:prstGeom>
          <a:noFill/>
          <a:ln cap="flat" cmpd="sng" w="9525">
            <a:solidFill>
              <a:srgbClr val="000000"/>
            </a:solidFill>
            <a:prstDash val="solid"/>
            <a:round/>
            <a:headEnd len="sm" w="sm" type="none"/>
            <a:tailEnd len="med" w="med" type="triangle"/>
          </a:ln>
        </p:spPr>
      </p:cxnSp>
      <p:sp>
        <p:nvSpPr>
          <p:cNvPr id="338" name="Google Shape;338;p59"/>
          <p:cNvSpPr txBox="1"/>
          <p:nvPr/>
        </p:nvSpPr>
        <p:spPr>
          <a:xfrm>
            <a:off x="8927640" y="2816640"/>
            <a:ext cx="792360" cy="3204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1790" strike="noStrike">
                <a:solidFill>
                  <a:srgbClr val="C9211E"/>
                </a:solidFill>
                <a:latin typeface="Calibri"/>
                <a:ea typeface="Calibri"/>
                <a:cs typeface="Calibri"/>
                <a:sym typeface="Calibri"/>
              </a:rPr>
              <a:t>temps</a:t>
            </a:r>
            <a:endParaRPr b="0" sz="1790" strike="noStrike">
              <a:latin typeface="Arial"/>
              <a:ea typeface="Arial"/>
              <a:cs typeface="Arial"/>
              <a:sym typeface="Arial"/>
            </a:endParaRPr>
          </a:p>
        </p:txBody>
      </p:sp>
      <p:sp>
        <p:nvSpPr>
          <p:cNvPr id="339" name="Google Shape;339;p59"/>
          <p:cNvSpPr txBox="1"/>
          <p:nvPr/>
        </p:nvSpPr>
        <p:spPr>
          <a:xfrm>
            <a:off x="1512000" y="3023280"/>
            <a:ext cx="4176000" cy="9529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Sabem molt bé que obtindrem si mesurem en </a:t>
            </a:r>
            <a:r>
              <a:rPr b="0" lang="ca-ES" sz="2200" strike="noStrike">
                <a:solidFill>
                  <a:srgbClr val="C9211E"/>
                </a:solidFill>
                <a:latin typeface="Calibri"/>
                <a:ea typeface="Calibri"/>
                <a:cs typeface="Calibri"/>
                <a:sym typeface="Calibri"/>
              </a:rPr>
              <a:t>z</a:t>
            </a:r>
            <a:endParaRPr b="0" sz="2200" strike="noStrike">
              <a:latin typeface="Arial"/>
              <a:ea typeface="Arial"/>
              <a:cs typeface="Arial"/>
              <a:sym typeface="Arial"/>
            </a:endParaRPr>
          </a:p>
        </p:txBody>
      </p:sp>
      <p:sp>
        <p:nvSpPr>
          <p:cNvPr id="340" name="Google Shape;340;p59"/>
          <p:cNvSpPr txBox="1"/>
          <p:nvPr/>
        </p:nvSpPr>
        <p:spPr>
          <a:xfrm>
            <a:off x="6263640" y="3058920"/>
            <a:ext cx="3312000" cy="9529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No tenim ni idea de que sortirà si mesurem en </a:t>
            </a:r>
            <a:r>
              <a:rPr b="0" lang="ca-ES" sz="2200" strike="noStrike">
                <a:solidFill>
                  <a:srgbClr val="C9211E"/>
                </a:solidFill>
                <a:latin typeface="Calibri"/>
                <a:ea typeface="Calibri"/>
                <a:cs typeface="Calibri"/>
                <a:sym typeface="Calibri"/>
              </a:rPr>
              <a:t>x</a:t>
            </a:r>
            <a:endParaRPr b="0" sz="2200" strike="noStrike">
              <a:latin typeface="Arial"/>
              <a:ea typeface="Arial"/>
              <a:cs typeface="Arial"/>
              <a:sym typeface="Arial"/>
            </a:endParaRPr>
          </a:p>
        </p:txBody>
      </p:sp>
      <p:cxnSp>
        <p:nvCxnSpPr>
          <p:cNvPr id="341" name="Google Shape;341;p59"/>
          <p:cNvCxnSpPr/>
          <p:nvPr/>
        </p:nvCxnSpPr>
        <p:spPr>
          <a:xfrm rot="10800000">
            <a:off x="5579280" y="2735280"/>
            <a:ext cx="0" cy="1080000"/>
          </a:xfrm>
          <a:prstGeom prst="straightConnector1">
            <a:avLst/>
          </a:prstGeom>
          <a:noFill/>
          <a:ln cap="flat" cmpd="sng" w="9525">
            <a:solidFill>
              <a:srgbClr val="000000"/>
            </a:solidFill>
            <a:prstDash val="solid"/>
            <a:round/>
            <a:headEnd len="sm" w="sm" type="none"/>
            <a:tailEnd len="sm" w="sm" type="none"/>
          </a:ln>
        </p:spPr>
      </p:cxnSp>
      <p:sp>
        <p:nvSpPr>
          <p:cNvPr id="342" name="Google Shape;342;p59"/>
          <p:cNvSpPr txBox="1"/>
          <p:nvPr/>
        </p:nvSpPr>
        <p:spPr>
          <a:xfrm>
            <a:off x="6191640" y="4030920"/>
            <a:ext cx="3744000" cy="1363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 i si finalment mesurem en </a:t>
            </a:r>
            <a:r>
              <a:rPr b="0" lang="ca-ES" sz="2200" strike="noStrike">
                <a:solidFill>
                  <a:srgbClr val="C9211E"/>
                </a:solidFill>
                <a:latin typeface="Calibri"/>
                <a:ea typeface="Calibri"/>
                <a:cs typeface="Calibri"/>
                <a:sym typeface="Calibri"/>
              </a:rPr>
              <a:t>x,</a:t>
            </a:r>
            <a:r>
              <a:rPr b="0" lang="ca-ES" sz="2200" strike="noStrike">
                <a:latin typeface="Calibri"/>
                <a:ea typeface="Calibri"/>
                <a:cs typeface="Calibri"/>
                <a:sym typeface="Calibri"/>
              </a:rPr>
              <a:t> passarem a no saber que obtindrem al mesurar en </a:t>
            </a:r>
            <a:r>
              <a:rPr b="0" lang="ca-ES" sz="2200" strike="noStrike">
                <a:solidFill>
                  <a:srgbClr val="C9211E"/>
                </a:solidFill>
                <a:latin typeface="Calibri"/>
                <a:ea typeface="Calibri"/>
                <a:cs typeface="Calibri"/>
                <a:sym typeface="Calibri"/>
              </a:rPr>
              <a:t>z. </a:t>
            </a:r>
            <a:endParaRPr b="0" sz="2200" strike="noStrike">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60"/>
          <p:cNvSpPr/>
          <p:nvPr/>
        </p:nvSpPr>
        <p:spPr>
          <a:xfrm>
            <a:off x="5399280" y="2591280"/>
            <a:ext cx="3816720" cy="1152720"/>
          </a:xfrm>
          <a:custGeom>
            <a:rect b="b" l="l" r="r" t="t"/>
            <a:pathLst>
              <a:path extrusionOk="0" h="3204" w="10603">
                <a:moveTo>
                  <a:pt x="533" y="0"/>
                </a:moveTo>
                <a:cubicBezTo>
                  <a:pt x="266" y="0"/>
                  <a:pt x="0" y="266"/>
                  <a:pt x="0" y="533"/>
                </a:cubicBezTo>
                <a:lnTo>
                  <a:pt x="0" y="2669"/>
                </a:lnTo>
                <a:cubicBezTo>
                  <a:pt x="0" y="2936"/>
                  <a:pt x="266" y="3203"/>
                  <a:pt x="533" y="3203"/>
                </a:cubicBezTo>
                <a:lnTo>
                  <a:pt x="10069" y="3203"/>
                </a:lnTo>
                <a:cubicBezTo>
                  <a:pt x="10335" y="3203"/>
                  <a:pt x="10602" y="2936"/>
                  <a:pt x="10602" y="2669"/>
                </a:cubicBezTo>
                <a:lnTo>
                  <a:pt x="10602" y="533"/>
                </a:lnTo>
                <a:cubicBezTo>
                  <a:pt x="10602" y="266"/>
                  <a:pt x="10335" y="0"/>
                  <a:pt x="10069" y="0"/>
                </a:cubicBezTo>
                <a:lnTo>
                  <a:pt x="533" y="0"/>
                </a:lnTo>
              </a:path>
            </a:pathLst>
          </a:custGeom>
          <a:noFill/>
          <a:ln cap="flat" cmpd="sng" w="29150">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60"/>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Entrellaçament quàntic</a:t>
            </a:r>
            <a:endParaRPr b="0" sz="4000" strike="noStrike">
              <a:solidFill>
                <a:srgbClr val="000000"/>
              </a:solidFill>
              <a:latin typeface="Arial"/>
              <a:ea typeface="Arial"/>
              <a:cs typeface="Arial"/>
              <a:sym typeface="Arial"/>
            </a:endParaRPr>
          </a:p>
        </p:txBody>
      </p:sp>
      <p:sp>
        <p:nvSpPr>
          <p:cNvPr id="349" name="Google Shape;349;p60"/>
          <p:cNvSpPr/>
          <p:nvPr/>
        </p:nvSpPr>
        <p:spPr>
          <a:xfrm>
            <a:off x="2303640" y="5595840"/>
            <a:ext cx="2808000" cy="33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60"/>
          <p:cNvSpPr txBox="1"/>
          <p:nvPr/>
        </p:nvSpPr>
        <p:spPr>
          <a:xfrm>
            <a:off x="611640" y="719280"/>
            <a:ext cx="8820360" cy="92736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Hem vist que un sistema quàntic individual pot estar en estats de superposició. Considerem ara el cas d’un sistema format per dues partícules</a:t>
            </a:r>
            <a:endParaRPr b="0" sz="2200" strike="noStrike">
              <a:latin typeface="Arial"/>
              <a:ea typeface="Arial"/>
              <a:cs typeface="Arial"/>
              <a:sym typeface="Arial"/>
            </a:endParaRPr>
          </a:p>
        </p:txBody>
      </p:sp>
      <p:pic>
        <p:nvPicPr>
          <p:cNvPr id="351" name="Google Shape;351;p60"/>
          <p:cNvPicPr preferRelativeResize="0"/>
          <p:nvPr/>
        </p:nvPicPr>
        <p:blipFill rotWithShape="1">
          <a:blip r:embed="rId3">
            <a:alphaModFix/>
          </a:blip>
          <a:srcRect b="0" l="0" r="0" t="0"/>
          <a:stretch/>
        </p:blipFill>
        <p:spPr>
          <a:xfrm>
            <a:off x="1619640" y="1462320"/>
            <a:ext cx="3485520" cy="637560"/>
          </a:xfrm>
          <a:prstGeom prst="rect">
            <a:avLst/>
          </a:prstGeom>
          <a:noFill/>
          <a:ln>
            <a:noFill/>
          </a:ln>
        </p:spPr>
      </p:pic>
      <p:pic>
        <p:nvPicPr>
          <p:cNvPr id="352" name="Google Shape;352;p60"/>
          <p:cNvPicPr preferRelativeResize="0"/>
          <p:nvPr/>
        </p:nvPicPr>
        <p:blipFill rotWithShape="1">
          <a:blip r:embed="rId4">
            <a:alphaModFix/>
          </a:blip>
          <a:srcRect b="0" l="0" r="0" t="0"/>
          <a:stretch/>
        </p:blipFill>
        <p:spPr>
          <a:xfrm>
            <a:off x="5562000" y="1465200"/>
            <a:ext cx="3485520" cy="637560"/>
          </a:xfrm>
          <a:prstGeom prst="rect">
            <a:avLst/>
          </a:prstGeom>
          <a:noFill/>
          <a:ln>
            <a:noFill/>
          </a:ln>
        </p:spPr>
      </p:pic>
      <p:sp>
        <p:nvSpPr>
          <p:cNvPr id="353" name="Google Shape;353;p60"/>
          <p:cNvSpPr txBox="1"/>
          <p:nvPr/>
        </p:nvSpPr>
        <p:spPr>
          <a:xfrm>
            <a:off x="647640" y="2555280"/>
            <a:ext cx="4248000" cy="3686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L’estat global del sistema seria:</a:t>
            </a:r>
            <a:endParaRPr b="0" sz="2200" strike="noStrike">
              <a:latin typeface="Arial"/>
              <a:ea typeface="Arial"/>
              <a:cs typeface="Arial"/>
              <a:sym typeface="Arial"/>
            </a:endParaRPr>
          </a:p>
        </p:txBody>
      </p:sp>
      <p:pic>
        <p:nvPicPr>
          <p:cNvPr id="354" name="Google Shape;354;p60"/>
          <p:cNvPicPr preferRelativeResize="0"/>
          <p:nvPr/>
        </p:nvPicPr>
        <p:blipFill rotWithShape="1">
          <a:blip r:embed="rId5">
            <a:alphaModFix/>
          </a:blip>
          <a:srcRect b="0" l="0" r="0" t="0"/>
          <a:stretch/>
        </p:blipFill>
        <p:spPr>
          <a:xfrm>
            <a:off x="864000" y="3166920"/>
            <a:ext cx="3092400" cy="391680"/>
          </a:xfrm>
          <a:prstGeom prst="rect">
            <a:avLst/>
          </a:prstGeom>
          <a:noFill/>
          <a:ln>
            <a:noFill/>
          </a:ln>
        </p:spPr>
      </p:pic>
      <p:sp>
        <p:nvSpPr>
          <p:cNvPr id="355" name="Google Shape;355;p60"/>
          <p:cNvSpPr txBox="1"/>
          <p:nvPr/>
        </p:nvSpPr>
        <p:spPr>
          <a:xfrm>
            <a:off x="5471640" y="2663280"/>
            <a:ext cx="3744360" cy="19252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400" strike="noStrike">
                <a:latin typeface="Calibri"/>
                <a:ea typeface="Calibri"/>
                <a:cs typeface="Calibri"/>
                <a:sym typeface="Calibri"/>
              </a:rPr>
              <a:t>Que podem llegir com «La partícula 1 fa         mentre que la partícula 2 fa        »</a:t>
            </a:r>
            <a:endParaRPr b="0" sz="2400" strike="noStrike">
              <a:latin typeface="Arial"/>
              <a:ea typeface="Arial"/>
              <a:cs typeface="Arial"/>
              <a:sym typeface="Arial"/>
            </a:endParaRPr>
          </a:p>
        </p:txBody>
      </p:sp>
      <p:grpSp>
        <p:nvGrpSpPr>
          <p:cNvPr id="356" name="Google Shape;356;p60"/>
          <p:cNvGrpSpPr/>
          <p:nvPr/>
        </p:nvGrpSpPr>
        <p:grpSpPr>
          <a:xfrm>
            <a:off x="7271640" y="2995920"/>
            <a:ext cx="483480" cy="279000"/>
            <a:chOff x="7271640" y="2995920"/>
            <a:chExt cx="483480" cy="279000"/>
          </a:xfrm>
        </p:grpSpPr>
        <p:sp>
          <p:nvSpPr>
            <p:cNvPr id="357" name="Google Shape;357;p60"/>
            <p:cNvSpPr/>
            <p:nvPr/>
          </p:nvSpPr>
          <p:spPr>
            <a:xfrm>
              <a:off x="7271640" y="3009960"/>
              <a:ext cx="469440" cy="251280"/>
            </a:xfrm>
            <a:custGeom>
              <a:rect b="b" l="l" r="r" t="t"/>
              <a:pathLst>
                <a:path extrusionOk="0" h="698" w="1304">
                  <a:moveTo>
                    <a:pt x="652" y="697"/>
                  </a:moveTo>
                  <a:lnTo>
                    <a:pt x="0" y="697"/>
                  </a:lnTo>
                  <a:lnTo>
                    <a:pt x="0" y="0"/>
                  </a:lnTo>
                  <a:lnTo>
                    <a:pt x="1303" y="0"/>
                  </a:lnTo>
                  <a:lnTo>
                    <a:pt x="1303" y="697"/>
                  </a:lnTo>
                  <a:lnTo>
                    <a:pt x="652" y="697"/>
                  </a:lnTo>
                </a:path>
              </a:pathLst>
            </a:custGeom>
            <a:solidFill>
              <a:srgbClr val="FFFFFF"/>
            </a:solidFill>
            <a:ln>
              <a:noFill/>
            </a:ln>
          </p:spPr>
        </p:sp>
        <p:sp>
          <p:nvSpPr>
            <p:cNvPr id="358" name="Google Shape;358;p60"/>
            <p:cNvSpPr/>
            <p:nvPr/>
          </p:nvSpPr>
          <p:spPr>
            <a:xfrm>
              <a:off x="7290720" y="2995920"/>
              <a:ext cx="12240" cy="279000"/>
            </a:xfrm>
            <a:custGeom>
              <a:rect b="b" l="l" r="r" t="t"/>
              <a:pathLst>
                <a:path extrusionOk="0" h="775" w="34">
                  <a:moveTo>
                    <a:pt x="33" y="28"/>
                  </a:moveTo>
                  <a:cubicBezTo>
                    <a:pt x="33" y="14"/>
                    <a:pt x="33" y="0"/>
                    <a:pt x="16" y="0"/>
                  </a:cubicBezTo>
                  <a:cubicBezTo>
                    <a:pt x="0" y="0"/>
                    <a:pt x="0" y="14"/>
                    <a:pt x="0" y="28"/>
                  </a:cubicBezTo>
                  <a:lnTo>
                    <a:pt x="0" y="746"/>
                  </a:lnTo>
                  <a:cubicBezTo>
                    <a:pt x="0" y="760"/>
                    <a:pt x="0" y="774"/>
                    <a:pt x="16" y="774"/>
                  </a:cubicBezTo>
                  <a:cubicBezTo>
                    <a:pt x="33" y="774"/>
                    <a:pt x="33" y="760"/>
                    <a:pt x="33" y="746"/>
                  </a:cubicBezTo>
                  <a:lnTo>
                    <a:pt x="33" y="28"/>
                  </a:lnTo>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60"/>
            <p:cNvSpPr/>
            <p:nvPr/>
          </p:nvSpPr>
          <p:spPr>
            <a:xfrm>
              <a:off x="7350840" y="3014280"/>
              <a:ext cx="185400" cy="190800"/>
            </a:xfrm>
            <a:custGeom>
              <a:rect b="b" l="l" r="r" t="t"/>
              <a:pathLst>
                <a:path extrusionOk="0" h="530" w="515">
                  <a:moveTo>
                    <a:pt x="287" y="62"/>
                  </a:moveTo>
                  <a:cubicBezTo>
                    <a:pt x="287" y="35"/>
                    <a:pt x="287" y="25"/>
                    <a:pt x="361" y="25"/>
                  </a:cubicBezTo>
                  <a:lnTo>
                    <a:pt x="387" y="25"/>
                  </a:lnTo>
                  <a:lnTo>
                    <a:pt x="387" y="0"/>
                  </a:lnTo>
                  <a:cubicBezTo>
                    <a:pt x="359" y="2"/>
                    <a:pt x="287" y="2"/>
                    <a:pt x="255" y="2"/>
                  </a:cubicBezTo>
                  <a:cubicBezTo>
                    <a:pt x="224" y="2"/>
                    <a:pt x="151" y="2"/>
                    <a:pt x="123" y="0"/>
                  </a:cubicBezTo>
                  <a:lnTo>
                    <a:pt x="123" y="25"/>
                  </a:lnTo>
                  <a:lnTo>
                    <a:pt x="150" y="25"/>
                  </a:lnTo>
                  <a:cubicBezTo>
                    <a:pt x="224" y="25"/>
                    <a:pt x="224" y="33"/>
                    <a:pt x="224" y="62"/>
                  </a:cubicBezTo>
                  <a:lnTo>
                    <a:pt x="224" y="406"/>
                  </a:lnTo>
                  <a:cubicBezTo>
                    <a:pt x="122" y="378"/>
                    <a:pt x="118" y="259"/>
                    <a:pt x="118" y="209"/>
                  </a:cubicBezTo>
                  <a:cubicBezTo>
                    <a:pt x="116" y="114"/>
                    <a:pt x="83" y="100"/>
                    <a:pt x="48" y="100"/>
                  </a:cubicBezTo>
                  <a:lnTo>
                    <a:pt x="19" y="100"/>
                  </a:lnTo>
                  <a:cubicBezTo>
                    <a:pt x="7" y="100"/>
                    <a:pt x="0" y="100"/>
                    <a:pt x="0" y="109"/>
                  </a:cubicBezTo>
                  <a:cubicBezTo>
                    <a:pt x="0" y="113"/>
                    <a:pt x="2" y="116"/>
                    <a:pt x="7" y="118"/>
                  </a:cubicBezTo>
                  <a:cubicBezTo>
                    <a:pt x="33" y="120"/>
                    <a:pt x="53" y="130"/>
                    <a:pt x="53" y="223"/>
                  </a:cubicBezTo>
                  <a:cubicBezTo>
                    <a:pt x="53" y="241"/>
                    <a:pt x="55" y="301"/>
                    <a:pt x="92" y="354"/>
                  </a:cubicBezTo>
                  <a:cubicBezTo>
                    <a:pt x="123" y="396"/>
                    <a:pt x="171" y="419"/>
                    <a:pt x="224" y="426"/>
                  </a:cubicBezTo>
                  <a:lnTo>
                    <a:pt x="224" y="468"/>
                  </a:lnTo>
                  <a:cubicBezTo>
                    <a:pt x="224" y="494"/>
                    <a:pt x="224" y="505"/>
                    <a:pt x="150" y="505"/>
                  </a:cubicBezTo>
                  <a:lnTo>
                    <a:pt x="123" y="505"/>
                  </a:lnTo>
                  <a:lnTo>
                    <a:pt x="123" y="529"/>
                  </a:lnTo>
                  <a:cubicBezTo>
                    <a:pt x="151" y="528"/>
                    <a:pt x="224" y="528"/>
                    <a:pt x="255" y="528"/>
                  </a:cubicBezTo>
                  <a:cubicBezTo>
                    <a:pt x="287" y="528"/>
                    <a:pt x="359" y="528"/>
                    <a:pt x="387" y="529"/>
                  </a:cubicBezTo>
                  <a:lnTo>
                    <a:pt x="387" y="505"/>
                  </a:lnTo>
                  <a:lnTo>
                    <a:pt x="361" y="505"/>
                  </a:lnTo>
                  <a:cubicBezTo>
                    <a:pt x="287" y="505"/>
                    <a:pt x="287" y="496"/>
                    <a:pt x="287" y="468"/>
                  </a:cubicBezTo>
                  <a:lnTo>
                    <a:pt x="287" y="426"/>
                  </a:lnTo>
                  <a:cubicBezTo>
                    <a:pt x="343" y="419"/>
                    <a:pt x="391" y="394"/>
                    <a:pt x="421" y="354"/>
                  </a:cubicBezTo>
                  <a:cubicBezTo>
                    <a:pt x="461" y="299"/>
                    <a:pt x="461" y="237"/>
                    <a:pt x="461" y="204"/>
                  </a:cubicBezTo>
                  <a:cubicBezTo>
                    <a:pt x="461" y="192"/>
                    <a:pt x="463" y="123"/>
                    <a:pt x="505" y="118"/>
                  </a:cubicBezTo>
                  <a:cubicBezTo>
                    <a:pt x="509" y="116"/>
                    <a:pt x="514" y="116"/>
                    <a:pt x="514" y="109"/>
                  </a:cubicBezTo>
                  <a:cubicBezTo>
                    <a:pt x="514" y="100"/>
                    <a:pt x="509" y="100"/>
                    <a:pt x="497" y="100"/>
                  </a:cubicBezTo>
                  <a:lnTo>
                    <a:pt x="467" y="100"/>
                  </a:lnTo>
                  <a:cubicBezTo>
                    <a:pt x="437" y="100"/>
                    <a:pt x="398" y="106"/>
                    <a:pt x="398" y="218"/>
                  </a:cubicBezTo>
                  <a:cubicBezTo>
                    <a:pt x="396" y="303"/>
                    <a:pt x="372" y="385"/>
                    <a:pt x="287" y="406"/>
                  </a:cubicBezTo>
                  <a:lnTo>
                    <a:pt x="287" y="62"/>
                  </a:lnTo>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60"/>
            <p:cNvSpPr/>
            <p:nvPr/>
          </p:nvSpPr>
          <p:spPr>
            <a:xfrm>
              <a:off x="7572960" y="3116880"/>
              <a:ext cx="72000" cy="130320"/>
            </a:xfrm>
            <a:custGeom>
              <a:rect b="b" l="l" r="r" t="t"/>
              <a:pathLst>
                <a:path extrusionOk="0" h="362" w="200">
                  <a:moveTo>
                    <a:pt x="123" y="16"/>
                  </a:moveTo>
                  <a:cubicBezTo>
                    <a:pt x="123" y="0"/>
                    <a:pt x="123" y="0"/>
                    <a:pt x="107" y="0"/>
                  </a:cubicBezTo>
                  <a:cubicBezTo>
                    <a:pt x="72" y="33"/>
                    <a:pt x="23" y="35"/>
                    <a:pt x="0" y="35"/>
                  </a:cubicBezTo>
                  <a:lnTo>
                    <a:pt x="0" y="55"/>
                  </a:lnTo>
                  <a:cubicBezTo>
                    <a:pt x="12" y="55"/>
                    <a:pt x="49" y="55"/>
                    <a:pt x="79" y="39"/>
                  </a:cubicBezTo>
                  <a:lnTo>
                    <a:pt x="79" y="317"/>
                  </a:lnTo>
                  <a:cubicBezTo>
                    <a:pt x="79" y="334"/>
                    <a:pt x="79" y="341"/>
                    <a:pt x="25" y="341"/>
                  </a:cubicBezTo>
                  <a:lnTo>
                    <a:pt x="4" y="341"/>
                  </a:lnTo>
                  <a:lnTo>
                    <a:pt x="4" y="361"/>
                  </a:lnTo>
                  <a:cubicBezTo>
                    <a:pt x="14" y="361"/>
                    <a:pt x="81" y="359"/>
                    <a:pt x="100" y="359"/>
                  </a:cubicBezTo>
                  <a:cubicBezTo>
                    <a:pt x="118" y="359"/>
                    <a:pt x="187" y="361"/>
                    <a:pt x="199" y="361"/>
                  </a:cubicBezTo>
                  <a:lnTo>
                    <a:pt x="199" y="341"/>
                  </a:lnTo>
                  <a:lnTo>
                    <a:pt x="178" y="341"/>
                  </a:lnTo>
                  <a:cubicBezTo>
                    <a:pt x="123" y="341"/>
                    <a:pt x="123" y="334"/>
                    <a:pt x="123" y="317"/>
                  </a:cubicBezTo>
                  <a:lnTo>
                    <a:pt x="123" y="16"/>
                  </a:lnTo>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60"/>
            <p:cNvSpPr/>
            <p:nvPr/>
          </p:nvSpPr>
          <p:spPr>
            <a:xfrm>
              <a:off x="7692120" y="2995920"/>
              <a:ext cx="63000" cy="279000"/>
            </a:xfrm>
            <a:custGeom>
              <a:rect b="b" l="l" r="r" t="t"/>
              <a:pathLst>
                <a:path extrusionOk="0" h="775" w="175">
                  <a:moveTo>
                    <a:pt x="171" y="401"/>
                  </a:moveTo>
                  <a:cubicBezTo>
                    <a:pt x="174" y="391"/>
                    <a:pt x="174" y="389"/>
                    <a:pt x="174" y="387"/>
                  </a:cubicBezTo>
                  <a:cubicBezTo>
                    <a:pt x="174" y="385"/>
                    <a:pt x="174" y="383"/>
                    <a:pt x="171" y="375"/>
                  </a:cubicBezTo>
                  <a:lnTo>
                    <a:pt x="33" y="18"/>
                  </a:lnTo>
                  <a:cubicBezTo>
                    <a:pt x="28" y="5"/>
                    <a:pt x="25" y="0"/>
                    <a:pt x="16" y="0"/>
                  </a:cubicBezTo>
                  <a:cubicBezTo>
                    <a:pt x="7" y="0"/>
                    <a:pt x="0" y="7"/>
                    <a:pt x="0" y="16"/>
                  </a:cubicBezTo>
                  <a:cubicBezTo>
                    <a:pt x="0" y="18"/>
                    <a:pt x="0" y="19"/>
                    <a:pt x="4" y="28"/>
                  </a:cubicBezTo>
                  <a:lnTo>
                    <a:pt x="143" y="387"/>
                  </a:lnTo>
                  <a:lnTo>
                    <a:pt x="4" y="746"/>
                  </a:lnTo>
                  <a:cubicBezTo>
                    <a:pt x="0" y="753"/>
                    <a:pt x="0" y="755"/>
                    <a:pt x="0" y="760"/>
                  </a:cubicBezTo>
                  <a:cubicBezTo>
                    <a:pt x="0" y="767"/>
                    <a:pt x="7" y="774"/>
                    <a:pt x="16" y="774"/>
                  </a:cubicBezTo>
                  <a:cubicBezTo>
                    <a:pt x="26" y="774"/>
                    <a:pt x="28" y="767"/>
                    <a:pt x="32" y="760"/>
                  </a:cubicBezTo>
                  <a:lnTo>
                    <a:pt x="171" y="401"/>
                  </a:lnTo>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2" name="Google Shape;362;p60"/>
          <p:cNvGrpSpPr/>
          <p:nvPr/>
        </p:nvGrpSpPr>
        <p:grpSpPr>
          <a:xfrm>
            <a:off x="8048880" y="3312000"/>
            <a:ext cx="483480" cy="279000"/>
            <a:chOff x="8048880" y="3312000"/>
            <a:chExt cx="483480" cy="279000"/>
          </a:xfrm>
        </p:grpSpPr>
        <p:sp>
          <p:nvSpPr>
            <p:cNvPr id="363" name="Google Shape;363;p60"/>
            <p:cNvSpPr/>
            <p:nvPr/>
          </p:nvSpPr>
          <p:spPr>
            <a:xfrm>
              <a:off x="8048880" y="3326040"/>
              <a:ext cx="469440" cy="251280"/>
            </a:xfrm>
            <a:custGeom>
              <a:rect b="b" l="l" r="r" t="t"/>
              <a:pathLst>
                <a:path extrusionOk="0" h="698" w="1304">
                  <a:moveTo>
                    <a:pt x="652" y="697"/>
                  </a:moveTo>
                  <a:lnTo>
                    <a:pt x="0" y="697"/>
                  </a:lnTo>
                  <a:lnTo>
                    <a:pt x="0" y="0"/>
                  </a:lnTo>
                  <a:lnTo>
                    <a:pt x="1303" y="0"/>
                  </a:lnTo>
                  <a:lnTo>
                    <a:pt x="1303" y="697"/>
                  </a:lnTo>
                  <a:lnTo>
                    <a:pt x="652" y="697"/>
                  </a:lnTo>
                </a:path>
              </a:pathLst>
            </a:custGeom>
            <a:solidFill>
              <a:srgbClr val="FFFFFF"/>
            </a:solidFill>
            <a:ln>
              <a:noFill/>
            </a:ln>
          </p:spPr>
        </p:sp>
        <p:sp>
          <p:nvSpPr>
            <p:cNvPr id="364" name="Google Shape;364;p60"/>
            <p:cNvSpPr/>
            <p:nvPr/>
          </p:nvSpPr>
          <p:spPr>
            <a:xfrm>
              <a:off x="8067960" y="3312000"/>
              <a:ext cx="12240" cy="279000"/>
            </a:xfrm>
            <a:custGeom>
              <a:rect b="b" l="l" r="r" t="t"/>
              <a:pathLst>
                <a:path extrusionOk="0" h="775" w="34">
                  <a:moveTo>
                    <a:pt x="33" y="28"/>
                  </a:moveTo>
                  <a:cubicBezTo>
                    <a:pt x="33" y="14"/>
                    <a:pt x="33" y="0"/>
                    <a:pt x="16" y="0"/>
                  </a:cubicBezTo>
                  <a:cubicBezTo>
                    <a:pt x="0" y="0"/>
                    <a:pt x="0" y="14"/>
                    <a:pt x="0" y="28"/>
                  </a:cubicBezTo>
                  <a:lnTo>
                    <a:pt x="0" y="746"/>
                  </a:lnTo>
                  <a:cubicBezTo>
                    <a:pt x="0" y="760"/>
                    <a:pt x="0" y="774"/>
                    <a:pt x="16" y="774"/>
                  </a:cubicBezTo>
                  <a:cubicBezTo>
                    <a:pt x="33" y="774"/>
                    <a:pt x="33" y="760"/>
                    <a:pt x="33" y="746"/>
                  </a:cubicBezTo>
                  <a:lnTo>
                    <a:pt x="33" y="28"/>
                  </a:lnTo>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60"/>
            <p:cNvSpPr/>
            <p:nvPr/>
          </p:nvSpPr>
          <p:spPr>
            <a:xfrm>
              <a:off x="8128080" y="3330360"/>
              <a:ext cx="185400" cy="190800"/>
            </a:xfrm>
            <a:custGeom>
              <a:rect b="b" l="l" r="r" t="t"/>
              <a:pathLst>
                <a:path extrusionOk="0" h="530" w="515">
                  <a:moveTo>
                    <a:pt x="287" y="62"/>
                  </a:moveTo>
                  <a:cubicBezTo>
                    <a:pt x="287" y="35"/>
                    <a:pt x="287" y="25"/>
                    <a:pt x="361" y="25"/>
                  </a:cubicBezTo>
                  <a:lnTo>
                    <a:pt x="387" y="25"/>
                  </a:lnTo>
                  <a:lnTo>
                    <a:pt x="387" y="0"/>
                  </a:lnTo>
                  <a:cubicBezTo>
                    <a:pt x="359" y="2"/>
                    <a:pt x="287" y="2"/>
                    <a:pt x="255" y="2"/>
                  </a:cubicBezTo>
                  <a:cubicBezTo>
                    <a:pt x="224" y="2"/>
                    <a:pt x="151" y="2"/>
                    <a:pt x="123" y="0"/>
                  </a:cubicBezTo>
                  <a:lnTo>
                    <a:pt x="123" y="25"/>
                  </a:lnTo>
                  <a:lnTo>
                    <a:pt x="150" y="25"/>
                  </a:lnTo>
                  <a:cubicBezTo>
                    <a:pt x="224" y="25"/>
                    <a:pt x="224" y="33"/>
                    <a:pt x="224" y="62"/>
                  </a:cubicBezTo>
                  <a:lnTo>
                    <a:pt x="224" y="406"/>
                  </a:lnTo>
                  <a:cubicBezTo>
                    <a:pt x="122" y="378"/>
                    <a:pt x="118" y="259"/>
                    <a:pt x="118" y="209"/>
                  </a:cubicBezTo>
                  <a:cubicBezTo>
                    <a:pt x="116" y="114"/>
                    <a:pt x="83" y="100"/>
                    <a:pt x="48" y="100"/>
                  </a:cubicBezTo>
                  <a:lnTo>
                    <a:pt x="19" y="100"/>
                  </a:lnTo>
                  <a:cubicBezTo>
                    <a:pt x="7" y="100"/>
                    <a:pt x="0" y="100"/>
                    <a:pt x="0" y="109"/>
                  </a:cubicBezTo>
                  <a:cubicBezTo>
                    <a:pt x="0" y="113"/>
                    <a:pt x="2" y="116"/>
                    <a:pt x="7" y="118"/>
                  </a:cubicBezTo>
                  <a:cubicBezTo>
                    <a:pt x="33" y="120"/>
                    <a:pt x="53" y="130"/>
                    <a:pt x="53" y="223"/>
                  </a:cubicBezTo>
                  <a:cubicBezTo>
                    <a:pt x="53" y="241"/>
                    <a:pt x="55" y="301"/>
                    <a:pt x="92" y="354"/>
                  </a:cubicBezTo>
                  <a:cubicBezTo>
                    <a:pt x="123" y="396"/>
                    <a:pt x="171" y="419"/>
                    <a:pt x="224" y="426"/>
                  </a:cubicBezTo>
                  <a:lnTo>
                    <a:pt x="224" y="468"/>
                  </a:lnTo>
                  <a:cubicBezTo>
                    <a:pt x="224" y="494"/>
                    <a:pt x="224" y="505"/>
                    <a:pt x="150" y="505"/>
                  </a:cubicBezTo>
                  <a:lnTo>
                    <a:pt x="123" y="505"/>
                  </a:lnTo>
                  <a:lnTo>
                    <a:pt x="123" y="529"/>
                  </a:lnTo>
                  <a:cubicBezTo>
                    <a:pt x="151" y="528"/>
                    <a:pt x="224" y="528"/>
                    <a:pt x="255" y="528"/>
                  </a:cubicBezTo>
                  <a:cubicBezTo>
                    <a:pt x="287" y="528"/>
                    <a:pt x="359" y="528"/>
                    <a:pt x="387" y="529"/>
                  </a:cubicBezTo>
                  <a:lnTo>
                    <a:pt x="387" y="505"/>
                  </a:lnTo>
                  <a:lnTo>
                    <a:pt x="361" y="505"/>
                  </a:lnTo>
                  <a:cubicBezTo>
                    <a:pt x="287" y="505"/>
                    <a:pt x="287" y="496"/>
                    <a:pt x="287" y="468"/>
                  </a:cubicBezTo>
                  <a:lnTo>
                    <a:pt x="287" y="426"/>
                  </a:lnTo>
                  <a:cubicBezTo>
                    <a:pt x="343" y="419"/>
                    <a:pt x="391" y="394"/>
                    <a:pt x="421" y="354"/>
                  </a:cubicBezTo>
                  <a:cubicBezTo>
                    <a:pt x="461" y="299"/>
                    <a:pt x="461" y="237"/>
                    <a:pt x="461" y="204"/>
                  </a:cubicBezTo>
                  <a:cubicBezTo>
                    <a:pt x="461" y="192"/>
                    <a:pt x="463" y="123"/>
                    <a:pt x="505" y="118"/>
                  </a:cubicBezTo>
                  <a:cubicBezTo>
                    <a:pt x="509" y="116"/>
                    <a:pt x="514" y="116"/>
                    <a:pt x="514" y="109"/>
                  </a:cubicBezTo>
                  <a:cubicBezTo>
                    <a:pt x="514" y="100"/>
                    <a:pt x="509" y="100"/>
                    <a:pt x="497" y="100"/>
                  </a:cubicBezTo>
                  <a:lnTo>
                    <a:pt x="467" y="100"/>
                  </a:lnTo>
                  <a:cubicBezTo>
                    <a:pt x="437" y="100"/>
                    <a:pt x="398" y="106"/>
                    <a:pt x="398" y="218"/>
                  </a:cubicBezTo>
                  <a:cubicBezTo>
                    <a:pt x="396" y="303"/>
                    <a:pt x="372" y="385"/>
                    <a:pt x="287" y="406"/>
                  </a:cubicBezTo>
                  <a:lnTo>
                    <a:pt x="287" y="62"/>
                  </a:lnTo>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60"/>
            <p:cNvSpPr/>
            <p:nvPr/>
          </p:nvSpPr>
          <p:spPr>
            <a:xfrm>
              <a:off x="8341200" y="3432960"/>
              <a:ext cx="87120" cy="130320"/>
            </a:xfrm>
            <a:custGeom>
              <a:rect b="b" l="l" r="r" t="t"/>
              <a:pathLst>
                <a:path extrusionOk="0" h="362" w="242">
                  <a:moveTo>
                    <a:pt x="241" y="262"/>
                  </a:moveTo>
                  <a:lnTo>
                    <a:pt x="222" y="262"/>
                  </a:lnTo>
                  <a:cubicBezTo>
                    <a:pt x="220" y="274"/>
                    <a:pt x="215" y="306"/>
                    <a:pt x="208" y="311"/>
                  </a:cubicBezTo>
                  <a:cubicBezTo>
                    <a:pt x="204" y="315"/>
                    <a:pt x="162" y="315"/>
                    <a:pt x="155" y="315"/>
                  </a:cubicBezTo>
                  <a:lnTo>
                    <a:pt x="55" y="315"/>
                  </a:lnTo>
                  <a:cubicBezTo>
                    <a:pt x="111" y="264"/>
                    <a:pt x="130" y="250"/>
                    <a:pt x="164" y="223"/>
                  </a:cubicBezTo>
                  <a:cubicBezTo>
                    <a:pt x="204" y="192"/>
                    <a:pt x="241" y="158"/>
                    <a:pt x="241" y="106"/>
                  </a:cubicBezTo>
                  <a:cubicBezTo>
                    <a:pt x="241" y="40"/>
                    <a:pt x="183" y="0"/>
                    <a:pt x="113" y="0"/>
                  </a:cubicBezTo>
                  <a:cubicBezTo>
                    <a:pt x="46" y="0"/>
                    <a:pt x="0" y="47"/>
                    <a:pt x="0" y="97"/>
                  </a:cubicBezTo>
                  <a:cubicBezTo>
                    <a:pt x="0" y="125"/>
                    <a:pt x="23" y="128"/>
                    <a:pt x="28" y="128"/>
                  </a:cubicBezTo>
                  <a:cubicBezTo>
                    <a:pt x="42" y="128"/>
                    <a:pt x="58" y="118"/>
                    <a:pt x="58" y="99"/>
                  </a:cubicBezTo>
                  <a:cubicBezTo>
                    <a:pt x="58" y="90"/>
                    <a:pt x="55" y="70"/>
                    <a:pt x="26" y="70"/>
                  </a:cubicBezTo>
                  <a:cubicBezTo>
                    <a:pt x="42" y="32"/>
                    <a:pt x="79" y="19"/>
                    <a:pt x="106" y="19"/>
                  </a:cubicBezTo>
                  <a:cubicBezTo>
                    <a:pt x="160" y="19"/>
                    <a:pt x="188" y="62"/>
                    <a:pt x="188" y="106"/>
                  </a:cubicBezTo>
                  <a:cubicBezTo>
                    <a:pt x="188" y="153"/>
                    <a:pt x="155" y="190"/>
                    <a:pt x="137" y="211"/>
                  </a:cubicBezTo>
                  <a:lnTo>
                    <a:pt x="5" y="340"/>
                  </a:lnTo>
                  <a:cubicBezTo>
                    <a:pt x="0" y="345"/>
                    <a:pt x="0" y="347"/>
                    <a:pt x="0" y="361"/>
                  </a:cubicBezTo>
                  <a:lnTo>
                    <a:pt x="225" y="361"/>
                  </a:lnTo>
                  <a:lnTo>
                    <a:pt x="241" y="262"/>
                  </a:lnTo>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60"/>
            <p:cNvSpPr/>
            <p:nvPr/>
          </p:nvSpPr>
          <p:spPr>
            <a:xfrm>
              <a:off x="8469360" y="3312000"/>
              <a:ext cx="63000" cy="279000"/>
            </a:xfrm>
            <a:custGeom>
              <a:rect b="b" l="l" r="r" t="t"/>
              <a:pathLst>
                <a:path extrusionOk="0" h="775" w="175">
                  <a:moveTo>
                    <a:pt x="171" y="401"/>
                  </a:moveTo>
                  <a:cubicBezTo>
                    <a:pt x="174" y="391"/>
                    <a:pt x="174" y="389"/>
                    <a:pt x="174" y="387"/>
                  </a:cubicBezTo>
                  <a:cubicBezTo>
                    <a:pt x="174" y="385"/>
                    <a:pt x="174" y="383"/>
                    <a:pt x="171" y="375"/>
                  </a:cubicBezTo>
                  <a:lnTo>
                    <a:pt x="33" y="18"/>
                  </a:lnTo>
                  <a:cubicBezTo>
                    <a:pt x="28" y="5"/>
                    <a:pt x="25" y="0"/>
                    <a:pt x="16" y="0"/>
                  </a:cubicBezTo>
                  <a:cubicBezTo>
                    <a:pt x="7" y="0"/>
                    <a:pt x="0" y="7"/>
                    <a:pt x="0" y="16"/>
                  </a:cubicBezTo>
                  <a:cubicBezTo>
                    <a:pt x="0" y="18"/>
                    <a:pt x="0" y="19"/>
                    <a:pt x="4" y="28"/>
                  </a:cubicBezTo>
                  <a:lnTo>
                    <a:pt x="143" y="387"/>
                  </a:lnTo>
                  <a:lnTo>
                    <a:pt x="4" y="746"/>
                  </a:lnTo>
                  <a:cubicBezTo>
                    <a:pt x="0" y="753"/>
                    <a:pt x="0" y="755"/>
                    <a:pt x="0" y="760"/>
                  </a:cubicBezTo>
                  <a:cubicBezTo>
                    <a:pt x="0" y="767"/>
                    <a:pt x="7" y="774"/>
                    <a:pt x="16" y="774"/>
                  </a:cubicBezTo>
                  <a:cubicBezTo>
                    <a:pt x="26" y="774"/>
                    <a:pt x="28" y="767"/>
                    <a:pt x="32" y="760"/>
                  </a:cubicBezTo>
                  <a:lnTo>
                    <a:pt x="171" y="401"/>
                  </a:lnTo>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8" name="Google Shape;368;p60"/>
          <p:cNvSpPr txBox="1"/>
          <p:nvPr/>
        </p:nvSpPr>
        <p:spPr>
          <a:xfrm>
            <a:off x="2159640" y="4237920"/>
            <a:ext cx="6336000" cy="3686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800" strike="noStrike">
                <a:solidFill>
                  <a:srgbClr val="BF0041"/>
                </a:solidFill>
                <a:latin typeface="Calibri"/>
                <a:ea typeface="Calibri"/>
                <a:cs typeface="Calibri"/>
                <a:sym typeface="Calibri"/>
              </a:rPr>
              <a:t>Ès aquest l’estat més general??</a:t>
            </a:r>
            <a:endParaRPr b="0" sz="2800" strike="noStrike">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1"/>
          <p:cNvSpPr/>
          <p:nvPr/>
        </p:nvSpPr>
        <p:spPr>
          <a:xfrm>
            <a:off x="5759640" y="1979280"/>
            <a:ext cx="3816000" cy="828720"/>
          </a:xfrm>
          <a:custGeom>
            <a:rect b="b" l="l" r="r" t="t"/>
            <a:pathLst>
              <a:path extrusionOk="0" h="2304" w="10602">
                <a:moveTo>
                  <a:pt x="383" y="0"/>
                </a:moveTo>
                <a:cubicBezTo>
                  <a:pt x="191" y="0"/>
                  <a:pt x="0" y="191"/>
                  <a:pt x="0" y="383"/>
                </a:cubicBezTo>
                <a:lnTo>
                  <a:pt x="0" y="1919"/>
                </a:lnTo>
                <a:cubicBezTo>
                  <a:pt x="0" y="2111"/>
                  <a:pt x="191" y="2303"/>
                  <a:pt x="383" y="2303"/>
                </a:cubicBezTo>
                <a:lnTo>
                  <a:pt x="10217" y="2303"/>
                </a:lnTo>
                <a:cubicBezTo>
                  <a:pt x="10409" y="2303"/>
                  <a:pt x="10601" y="2111"/>
                  <a:pt x="10601" y="1919"/>
                </a:cubicBezTo>
                <a:lnTo>
                  <a:pt x="10601" y="383"/>
                </a:lnTo>
                <a:cubicBezTo>
                  <a:pt x="10601" y="191"/>
                  <a:pt x="10409" y="0"/>
                  <a:pt x="10217" y="0"/>
                </a:cubicBezTo>
                <a:lnTo>
                  <a:pt x="383" y="0"/>
                </a:lnTo>
              </a:path>
            </a:pathLst>
          </a:custGeom>
          <a:noFill/>
          <a:ln cap="flat" cmpd="sng" w="29150">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61"/>
          <p:cNvSpPr txBox="1"/>
          <p:nvPr/>
        </p:nvSpPr>
        <p:spPr>
          <a:xfrm>
            <a:off x="252000" y="-120960"/>
            <a:ext cx="9071640" cy="755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ca-ES" sz="4000" strike="noStrike">
                <a:solidFill>
                  <a:srgbClr val="EBC789"/>
                </a:solidFill>
                <a:latin typeface="Calibri"/>
                <a:ea typeface="Calibri"/>
                <a:cs typeface="Calibri"/>
                <a:sym typeface="Calibri"/>
              </a:rPr>
              <a:t>Entrellaçament quàntic</a:t>
            </a:r>
            <a:endParaRPr b="0" sz="4000" strike="noStrike">
              <a:solidFill>
                <a:srgbClr val="000000"/>
              </a:solidFill>
              <a:latin typeface="Arial"/>
              <a:ea typeface="Arial"/>
              <a:cs typeface="Arial"/>
              <a:sym typeface="Arial"/>
            </a:endParaRPr>
          </a:p>
        </p:txBody>
      </p:sp>
      <p:sp>
        <p:nvSpPr>
          <p:cNvPr id="375" name="Google Shape;375;p61"/>
          <p:cNvSpPr/>
          <p:nvPr/>
        </p:nvSpPr>
        <p:spPr>
          <a:xfrm>
            <a:off x="2303640" y="3926520"/>
            <a:ext cx="2808000" cy="33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61"/>
          <p:cNvSpPr txBox="1"/>
          <p:nvPr/>
        </p:nvSpPr>
        <p:spPr>
          <a:xfrm>
            <a:off x="407160" y="683280"/>
            <a:ext cx="4704840" cy="3686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Què té de diferent aquest estat?</a:t>
            </a:r>
            <a:endParaRPr b="0" sz="2200" strike="noStrike">
              <a:latin typeface="Arial"/>
              <a:ea typeface="Arial"/>
              <a:cs typeface="Arial"/>
              <a:sym typeface="Arial"/>
            </a:endParaRPr>
          </a:p>
        </p:txBody>
      </p:sp>
      <p:pic>
        <p:nvPicPr>
          <p:cNvPr id="377" name="Google Shape;377;p61"/>
          <p:cNvPicPr preferRelativeResize="0"/>
          <p:nvPr/>
        </p:nvPicPr>
        <p:blipFill rotWithShape="1">
          <a:blip r:embed="rId3">
            <a:alphaModFix/>
          </a:blip>
          <a:srcRect b="0" l="0" r="0" t="0"/>
          <a:stretch/>
        </p:blipFill>
        <p:spPr>
          <a:xfrm>
            <a:off x="1657440" y="1211040"/>
            <a:ext cx="5848920" cy="819000"/>
          </a:xfrm>
          <a:prstGeom prst="rect">
            <a:avLst/>
          </a:prstGeom>
          <a:noFill/>
          <a:ln>
            <a:noFill/>
          </a:ln>
        </p:spPr>
      </p:pic>
      <p:sp>
        <p:nvSpPr>
          <p:cNvPr id="378" name="Google Shape;378;p61"/>
          <p:cNvSpPr txBox="1"/>
          <p:nvPr/>
        </p:nvSpPr>
        <p:spPr>
          <a:xfrm>
            <a:off x="5759640" y="2051280"/>
            <a:ext cx="3744000" cy="7567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ca-ES" sz="2200" strike="noStrike">
                <a:latin typeface="Calibri"/>
                <a:ea typeface="Calibri"/>
                <a:cs typeface="Calibri"/>
                <a:sym typeface="Calibri"/>
              </a:rPr>
              <a:t>Aquest estat no es pot escriure com estat producte!</a:t>
            </a:r>
            <a:r>
              <a:rPr b="0" lang="ca-ES" sz="2400" strike="noStrike">
                <a:latin typeface="Calibri"/>
                <a:ea typeface="Calibri"/>
                <a:cs typeface="Calibri"/>
                <a:sym typeface="Calibri"/>
              </a:rPr>
              <a:t> </a:t>
            </a:r>
            <a:endParaRPr b="0" sz="2400" strike="noStrike">
              <a:latin typeface="Arial"/>
              <a:ea typeface="Arial"/>
              <a:cs typeface="Arial"/>
              <a:sym typeface="Arial"/>
            </a:endParaRPr>
          </a:p>
        </p:txBody>
      </p:sp>
      <p:sp>
        <p:nvSpPr>
          <p:cNvPr id="379" name="Google Shape;379;p61"/>
          <p:cNvSpPr txBox="1"/>
          <p:nvPr/>
        </p:nvSpPr>
        <p:spPr>
          <a:xfrm>
            <a:off x="323640" y="2649960"/>
            <a:ext cx="9576000" cy="22460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t/>
            </a:r>
            <a:endParaRPr b="0" sz="1800" strike="noStrike">
              <a:latin typeface="Arial"/>
              <a:ea typeface="Arial"/>
              <a:cs typeface="Arial"/>
              <a:sym typeface="Arial"/>
            </a:endParaRPr>
          </a:p>
          <a:p>
            <a:pPr indent="-216000" lvl="0" marL="216000" marR="0" rtl="0" algn="l">
              <a:spcBef>
                <a:spcPts val="0"/>
              </a:spcBef>
              <a:spcAft>
                <a:spcPts val="0"/>
              </a:spcAft>
              <a:buClr>
                <a:srgbClr val="000000"/>
              </a:buClr>
              <a:buSzPts val="990"/>
              <a:buFont typeface="Noto Sans Symbols"/>
              <a:buChar char="●"/>
            </a:pPr>
            <a:r>
              <a:rPr b="0" lang="ca-ES" sz="2200" strike="noStrike">
                <a:latin typeface="Calibri"/>
                <a:ea typeface="Calibri"/>
                <a:cs typeface="Calibri"/>
                <a:sym typeface="Calibri"/>
              </a:rPr>
              <a:t>La primera partícula es podrà mesurar en                  amb probabilitat 1/2</a:t>
            </a:r>
            <a:endParaRPr b="0" sz="2200" strike="noStrike">
              <a:latin typeface="Arial"/>
              <a:ea typeface="Arial"/>
              <a:cs typeface="Arial"/>
              <a:sym typeface="Arial"/>
            </a:endParaRPr>
          </a:p>
          <a:p>
            <a:pPr indent="-216000" lvl="0" marL="216000" marR="0" rtl="0" algn="l">
              <a:lnSpc>
                <a:spcPct val="100000"/>
              </a:lnSpc>
              <a:spcBef>
                <a:spcPts val="0"/>
              </a:spcBef>
              <a:spcAft>
                <a:spcPts val="0"/>
              </a:spcAft>
              <a:buClr>
                <a:srgbClr val="000000"/>
              </a:buClr>
              <a:buSzPts val="990"/>
              <a:buFont typeface="Noto Sans Symbols"/>
              <a:buChar char="●"/>
            </a:pPr>
            <a:r>
              <a:rPr b="0" lang="ca-ES" sz="2200" strike="noStrike">
                <a:latin typeface="Calibri"/>
                <a:ea typeface="Calibri"/>
                <a:cs typeface="Calibri"/>
                <a:sym typeface="Calibri"/>
              </a:rPr>
              <a:t>La segona partícula es podrà mesurar en                  amb probabilitat 1/2</a:t>
            </a:r>
            <a:endParaRPr b="0" sz="2200" strike="noStrike">
              <a:latin typeface="Arial"/>
              <a:ea typeface="Arial"/>
              <a:cs typeface="Arial"/>
              <a:sym typeface="Arial"/>
            </a:endParaRPr>
          </a:p>
          <a:p>
            <a:pPr indent="-153135" lvl="0" marL="216000" marR="0" rtl="0" algn="l">
              <a:lnSpc>
                <a:spcPct val="100000"/>
              </a:lnSpc>
              <a:spcBef>
                <a:spcPts val="0"/>
              </a:spcBef>
              <a:spcAft>
                <a:spcPts val="0"/>
              </a:spcAft>
              <a:buClr>
                <a:srgbClr val="000000"/>
              </a:buClr>
              <a:buSzPts val="990"/>
              <a:buFont typeface="Noto Sans Symbols"/>
              <a:buNone/>
            </a:pPr>
            <a:r>
              <a:t/>
            </a:r>
            <a:endParaRPr b="0" sz="2200" strike="noStrike">
              <a:latin typeface="Arial"/>
              <a:ea typeface="Arial"/>
              <a:cs typeface="Arial"/>
              <a:sym typeface="Arial"/>
            </a:endParaRPr>
          </a:p>
          <a:p>
            <a:pPr indent="-216000" lvl="0" marL="216000" marR="0" rtl="0" algn="l">
              <a:lnSpc>
                <a:spcPct val="100000"/>
              </a:lnSpc>
              <a:spcBef>
                <a:spcPts val="0"/>
              </a:spcBef>
              <a:spcAft>
                <a:spcPts val="0"/>
              </a:spcAft>
              <a:buClr>
                <a:srgbClr val="000000"/>
              </a:buClr>
              <a:buSzPts val="990"/>
              <a:buFont typeface="Noto Sans Symbols"/>
              <a:buChar char="●"/>
            </a:pPr>
            <a:r>
              <a:rPr b="0" lang="ca-ES" sz="2200" strike="noStrike">
                <a:latin typeface="Calibri"/>
                <a:ea typeface="Calibri"/>
                <a:cs typeface="Calibri"/>
                <a:sym typeface="Calibri"/>
              </a:rPr>
              <a:t>Si mesuro la primera partícula i trobo         la segona la mesuraré en         </a:t>
            </a:r>
            <a:endParaRPr b="0" sz="2200" strike="noStrike">
              <a:latin typeface="Arial"/>
              <a:ea typeface="Arial"/>
              <a:cs typeface="Arial"/>
              <a:sym typeface="Arial"/>
            </a:endParaRPr>
          </a:p>
          <a:p>
            <a:pPr indent="-153135" lvl="0" marL="216000" marR="0" rtl="0" algn="l">
              <a:lnSpc>
                <a:spcPct val="100000"/>
              </a:lnSpc>
              <a:spcBef>
                <a:spcPts val="0"/>
              </a:spcBef>
              <a:spcAft>
                <a:spcPts val="0"/>
              </a:spcAft>
              <a:buClr>
                <a:srgbClr val="000000"/>
              </a:buClr>
              <a:buSzPts val="990"/>
              <a:buFont typeface="Noto Sans Symbols"/>
              <a:buNone/>
            </a:pPr>
            <a:r>
              <a:t/>
            </a:r>
            <a:endParaRPr b="0" sz="2200" strike="noStrike">
              <a:latin typeface="Arial"/>
              <a:ea typeface="Arial"/>
              <a:cs typeface="Arial"/>
              <a:sym typeface="Arial"/>
            </a:endParaRPr>
          </a:p>
          <a:p>
            <a:pPr indent="-216000" lvl="0" marL="216000" marR="0" rtl="0" algn="l">
              <a:lnSpc>
                <a:spcPct val="100000"/>
              </a:lnSpc>
              <a:spcBef>
                <a:spcPts val="0"/>
              </a:spcBef>
              <a:spcAft>
                <a:spcPts val="0"/>
              </a:spcAft>
              <a:buClr>
                <a:srgbClr val="000000"/>
              </a:buClr>
              <a:buSzPts val="1260"/>
              <a:buFont typeface="Noto Sans Symbols"/>
              <a:buChar char="●"/>
            </a:pPr>
            <a:r>
              <a:rPr b="0" lang="ca-ES" sz="2800" strike="noStrike">
                <a:latin typeface="Calibri"/>
                <a:ea typeface="Calibri"/>
                <a:cs typeface="Calibri"/>
                <a:sym typeface="Calibri"/>
              </a:rPr>
              <a:t>                     		</a:t>
            </a:r>
            <a:r>
              <a:rPr b="0" lang="ca-ES" sz="2800" strike="noStrike">
                <a:solidFill>
                  <a:srgbClr val="BF0041"/>
                </a:solidFill>
                <a:latin typeface="Calibri"/>
                <a:ea typeface="Calibri"/>
                <a:cs typeface="Calibri"/>
                <a:sym typeface="Calibri"/>
              </a:rPr>
              <a:t>AMB PROBABILITAT 1</a:t>
            </a:r>
            <a:endParaRPr b="0" sz="2800" strike="noStrike">
              <a:latin typeface="Arial"/>
              <a:ea typeface="Arial"/>
              <a:cs typeface="Arial"/>
              <a:sym typeface="Arial"/>
            </a:endParaRPr>
          </a:p>
        </p:txBody>
      </p:sp>
      <p:pic>
        <p:nvPicPr>
          <p:cNvPr id="380" name="Google Shape;380;p61"/>
          <p:cNvPicPr preferRelativeResize="0"/>
          <p:nvPr/>
        </p:nvPicPr>
        <p:blipFill rotWithShape="1">
          <a:blip r:embed="rId4">
            <a:alphaModFix/>
          </a:blip>
          <a:srcRect b="0" l="0" r="0" t="0"/>
          <a:stretch/>
        </p:blipFill>
        <p:spPr>
          <a:xfrm>
            <a:off x="5355360" y="2961000"/>
            <a:ext cx="1009080" cy="260640"/>
          </a:xfrm>
          <a:prstGeom prst="rect">
            <a:avLst/>
          </a:prstGeom>
          <a:noFill/>
          <a:ln>
            <a:noFill/>
          </a:ln>
        </p:spPr>
      </p:pic>
      <p:pic>
        <p:nvPicPr>
          <p:cNvPr id="381" name="Google Shape;381;p61"/>
          <p:cNvPicPr preferRelativeResize="0"/>
          <p:nvPr/>
        </p:nvPicPr>
        <p:blipFill rotWithShape="1">
          <a:blip r:embed="rId5">
            <a:alphaModFix/>
          </a:blip>
          <a:srcRect b="0" l="0" r="0" t="0"/>
          <a:stretch/>
        </p:blipFill>
        <p:spPr>
          <a:xfrm>
            <a:off x="5261760" y="3253320"/>
            <a:ext cx="1009080" cy="260640"/>
          </a:xfrm>
          <a:prstGeom prst="rect">
            <a:avLst/>
          </a:prstGeom>
          <a:noFill/>
          <a:ln>
            <a:noFill/>
          </a:ln>
        </p:spPr>
      </p:pic>
      <p:pic>
        <p:nvPicPr>
          <p:cNvPr id="382" name="Google Shape;382;p61"/>
          <p:cNvPicPr preferRelativeResize="0"/>
          <p:nvPr/>
        </p:nvPicPr>
        <p:blipFill rotWithShape="1">
          <a:blip r:embed="rId6">
            <a:alphaModFix/>
          </a:blip>
          <a:srcRect b="0" l="0" r="0" t="0"/>
          <a:stretch/>
        </p:blipFill>
        <p:spPr>
          <a:xfrm>
            <a:off x="4887000" y="3790080"/>
            <a:ext cx="398160" cy="260640"/>
          </a:xfrm>
          <a:prstGeom prst="rect">
            <a:avLst/>
          </a:prstGeom>
          <a:noFill/>
          <a:ln>
            <a:noFill/>
          </a:ln>
        </p:spPr>
      </p:pic>
      <p:pic>
        <p:nvPicPr>
          <p:cNvPr id="383" name="Google Shape;383;p61"/>
          <p:cNvPicPr preferRelativeResize="0"/>
          <p:nvPr/>
        </p:nvPicPr>
        <p:blipFill rotWithShape="1">
          <a:blip r:embed="rId7">
            <a:alphaModFix/>
          </a:blip>
          <a:srcRect b="0" l="0" r="0" t="0"/>
          <a:stretch/>
        </p:blipFill>
        <p:spPr>
          <a:xfrm>
            <a:off x="8271720" y="3790440"/>
            <a:ext cx="398160" cy="26064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8">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