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585" r:id="rId2"/>
    <p:sldId id="579" r:id="rId3"/>
    <p:sldId id="373" r:id="rId4"/>
    <p:sldId id="622" r:id="rId5"/>
    <p:sldId id="597" r:id="rId6"/>
    <p:sldId id="587" r:id="rId7"/>
    <p:sldId id="624" r:id="rId8"/>
    <p:sldId id="602" r:id="rId9"/>
    <p:sldId id="603" r:id="rId10"/>
    <p:sldId id="613" r:id="rId11"/>
    <p:sldId id="623" r:id="rId12"/>
    <p:sldId id="599" r:id="rId13"/>
    <p:sldId id="606" r:id="rId14"/>
    <p:sldId id="607" r:id="rId15"/>
    <p:sldId id="608" r:id="rId16"/>
    <p:sldId id="610" r:id="rId17"/>
    <p:sldId id="612" r:id="rId18"/>
    <p:sldId id="256" r:id="rId19"/>
    <p:sldId id="596" r:id="rId20"/>
    <p:sldId id="601" r:id="rId21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74CFF-5483-4358-94D8-B995DED78714}" v="26" dt="2024-02-12T07:46:46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2B4BB-BF69-614E-96C8-3E4BDAEDDD5E}" type="datetimeFigureOut">
              <a:rPr lang="ca-ES" smtClean="0"/>
              <a:t>13/3/2024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F3B33-3D01-A049-84F4-65647E59131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9846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F3B33-3D01-A049-84F4-65647E591318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908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B042-161D-D462-535A-46BF3F8C6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E8370-664C-1FFC-CCEC-EA871D594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7468E-D6FE-05D8-038F-BE58DA9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DDD2E-6F79-AEA2-5A87-5322AE118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777CE-011E-B7F3-42DB-224945D5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8440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A7F3-5757-23A7-04E6-1CABC53F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239C9-8913-3951-3FEC-26D1EF366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38AF-F53A-68A0-82A0-567DFA17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2A8F1-08F5-A173-29D5-EA49F3B4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CA82A-C752-6D87-A7F9-06E0D51F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7036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86F1A-4C45-0790-1983-E474F21BD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637F6-B5E7-DCB6-0CA3-D20BB935D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B6639-956D-8D29-44F7-185F7078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DC86-27FF-3605-C6D0-D3BF28AF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AB220-7E5E-CD93-94C4-89C7392A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2882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28E33-565C-AF2B-C44D-1C6E2992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3B4A0-3A39-0078-D790-A2C600B12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D78D6-FC20-D2F8-39B3-EF345437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E758-FE04-C59A-C407-AB31446A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01E98-71A1-36C9-A993-EDE91509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0322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D29B-0DE2-46CD-4D81-12928270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EF2ED-D597-97D6-F851-3304E925F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5481-0B8B-AF15-1272-E060A108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F4A36-F607-C958-4F08-BF8C84FF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C9F1-5742-A131-262B-E849A0C9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1256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8200-C28F-B79B-C731-50237B7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1A066-2D4F-C345-5628-0F0678F15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BE10B-7E18-D10E-925C-D431AD766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DC520-BF78-3E17-441D-7F3212D6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A04C3-5F20-86C6-FDB4-2B9E93C2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E3E0B-C86F-38F8-62A3-FABC2515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830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40A6-EDBD-6E63-ED70-33A1A531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670E8-9A6E-5400-5E97-5ADA45511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4E744-CB26-9E68-B355-B743A4D0B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C3243-ACAC-345F-993F-0E74063C6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A0A6-8BFF-7074-3E0D-C2DA6511A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ADE8F-4958-B106-A22D-C9BC304B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C4CA1-FD4F-A97E-37FD-C939F4AA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58895-27A7-7752-8A8C-09281134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0059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FC90-443C-E77F-6449-5759D034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42873-A531-F269-F021-F322CC23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DD357-3A8A-D0C8-2072-FC498760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92AF0-A347-AADD-B272-1E7C5BBB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1414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65548-4D2C-935E-C5B8-93FBEA1A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81BB3-49DA-37D4-BE7C-65B9C2A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E503-96B6-0BC4-2B68-B202D894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9289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F7E9-2867-63E3-45B5-2A11D82F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A631B-17B5-B37F-B265-A4FF250F0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C20D0-0C82-1420-0F77-2F2C790A2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D1A9-625F-47D0-43E2-FB4B39D0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AA217-DB9B-DE51-1457-AEED0917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C02D9-3182-CC80-91E1-54ED1490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4893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9B4D-E94E-D8E1-10C1-551942E5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4B76-E28B-767D-8FF8-E9D9CB209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A6046-CCA8-059C-4B41-00EDA5D3B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2C51C-5D10-4E9B-0C39-4FE8891D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66634-0BA4-8992-F41C-FBE326A4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A134D-3AF6-80B9-E5F6-53B35293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071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8F1ED-AC0B-5DBC-1C2C-F17A6D5B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0B52E-A869-238A-B73C-618045B69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4BE17-9884-65FF-D42E-F085381F1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CFF98-A837-9E4C-AB72-9BA4B23A37FF}" type="datetimeFigureOut">
              <a:rPr lang="en-ES" smtClean="0"/>
              <a:t>03/13/2024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41029-DD7A-7257-BF6E-59EDF0AB8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2867-32B9-9468-7732-98E3AE8BF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49D8B-41CB-5145-ADC0-37978950EC0E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236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file:////var/folders/_3/l4l402g95rzd3q87kjmwc20w0000gn/T/com.microsoft.Word/WebArchiveCopyPasteTempFiles/fSpfwfaBs1ImtIuS8AAAAASUVORK5CYII=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0">
            <a:extLst>
              <a:ext uri="{FF2B5EF4-FFF2-40B4-BE49-F238E27FC236}">
                <a16:creationId xmlns:a16="http://schemas.microsoft.com/office/drawing/2014/main" id="{74BD00C5-69D6-1A66-BAEE-CE1FB4DE5AA5}"/>
              </a:ext>
            </a:extLst>
          </p:cNvPr>
          <p:cNvSpPr txBox="1"/>
          <p:nvPr/>
        </p:nvSpPr>
        <p:spPr>
          <a:xfrm>
            <a:off x="7114760" y="1885610"/>
            <a:ext cx="5041585" cy="2889113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/>
            <a:r>
              <a:rPr lang="en-GB" sz="4800" dirty="0">
                <a:effectLst/>
                <a:latin typeface="Copperplate" panose="02000504000000020004" pitchFamily="2" charset="77"/>
              </a:rPr>
              <a:t>Variability vs Phenotype in brain organoids: AI is the answer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F1D196-1345-6BA2-8BC5-EF1EB8B7B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" b="2"/>
          <a:stretch/>
        </p:blipFill>
        <p:spPr bwMode="auto">
          <a:xfrm>
            <a:off x="27" y="13"/>
            <a:ext cx="7028469" cy="685798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10">
            <a:extLst>
              <a:ext uri="{FF2B5EF4-FFF2-40B4-BE49-F238E27FC236}">
                <a16:creationId xmlns:a16="http://schemas.microsoft.com/office/drawing/2014/main" id="{D1871682-2426-C035-1260-D69E288960B7}"/>
              </a:ext>
            </a:extLst>
          </p:cNvPr>
          <p:cNvSpPr txBox="1"/>
          <p:nvPr/>
        </p:nvSpPr>
        <p:spPr>
          <a:xfrm>
            <a:off x="8016893" y="5084653"/>
            <a:ext cx="3232484" cy="320725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algn="ctr" defTabSz="121917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Sandra Acosta, PhD</a:t>
            </a:r>
          </a:p>
          <a:p>
            <a:pPr algn="ctr" defTabSz="1219170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latin typeface="Bangla Sangam MN" panose="02000000000000000000" pitchFamily="2" charset="0"/>
                <a:cs typeface="Bangla Sangam MN" panose="02000000000000000000" pitchFamily="2" charset="0"/>
              </a:rPr>
              <a:t>Functional </a:t>
            </a:r>
            <a:r>
              <a:rPr lang="en-US" dirty="0" err="1">
                <a:latin typeface="Bangla Sangam MN" panose="02000000000000000000" pitchFamily="2" charset="0"/>
                <a:cs typeface="Bangla Sangam MN" panose="02000000000000000000" pitchFamily="2" charset="0"/>
              </a:rPr>
              <a:t>neurogenomics</a:t>
            </a:r>
            <a:r>
              <a:rPr lang="en-US" dirty="0">
                <a:latin typeface="Bangla Sangam MN" panose="02000000000000000000" pitchFamily="2" charset="0"/>
                <a:cs typeface="Bangla Sangam MN" panose="02000000000000000000" pitchFamily="2" charset="0"/>
              </a:rPr>
              <a:t> lab</a:t>
            </a:r>
          </a:p>
          <a:p>
            <a:pPr algn="ctr" defTabSz="1219170"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latin typeface="Bangla Sangam MN" panose="02000000000000000000" pitchFamily="2" charset="0"/>
                <a:cs typeface="Bangla Sangam MN" panose="02000000000000000000" pitchFamily="2" charset="0"/>
              </a:rPr>
              <a:t>UB Neuro</a:t>
            </a:r>
          </a:p>
          <a:p>
            <a:pPr algn="ctr" defTabSz="1219170">
              <a:lnSpc>
                <a:spcPct val="90000"/>
              </a:lnSpc>
              <a:spcAft>
                <a:spcPts val="800"/>
              </a:spcAft>
            </a:pPr>
            <a:r>
              <a:rPr lang="en-US" dirty="0" err="1">
                <a:latin typeface="Bangla Sangam MN" panose="02000000000000000000" pitchFamily="2" charset="0"/>
                <a:cs typeface="Bangla Sangam MN" panose="02000000000000000000" pitchFamily="2" charset="0"/>
              </a:rPr>
              <a:t>Universitat</a:t>
            </a:r>
            <a:r>
              <a:rPr lang="en-US" dirty="0">
                <a:latin typeface="Bangla Sangam MN" panose="02000000000000000000" pitchFamily="2" charset="0"/>
                <a:cs typeface="Bangla Sangam MN" panose="02000000000000000000" pitchFamily="2" charset="0"/>
              </a:rPr>
              <a:t> de Barcelona</a:t>
            </a:r>
          </a:p>
        </p:txBody>
      </p:sp>
      <p:pic>
        <p:nvPicPr>
          <p:cNvPr id="4" name="Imagen 3" descr="University of Barcelona - Wikipedia">
            <a:extLst>
              <a:ext uri="{FF2B5EF4-FFF2-40B4-BE49-F238E27FC236}">
                <a16:creationId xmlns:a16="http://schemas.microsoft.com/office/drawing/2014/main" id="{2F25E9A8-B142-FB89-36C0-813EA935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6" y="1"/>
            <a:ext cx="553437" cy="7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rganoid">
            <a:extLst>
              <a:ext uri="{FF2B5EF4-FFF2-40B4-BE49-F238E27FC236}">
                <a16:creationId xmlns:a16="http://schemas.microsoft.com/office/drawing/2014/main" id="{F64FDFC0-B9B9-5CCC-56C6-BCE1D2EC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53829"/>
            <a:ext cx="804159" cy="8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0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88945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Dravet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circuits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have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more neuronal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connexions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260F40-E7B0-F4DD-B7C8-937239398D77}"/>
              </a:ext>
            </a:extLst>
          </p:cNvPr>
          <p:cNvSpPr txBox="1"/>
          <p:nvPr/>
        </p:nvSpPr>
        <p:spPr>
          <a:xfrm>
            <a:off x="214202" y="6488668"/>
            <a:ext cx="169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Coll: Dr. Tornero</a:t>
            </a:r>
          </a:p>
        </p:txBody>
      </p:sp>
      <p:pic>
        <p:nvPicPr>
          <p:cNvPr id="14" name="Picture 13" descr="A graph of activity and healthy syndrome&#10;&#10;Description automatically generated with medium confidence">
            <a:extLst>
              <a:ext uri="{FF2B5EF4-FFF2-40B4-BE49-F238E27FC236}">
                <a16:creationId xmlns:a16="http://schemas.microsoft.com/office/drawing/2014/main" id="{8CB84230-0CF9-2F3D-394B-BFBC2F13E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55" y="1440107"/>
            <a:ext cx="4180179" cy="3911387"/>
          </a:xfrm>
          <a:prstGeom prst="rect">
            <a:avLst/>
          </a:prstGeom>
        </p:spPr>
      </p:pic>
      <p:pic>
        <p:nvPicPr>
          <p:cNvPr id="18" name="Picture 17" descr="A graph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13A72996-B60D-C877-92B4-3615644C4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82" y="3786429"/>
            <a:ext cx="5082260" cy="2702239"/>
          </a:xfrm>
          <a:prstGeom prst="rect">
            <a:avLst/>
          </a:prstGeom>
        </p:spPr>
      </p:pic>
      <p:pic>
        <p:nvPicPr>
          <p:cNvPr id="21" name="Picture 20" descr="A graph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0DD721BF-3C0C-3EE6-0834-66CCE83F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297" y="1126756"/>
            <a:ext cx="4868745" cy="25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015C37C-80BD-CED8-0FED-9B1DB09A2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67" y="1650176"/>
            <a:ext cx="9282949" cy="3728880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2F9F8D5-233A-C027-A4CE-4F8FCD6E915C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hBO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VARIABILITY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/>
              </a:rPr>
              <a:t>HBO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/>
              </a:rPr>
              <a:t>variability</a:t>
            </a:r>
            <a:endParaRPr lang="es-ES" sz="3200" b="1" dirty="0" err="1">
              <a:ln>
                <a:solidFill>
                  <a:prstClr val="white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98701" y="34435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E9F66F-6207-CF2D-5431-3A43505A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261" y="1125616"/>
            <a:ext cx="6644996" cy="2686004"/>
          </a:xfrm>
          <a:prstGeom prst="rect">
            <a:avLst/>
          </a:prstGeom>
        </p:spPr>
      </p:pic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8A261B10-B1F6-F8BB-17A5-28D2B771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064" y="3979410"/>
            <a:ext cx="7772400" cy="2649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3FC47-16ED-A59C-BB70-F8AD6D097611}"/>
              </a:ext>
            </a:extLst>
          </p:cNvPr>
          <p:cNvSpPr txBox="1"/>
          <p:nvPr/>
        </p:nvSpPr>
        <p:spPr>
          <a:xfrm>
            <a:off x="250521" y="2029358"/>
            <a:ext cx="3639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latin typeface="Copperplate" panose="02000504000000020004" pitchFamily="2" charset="77"/>
              </a:rPr>
              <a:t>Can </a:t>
            </a:r>
            <a:r>
              <a:rPr lang="ca-ES" sz="2800" dirty="0" err="1">
                <a:latin typeface="Copperplate" panose="02000504000000020004" pitchFamily="2" charset="77"/>
              </a:rPr>
              <a:t>we</a:t>
            </a:r>
            <a:r>
              <a:rPr lang="ca-ES" sz="2800" dirty="0">
                <a:latin typeface="Copperplate" panose="02000504000000020004" pitchFamily="2" charset="77"/>
              </a:rPr>
              <a:t> </a:t>
            </a:r>
            <a:r>
              <a:rPr lang="ca-ES" sz="2800" dirty="0" err="1">
                <a:latin typeface="Copperplate" panose="02000504000000020004" pitchFamily="2" charset="77"/>
              </a:rPr>
              <a:t>detect</a:t>
            </a:r>
            <a:r>
              <a:rPr lang="ca-ES" sz="2800" dirty="0">
                <a:latin typeface="Copperplate" panose="02000504000000020004" pitchFamily="2" charset="77"/>
              </a:rPr>
              <a:t> </a:t>
            </a:r>
            <a:r>
              <a:rPr lang="ca-ES" sz="2800" dirty="0" err="1">
                <a:latin typeface="Copperplate" panose="02000504000000020004" pitchFamily="2" charset="77"/>
              </a:rPr>
              <a:t>the</a:t>
            </a:r>
            <a:r>
              <a:rPr lang="ca-ES" sz="2800" dirty="0">
                <a:latin typeface="Copperplate" panose="02000504000000020004" pitchFamily="2" charset="77"/>
              </a:rPr>
              <a:t> neural network in </a:t>
            </a:r>
            <a:r>
              <a:rPr lang="ca-ES" sz="2800" dirty="0" err="1">
                <a:latin typeface="Copperplate" panose="02000504000000020004" pitchFamily="2" charset="77"/>
              </a:rPr>
              <a:t>live</a:t>
            </a:r>
            <a:r>
              <a:rPr lang="ca-ES" sz="2800" dirty="0">
                <a:latin typeface="Copperplate" panose="02000504000000020004" pitchFamily="2" charset="77"/>
              </a:rPr>
              <a:t> </a:t>
            </a:r>
            <a:r>
              <a:rPr lang="ca-ES" sz="2800" dirty="0" err="1">
                <a:latin typeface="Copperplate" panose="02000504000000020004" pitchFamily="2" charset="77"/>
              </a:rPr>
              <a:t>imaging</a:t>
            </a:r>
            <a:r>
              <a:rPr lang="ca-ES" sz="2800" dirty="0">
                <a:latin typeface="Copperplate" panose="02000504000000020004" pitchFamily="2" charset="7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6127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406650" y="0"/>
            <a:ext cx="3230960" cy="257503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Image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Phenotype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Network:</a:t>
            </a:r>
          </a:p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ImPhenet</a:t>
            </a:r>
            <a:endParaRPr lang="es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7FEC3441-3AA1-8042-EA8B-BBFD47FB583E}"/>
              </a:ext>
            </a:extLst>
          </p:cNvPr>
          <p:cNvSpPr/>
          <p:nvPr/>
        </p:nvSpPr>
        <p:spPr>
          <a:xfrm>
            <a:off x="510348" y="3302790"/>
            <a:ext cx="4513598" cy="12269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A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classifying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tool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for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live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imaging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in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brain</a:t>
            </a:r>
            <a:r>
              <a:rPr lang="es-E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organoids</a:t>
            </a:r>
            <a:endParaRPr lang="es-E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6" descr="A screenshot of a diagram&#10;&#10;Description automatically generated">
            <a:extLst>
              <a:ext uri="{FF2B5EF4-FFF2-40B4-BE49-F238E27FC236}">
                <a16:creationId xmlns:a16="http://schemas.microsoft.com/office/drawing/2014/main" id="{AF84F216-35E5-8EB9-6B4A-967DCEF06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377" y="297950"/>
            <a:ext cx="6384700" cy="62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Toxicity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in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antiepileptic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drugs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8EF9BD-39F2-D102-E52A-2D105A2D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97" y="1192313"/>
            <a:ext cx="6261509" cy="48359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731EAB5-CD97-C878-765D-3CED80F08C07}"/>
              </a:ext>
            </a:extLst>
          </p:cNvPr>
          <p:cNvSpPr txBox="1"/>
          <p:nvPr/>
        </p:nvSpPr>
        <p:spPr>
          <a:xfrm>
            <a:off x="1864322" y="5900091"/>
            <a:ext cx="302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DOI: 10.1002/acn3.413</a:t>
            </a:r>
          </a:p>
          <a:p>
            <a:r>
              <a:rPr lang="es-ES" sz="1200" dirty="0" err="1"/>
              <a:t>Annals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Clinical</a:t>
            </a:r>
            <a:r>
              <a:rPr lang="es-ES" sz="1200" dirty="0"/>
              <a:t> and </a:t>
            </a:r>
            <a:r>
              <a:rPr lang="es-ES" sz="1200" dirty="0" err="1"/>
              <a:t>Translational</a:t>
            </a:r>
            <a:r>
              <a:rPr lang="es-ES" sz="1200" dirty="0"/>
              <a:t> </a:t>
            </a:r>
            <a:r>
              <a:rPr lang="es-ES" sz="1200" dirty="0" err="1"/>
              <a:t>Neurology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89326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hBO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do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not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show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major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differences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upon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treatments</a:t>
            </a:r>
            <a:endParaRPr lang="en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sp>
        <p:nvSpPr>
          <p:cNvPr id="6" name="AutoShape 6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635BB652-DC45-F7C3-FAEE-D07E9D006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48BB77-DBF9-9B21-7DA7-48B8C5D0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92313"/>
            <a:ext cx="6019800" cy="1143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281B72-C662-B03B-222B-3761429DC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2359024"/>
            <a:ext cx="6134100" cy="2692400"/>
          </a:xfrm>
          <a:prstGeom prst="rect">
            <a:avLst/>
          </a:prstGeom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83AC89F3-E7DF-336F-7860-D1F1D2D8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834175"/>
            <a:ext cx="3825365" cy="28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7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ImPheNet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classifies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upon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toxicity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55582" cy="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1614B15-67D8-CB03-FC2A-7CF63C8C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62" y="1801812"/>
            <a:ext cx="5643800" cy="3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71A3A153-4CC7-1774-BF21-27765D95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4" y="1638820"/>
            <a:ext cx="4884461" cy="40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SUMMARY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D986AD4-A2C4-D951-9DDF-AD5C663CA705}"/>
              </a:ext>
            </a:extLst>
          </p:cNvPr>
          <p:cNvSpPr txBox="1"/>
          <p:nvPr/>
        </p:nvSpPr>
        <p:spPr>
          <a:xfrm>
            <a:off x="598113" y="1332383"/>
            <a:ext cx="111986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VARIABILITY IS INTRINSIC OF THE </a:t>
            </a:r>
            <a:r>
              <a:rPr lang="es-ES" sz="28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hBO</a:t>
            </a: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 AT A CELLULAR, MORPHOLOGICAL AND NEURONA NETWORK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DRAVET SYNDROME </a:t>
            </a:r>
            <a:r>
              <a:rPr lang="es-ES" sz="28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hBO</a:t>
            </a: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 MODEL THE CHANNELOPATHY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CELLULAR PHENOTYPING NEEDS INTEGRATIVE METHODS AND WHOLE ORGANOID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ImPheNet</a:t>
            </a:r>
            <a:r>
              <a:rPr lang="es-ES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 HELPS PREDICTING PHENOTYPE AND DRUG TOXICITY IN </a:t>
            </a:r>
            <a:r>
              <a:rPr lang="es-ES" sz="280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hBOs</a:t>
            </a:r>
            <a:endParaRPr lang="es-ES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9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BRAIN ORGANOIDS AS A MODEL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9" name="Picture 2" descr="La traición de las imágenes - René Magritte - Historia Arte (HA!)">
            <a:extLst>
              <a:ext uri="{FF2B5EF4-FFF2-40B4-BE49-F238E27FC236}">
                <a16:creationId xmlns:a16="http://schemas.microsoft.com/office/drawing/2014/main" id="{EB1FFBBC-2914-E27C-8BF6-49339306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3" y="2060091"/>
            <a:ext cx="4107533" cy="3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GURA EN UNA FINESTRA', DE SALVADOR DALÍ | Cultura | EL MUNDO">
            <a:extLst>
              <a:ext uri="{FF2B5EF4-FFF2-40B4-BE49-F238E27FC236}">
                <a16:creationId xmlns:a16="http://schemas.microsoft.com/office/drawing/2014/main" id="{58F7F04A-56B6-2F09-A7D9-D5E43833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40" y="1430980"/>
            <a:ext cx="3395705" cy="480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ódigo QR&#10;&#10;Descripción generada automáticamente">
            <a:extLst>
              <a:ext uri="{FF2B5EF4-FFF2-40B4-BE49-F238E27FC236}">
                <a16:creationId xmlns:a16="http://schemas.microsoft.com/office/drawing/2014/main" id="{361F571A-BF65-8DC5-E847-9395E0C04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94" b="58743"/>
          <a:stretch/>
        </p:blipFill>
        <p:spPr>
          <a:xfrm>
            <a:off x="200911" y="3465355"/>
            <a:ext cx="1673885" cy="12895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E090AB5-57A8-1401-04D4-50A9958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" y="4861037"/>
            <a:ext cx="1164200" cy="163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FEF88696-6B24-138D-E650-59D3837F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392" y="4941520"/>
            <a:ext cx="10363200" cy="1916481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F4390903-B268-03E2-E79B-8B5CD57B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789" y="4621477"/>
            <a:ext cx="1164200" cy="11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3B16CC-FE11-07D3-A5D9-87872FE4EFB1}"/>
              </a:ext>
            </a:extLst>
          </p:cNvPr>
          <p:cNvSpPr txBox="1"/>
          <p:nvPr/>
        </p:nvSpPr>
        <p:spPr>
          <a:xfrm>
            <a:off x="190840" y="700033"/>
            <a:ext cx="73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TEAM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EFF5BC-8C2C-B4C7-15E8-119DC3970129}"/>
              </a:ext>
            </a:extLst>
          </p:cNvPr>
          <p:cNvSpPr txBox="1"/>
          <p:nvPr/>
        </p:nvSpPr>
        <p:spPr>
          <a:xfrm>
            <a:off x="231793" y="1250080"/>
            <a:ext cx="18630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Núria Ruiz, MD</a:t>
            </a:r>
          </a:p>
          <a:p>
            <a:r>
              <a:rPr lang="es-ES" dirty="0"/>
              <a:t>Laura García, PhD</a:t>
            </a:r>
          </a:p>
          <a:p>
            <a:r>
              <a:rPr lang="es-ES" b="1" dirty="0"/>
              <a:t>Isabel </a:t>
            </a:r>
            <a:r>
              <a:rPr lang="es-ES" b="1" dirty="0" err="1"/>
              <a:t>Turpín</a:t>
            </a:r>
            <a:endParaRPr lang="es-ES" b="1" dirty="0"/>
          </a:p>
          <a:p>
            <a:r>
              <a:rPr lang="es-ES" dirty="0"/>
              <a:t>Andrea Sarrias</a:t>
            </a:r>
          </a:p>
          <a:p>
            <a:r>
              <a:rPr lang="es-ES" b="1" dirty="0"/>
              <a:t>Adriana Modrego</a:t>
            </a:r>
          </a:p>
          <a:p>
            <a:r>
              <a:rPr lang="es-ES" dirty="0"/>
              <a:t>Ruth Pareja</a:t>
            </a:r>
          </a:p>
          <a:p>
            <a:r>
              <a:rPr lang="es-ES" dirty="0"/>
              <a:t>Jan Arderiu</a:t>
            </a:r>
          </a:p>
          <a:p>
            <a:r>
              <a:rPr lang="es-ES" dirty="0" err="1"/>
              <a:t>Aafke</a:t>
            </a:r>
            <a:r>
              <a:rPr lang="es-ES" dirty="0"/>
              <a:t> </a:t>
            </a:r>
            <a:r>
              <a:rPr lang="es-ES" dirty="0" err="1"/>
              <a:t>Kerkhof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8CB873-39FE-3FE1-5548-CCE44CA6EC22}"/>
              </a:ext>
            </a:extLst>
          </p:cNvPr>
          <p:cNvSpPr txBox="1"/>
          <p:nvPr/>
        </p:nvSpPr>
        <p:spPr>
          <a:xfrm>
            <a:off x="8801900" y="337371"/>
            <a:ext cx="15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Collaborations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E189DE-1AE5-5827-00B5-6D46D98CEA90}"/>
              </a:ext>
            </a:extLst>
          </p:cNvPr>
          <p:cNvSpPr txBox="1"/>
          <p:nvPr/>
        </p:nvSpPr>
        <p:spPr>
          <a:xfrm>
            <a:off x="8801900" y="1051390"/>
            <a:ext cx="33079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Daniel Tornero, UB , </a:t>
            </a:r>
            <a:r>
              <a:rPr lang="es-ES" dirty="0" err="1"/>
              <a:t>Spain</a:t>
            </a:r>
            <a:endParaRPr lang="es-ES" dirty="0"/>
          </a:p>
          <a:p>
            <a:r>
              <a:rPr lang="es-ES" dirty="0"/>
              <a:t>Pablo Loza, ICFO, </a:t>
            </a:r>
            <a:r>
              <a:rPr lang="es-ES" dirty="0" err="1"/>
              <a:t>Spain</a:t>
            </a:r>
            <a:endParaRPr lang="es-ES" dirty="0"/>
          </a:p>
          <a:p>
            <a:r>
              <a:rPr lang="es-ES" dirty="0"/>
              <a:t>Arcadi Navarro, UPF/BBRC , </a:t>
            </a:r>
            <a:r>
              <a:rPr lang="es-ES" dirty="0" err="1"/>
              <a:t>Spain</a:t>
            </a:r>
            <a:endParaRPr lang="es-ES" dirty="0"/>
          </a:p>
          <a:p>
            <a:r>
              <a:rPr lang="es-ES" dirty="0"/>
              <a:t>Oscar Lao, IBE-CSIC, </a:t>
            </a:r>
            <a:r>
              <a:rPr lang="es-ES" dirty="0" err="1"/>
              <a:t>Spain</a:t>
            </a:r>
            <a:endParaRPr lang="es-ES" dirty="0"/>
          </a:p>
          <a:p>
            <a:r>
              <a:rPr lang="es-ES" dirty="0"/>
              <a:t>Stephanie </a:t>
            </a:r>
            <a:r>
              <a:rPr lang="es-ES" dirty="0" err="1"/>
              <a:t>Baulac</a:t>
            </a:r>
            <a:r>
              <a:rPr lang="es-ES" dirty="0"/>
              <a:t>, ICM, Paris</a:t>
            </a:r>
          </a:p>
          <a:p>
            <a:r>
              <a:rPr lang="es-ES" dirty="0"/>
              <a:t>Luciano Fiore, CONEA, Argentina</a:t>
            </a:r>
          </a:p>
          <a:p>
            <a:endParaRPr lang="es-ES" dirty="0"/>
          </a:p>
        </p:txBody>
      </p:sp>
      <p:pic>
        <p:nvPicPr>
          <p:cNvPr id="11" name="Picture 10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0EF9027F-3E0B-F85B-BEFD-ABBB33B9F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046650" y="631254"/>
            <a:ext cx="5050033" cy="37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BRAIN ORGANOIDS AS A MODEL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2050" name="Picture 2" descr="Translational potential of human brain organoids - Sun - 2018 - Annals of  Clinical and Translational Neurology - Wiley Online Library">
            <a:extLst>
              <a:ext uri="{FF2B5EF4-FFF2-40B4-BE49-F238E27FC236}">
                <a16:creationId xmlns:a16="http://schemas.microsoft.com/office/drawing/2014/main" id="{468FCB07-E13D-B687-3647-3A7CCAF5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3" y="1659978"/>
            <a:ext cx="9820275" cy="43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2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425915-C854-7942-D946-DABB8500A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29" y="1553567"/>
            <a:ext cx="3554330" cy="48537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2A1506-D803-1C11-B5A4-9E239E9D2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027" y="1719536"/>
            <a:ext cx="5384800" cy="13589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CC53BE-73C4-3E29-E827-4308E83F4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577" y="3457903"/>
            <a:ext cx="2094844" cy="13598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727A2E-DE43-D5FB-4E12-3F5326B39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898" y="3280979"/>
            <a:ext cx="1052758" cy="135981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ED1B72-7F93-2D08-A566-0B02FB10F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813" y="3457903"/>
            <a:ext cx="996693" cy="11828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754731D-A6F7-F953-591C-A27A672F0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3684" y="1780518"/>
            <a:ext cx="20701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14">
            <a:extLst>
              <a:ext uri="{FF2B5EF4-FFF2-40B4-BE49-F238E27FC236}">
                <a16:creationId xmlns:a16="http://schemas.microsoft.com/office/drawing/2014/main" id="{40744AE7-28FF-4A76-0491-238BB73ACD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2402" y="1093076"/>
            <a:ext cx="7966402" cy="52820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1;p14">
            <a:extLst>
              <a:ext uri="{FF2B5EF4-FFF2-40B4-BE49-F238E27FC236}">
                <a16:creationId xmlns:a16="http://schemas.microsoft.com/office/drawing/2014/main" id="{7BAED972-4A6A-593A-03F6-2EA9E410DEE7}"/>
              </a:ext>
            </a:extLst>
          </p:cNvPr>
          <p:cNvSpPr txBox="1"/>
          <p:nvPr/>
        </p:nvSpPr>
        <p:spPr>
          <a:xfrm>
            <a:off x="7947724" y="6375086"/>
            <a:ext cx="2190138" cy="28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s-E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 Lullo &amp; </a:t>
            </a:r>
            <a:r>
              <a:rPr lang="es-ES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Kriegstein</a:t>
            </a:r>
            <a:r>
              <a:rPr lang="es-E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2017</a:t>
            </a:r>
            <a:endParaRPr sz="1100" dirty="0"/>
          </a:p>
        </p:txBody>
      </p:sp>
      <p:pic>
        <p:nvPicPr>
          <p:cNvPr id="8" name="Picture 2" descr="organoid">
            <a:extLst>
              <a:ext uri="{FF2B5EF4-FFF2-40B4-BE49-F238E27FC236}">
                <a16:creationId xmlns:a16="http://schemas.microsoft.com/office/drawing/2014/main" id="{C8068275-B25B-4E61-9F94-0439C88C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65" y="5547665"/>
            <a:ext cx="967435" cy="9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84278ACE-56E4-CE16-0B92-B50EB356679B}"/>
              </a:ext>
            </a:extLst>
          </p:cNvPr>
          <p:cNvSpPr/>
          <p:nvPr/>
        </p:nvSpPr>
        <p:spPr>
          <a:xfrm>
            <a:off x="1492611" y="18643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Brain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organoids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reproduce human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developmental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milestones</a:t>
            </a:r>
            <a:r>
              <a:rPr lang="es-E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es-E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7400C777-8D0A-BB55-745B-A6984D3B43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02909" y="1417995"/>
            <a:ext cx="4038785" cy="201100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7CEFC7-753A-0A54-D082-0E3840170546}"/>
              </a:ext>
            </a:extLst>
          </p:cNvPr>
          <p:cNvSpPr txBox="1"/>
          <p:nvPr/>
        </p:nvSpPr>
        <p:spPr>
          <a:xfrm>
            <a:off x="239709" y="1779975"/>
            <a:ext cx="3592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CELLULAR COMPOSITION IN </a:t>
            </a:r>
            <a:r>
              <a:rPr lang="es-ES" sz="2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hBO</a:t>
            </a:r>
            <a:endParaRPr lang="es-ES" sz="2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7C33FC-A1B5-D30F-E701-B3B7B466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98" y="-34686"/>
            <a:ext cx="6425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CAN BRAIN ORGANOIDS MODEL CONNECTIVITY?</a:t>
            </a:r>
            <a:endParaRPr lang="en-E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68511" y="3350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2" name="Picture 2" descr="Lancaster Lab – Website of the Lancaster Lab at the LMB">
            <a:extLst>
              <a:ext uri="{FF2B5EF4-FFF2-40B4-BE49-F238E27FC236}">
                <a16:creationId xmlns:a16="http://schemas.microsoft.com/office/drawing/2014/main" id="{88A37C5F-45C8-5200-CE65-D48A80F1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1" y="1875189"/>
            <a:ext cx="4179673" cy="41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CDAC7-1A79-AEFC-710A-26979CF5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8" y="1875190"/>
            <a:ext cx="5820823" cy="41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580635-6B0B-C11D-B082-D9F604CFB7D3}"/>
              </a:ext>
            </a:extLst>
          </p:cNvPr>
          <p:cNvSpPr txBox="1"/>
          <p:nvPr/>
        </p:nvSpPr>
        <p:spPr>
          <a:xfrm>
            <a:off x="1650124" y="1456037"/>
            <a:ext cx="397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HUMAN BRAIN CONNECTOME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672B47-A954-2259-A077-A2B5E32E9FB9}"/>
              </a:ext>
            </a:extLst>
          </p:cNvPr>
          <p:cNvSpPr txBox="1"/>
          <p:nvPr/>
        </p:nvSpPr>
        <p:spPr>
          <a:xfrm>
            <a:off x="7515905" y="1456037"/>
            <a:ext cx="349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ORGANOID CONNECTOME</a:t>
            </a:r>
          </a:p>
        </p:txBody>
      </p:sp>
    </p:spTree>
    <p:extLst>
      <p:ext uri="{BB962C8B-B14F-4D97-AF65-F5344CB8AC3E}">
        <p14:creationId xmlns:p14="http://schemas.microsoft.com/office/powerpoint/2010/main" val="84566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What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can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we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model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with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hBO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2504" y="3565177"/>
            <a:ext cx="277380" cy="2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12FC28-DC62-0257-2176-33685D784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64" y="1557611"/>
            <a:ext cx="2491292" cy="2098913"/>
          </a:xfrm>
          <a:prstGeom prst="rect">
            <a:avLst/>
          </a:prstGeom>
        </p:spPr>
      </p:pic>
      <p:pic>
        <p:nvPicPr>
          <p:cNvPr id="3" name="Picture 2" descr="Ramon Y Cajal Drawings - - Yahoo Image Search Results | Medical  illustration, Drawing images, Image search">
            <a:extLst>
              <a:ext uri="{FF2B5EF4-FFF2-40B4-BE49-F238E27FC236}">
                <a16:creationId xmlns:a16="http://schemas.microsoft.com/office/drawing/2014/main" id="{A317ABD6-B4B4-7873-227A-903DCA0B7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/>
          <a:stretch/>
        </p:blipFill>
        <p:spPr bwMode="auto">
          <a:xfrm>
            <a:off x="2128509" y="1424740"/>
            <a:ext cx="1500908" cy="22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8">
            <a:extLst>
              <a:ext uri="{FF2B5EF4-FFF2-40B4-BE49-F238E27FC236}">
                <a16:creationId xmlns:a16="http://schemas.microsoft.com/office/drawing/2014/main" id="{FC9CE321-9263-2DAB-702D-38DA764DAC6B}"/>
              </a:ext>
            </a:extLst>
          </p:cNvPr>
          <p:cNvSpPr txBox="1"/>
          <p:nvPr/>
        </p:nvSpPr>
        <p:spPr>
          <a:xfrm>
            <a:off x="1925705" y="1021767"/>
            <a:ext cx="177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Cytoarchitecture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7" name="CuadroTexto 28">
            <a:extLst>
              <a:ext uri="{FF2B5EF4-FFF2-40B4-BE49-F238E27FC236}">
                <a16:creationId xmlns:a16="http://schemas.microsoft.com/office/drawing/2014/main" id="{84CD80D9-517A-A105-BB62-849BF482B461}"/>
              </a:ext>
            </a:extLst>
          </p:cNvPr>
          <p:cNvSpPr txBox="1"/>
          <p:nvPr/>
        </p:nvSpPr>
        <p:spPr>
          <a:xfrm>
            <a:off x="4911987" y="10201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Functions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CuadroTexto 29">
            <a:extLst>
              <a:ext uri="{FF2B5EF4-FFF2-40B4-BE49-F238E27FC236}">
                <a16:creationId xmlns:a16="http://schemas.microsoft.com/office/drawing/2014/main" id="{81754C88-9681-ACDC-43A7-F7E09C68F661}"/>
              </a:ext>
            </a:extLst>
          </p:cNvPr>
          <p:cNvSpPr txBox="1"/>
          <p:nvPr/>
        </p:nvSpPr>
        <p:spPr>
          <a:xfrm>
            <a:off x="8050182" y="104075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Diseases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EF5247A-3EE4-1D74-5FEE-C21D7DD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81" y="4394288"/>
            <a:ext cx="3260903" cy="23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31">
            <a:extLst>
              <a:ext uri="{FF2B5EF4-FFF2-40B4-BE49-F238E27FC236}">
                <a16:creationId xmlns:a16="http://schemas.microsoft.com/office/drawing/2014/main" id="{63B4D601-7929-8F58-417E-D5E878F6D9BE}"/>
              </a:ext>
            </a:extLst>
          </p:cNvPr>
          <p:cNvGrpSpPr/>
          <p:nvPr/>
        </p:nvGrpSpPr>
        <p:grpSpPr>
          <a:xfrm>
            <a:off x="3207899" y="4323428"/>
            <a:ext cx="2256341" cy="2443821"/>
            <a:chOff x="1607818" y="3861136"/>
            <a:chExt cx="2256341" cy="2443821"/>
          </a:xfrm>
        </p:grpSpPr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1A6AF033-73C3-6CCB-2531-823345B1759A}"/>
                </a:ext>
              </a:extLst>
            </p:cNvPr>
            <p:cNvGrpSpPr/>
            <p:nvPr/>
          </p:nvGrpSpPr>
          <p:grpSpPr>
            <a:xfrm>
              <a:off x="1607818" y="3861136"/>
              <a:ext cx="2256341" cy="2443821"/>
              <a:chOff x="1591744" y="1034846"/>
              <a:chExt cx="4729832" cy="5324844"/>
            </a:xfrm>
          </p:grpSpPr>
          <p:sp>
            <p:nvSpPr>
              <p:cNvPr id="15" name="Rectangle 32">
                <a:extLst>
                  <a:ext uri="{FF2B5EF4-FFF2-40B4-BE49-F238E27FC236}">
                    <a16:creationId xmlns:a16="http://schemas.microsoft.com/office/drawing/2014/main" id="{A32EAF11-4C3A-62F6-41A9-5873E2B915D6}"/>
                  </a:ext>
                </a:extLst>
              </p:cNvPr>
              <p:cNvSpPr/>
              <p:nvPr/>
            </p:nvSpPr>
            <p:spPr>
              <a:xfrm>
                <a:off x="2837013" y="1034846"/>
                <a:ext cx="3414532" cy="5324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>
                  <a:latin typeface="Calibri Negreta" charset="0"/>
                </a:endParaRPr>
              </a:p>
            </p:txBody>
          </p:sp>
          <p:pic>
            <p:nvPicPr>
              <p:cNvPr id="16" name="Picture 33">
                <a:extLst>
                  <a:ext uri="{FF2B5EF4-FFF2-40B4-BE49-F238E27FC236}">
                    <a16:creationId xmlns:a16="http://schemas.microsoft.com/office/drawing/2014/main" id="{BF266540-4470-868B-887F-C4AF1C299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6184" t="24926" r="76968" b="60575"/>
              <a:stretch/>
            </p:blipFill>
            <p:spPr>
              <a:xfrm>
                <a:off x="4325679" y="1158370"/>
                <a:ext cx="536528" cy="1007848"/>
              </a:xfrm>
              <a:prstGeom prst="rect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</p:pic>
          <p:pic>
            <p:nvPicPr>
              <p:cNvPr id="17" name="Picture 34">
                <a:extLst>
                  <a:ext uri="{FF2B5EF4-FFF2-40B4-BE49-F238E27FC236}">
                    <a16:creationId xmlns:a16="http://schemas.microsoft.com/office/drawing/2014/main" id="{1B4EAC66-B56C-CCBA-6D47-C27169815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3767" t="17193" r="52711" b="60575"/>
              <a:stretch/>
            </p:blipFill>
            <p:spPr>
              <a:xfrm>
                <a:off x="3635448" y="2009905"/>
                <a:ext cx="1911178" cy="1545367"/>
              </a:xfrm>
              <a:prstGeom prst="rect">
                <a:avLst/>
              </a:prstGeom>
              <a:solidFill>
                <a:schemeClr val="tx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</p:pic>
          <p:pic>
            <p:nvPicPr>
              <p:cNvPr id="18" name="Picture 35">
                <a:extLst>
                  <a:ext uri="{FF2B5EF4-FFF2-40B4-BE49-F238E27FC236}">
                    <a16:creationId xmlns:a16="http://schemas.microsoft.com/office/drawing/2014/main" id="{D3B5A34B-3C4C-6128-0099-8678C5E051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6922" t="3876" r="19852" b="63904"/>
              <a:stretch/>
            </p:blipFill>
            <p:spPr>
              <a:xfrm>
                <a:off x="3165326" y="4099206"/>
                <a:ext cx="2699596" cy="2239579"/>
              </a:xfrm>
              <a:prstGeom prst="rect">
                <a:avLst/>
              </a:prstGeom>
              <a:solidFill>
                <a:schemeClr val="tx1"/>
              </a:solidFill>
              <a:effectLst/>
            </p:spPr>
          </p:pic>
          <p:sp>
            <p:nvSpPr>
              <p:cNvPr id="19" name="TextBox 36">
                <a:extLst>
                  <a:ext uri="{FF2B5EF4-FFF2-40B4-BE49-F238E27FC236}">
                    <a16:creationId xmlns:a16="http://schemas.microsoft.com/office/drawing/2014/main" id="{0484465A-9B38-62D0-4280-4849B56EAFDA}"/>
                  </a:ext>
                </a:extLst>
              </p:cNvPr>
              <p:cNvSpPr txBox="1"/>
              <p:nvPr/>
            </p:nvSpPr>
            <p:spPr>
              <a:xfrm>
                <a:off x="1933012" y="1267463"/>
                <a:ext cx="1959567" cy="603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Regular"/>
                    <a:ea typeface="Calibri" charset="0"/>
                    <a:cs typeface="Calibri" charset="0"/>
                  </a:rPr>
                  <a:t>Mouse</a:t>
                </a:r>
              </a:p>
            </p:txBody>
          </p:sp>
          <p:sp>
            <p:nvSpPr>
              <p:cNvPr id="20" name="TextBox 37">
                <a:extLst>
                  <a:ext uri="{FF2B5EF4-FFF2-40B4-BE49-F238E27FC236}">
                    <a16:creationId xmlns:a16="http://schemas.microsoft.com/office/drawing/2014/main" id="{56275905-9CA2-9B74-1E36-E2AE3FAEAC89}"/>
                  </a:ext>
                </a:extLst>
              </p:cNvPr>
              <p:cNvSpPr txBox="1"/>
              <p:nvPr/>
            </p:nvSpPr>
            <p:spPr>
              <a:xfrm>
                <a:off x="1899304" y="2559774"/>
                <a:ext cx="1711997" cy="603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Regular"/>
                    <a:ea typeface="Calibri" charset="0"/>
                    <a:cs typeface="Calibri" charset="0"/>
                  </a:rPr>
                  <a:t>Chimp</a:t>
                </a:r>
              </a:p>
            </p:txBody>
          </p:sp>
          <p:sp>
            <p:nvSpPr>
              <p:cNvPr id="21" name="TextBox 38">
                <a:extLst>
                  <a:ext uri="{FF2B5EF4-FFF2-40B4-BE49-F238E27FC236}">
                    <a16:creationId xmlns:a16="http://schemas.microsoft.com/office/drawing/2014/main" id="{C279A68A-B41F-B6FD-41E0-3D3C9800CD56}"/>
                  </a:ext>
                </a:extLst>
              </p:cNvPr>
              <p:cNvSpPr txBox="1"/>
              <p:nvPr/>
            </p:nvSpPr>
            <p:spPr>
              <a:xfrm>
                <a:off x="1591744" y="4917218"/>
                <a:ext cx="1552832" cy="603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Regular"/>
                    <a:ea typeface="Calibri" charset="0"/>
                    <a:cs typeface="Calibri" charset="0"/>
                  </a:rPr>
                  <a:t>Human</a:t>
                </a:r>
              </a:p>
            </p:txBody>
          </p:sp>
          <p:sp>
            <p:nvSpPr>
              <p:cNvPr id="22" name="Rectangle 39">
                <a:extLst>
                  <a:ext uri="{FF2B5EF4-FFF2-40B4-BE49-F238E27FC236}">
                    <a16:creationId xmlns:a16="http://schemas.microsoft.com/office/drawing/2014/main" id="{3E78C313-B9B4-2D84-02CF-5730A0D7ECBA}"/>
                  </a:ext>
                </a:extLst>
              </p:cNvPr>
              <p:cNvSpPr/>
              <p:nvPr/>
            </p:nvSpPr>
            <p:spPr>
              <a:xfrm>
                <a:off x="3611301" y="1446834"/>
                <a:ext cx="752354" cy="462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  <p:sp>
            <p:nvSpPr>
              <p:cNvPr id="23" name="Rectangle 40">
                <a:extLst>
                  <a:ext uri="{FF2B5EF4-FFF2-40B4-BE49-F238E27FC236}">
                    <a16:creationId xmlns:a16="http://schemas.microsoft.com/office/drawing/2014/main" id="{55A80974-0E6D-AFFF-5627-B8ED323D6E29}"/>
                  </a:ext>
                </a:extLst>
              </p:cNvPr>
              <p:cNvSpPr/>
              <p:nvPr/>
            </p:nvSpPr>
            <p:spPr>
              <a:xfrm>
                <a:off x="4770696" y="1174243"/>
                <a:ext cx="1163074" cy="10078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22E50F84-249E-F168-95F5-5EC6C4E71578}"/>
                  </a:ext>
                </a:extLst>
              </p:cNvPr>
              <p:cNvSpPr/>
              <p:nvPr/>
            </p:nvSpPr>
            <p:spPr>
              <a:xfrm>
                <a:off x="5384156" y="2166393"/>
                <a:ext cx="509286" cy="1329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  <p:sp>
            <p:nvSpPr>
              <p:cNvPr id="25" name="Rectangle 42">
                <a:extLst>
                  <a:ext uri="{FF2B5EF4-FFF2-40B4-BE49-F238E27FC236}">
                    <a16:creationId xmlns:a16="http://schemas.microsoft.com/office/drawing/2014/main" id="{69CBBE0A-C4BE-A9E4-0387-61A7E0244BB2}"/>
                  </a:ext>
                </a:extLst>
              </p:cNvPr>
              <p:cNvSpPr/>
              <p:nvPr/>
            </p:nvSpPr>
            <p:spPr>
              <a:xfrm>
                <a:off x="3568859" y="3414533"/>
                <a:ext cx="2199190" cy="2408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  <p:sp>
            <p:nvSpPr>
              <p:cNvPr id="26" name="Rectangle 43">
                <a:extLst>
                  <a:ext uri="{FF2B5EF4-FFF2-40B4-BE49-F238E27FC236}">
                    <a16:creationId xmlns:a16="http://schemas.microsoft.com/office/drawing/2014/main" id="{7BAB50DC-A140-5E5D-567F-2CCDA6E911CE}"/>
                  </a:ext>
                </a:extLst>
              </p:cNvPr>
              <p:cNvSpPr/>
              <p:nvPr/>
            </p:nvSpPr>
            <p:spPr>
              <a:xfrm>
                <a:off x="5812290" y="4083334"/>
                <a:ext cx="509286" cy="2276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  <p:sp>
            <p:nvSpPr>
              <p:cNvPr id="27" name="Rectangle 44">
                <a:extLst>
                  <a:ext uri="{FF2B5EF4-FFF2-40B4-BE49-F238E27FC236}">
                    <a16:creationId xmlns:a16="http://schemas.microsoft.com/office/drawing/2014/main" id="{333F6F49-28C7-9792-7CCF-B3D50EDEFB33}"/>
                  </a:ext>
                </a:extLst>
              </p:cNvPr>
              <p:cNvSpPr/>
              <p:nvPr/>
            </p:nvSpPr>
            <p:spPr>
              <a:xfrm>
                <a:off x="3186895" y="1878955"/>
                <a:ext cx="509286" cy="1570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 Regular"/>
                </a:endParaRPr>
              </a:p>
            </p:txBody>
          </p:sp>
        </p:grpSp>
        <p:sp>
          <p:nvSpPr>
            <p:cNvPr id="13" name="Rectángulo 22">
              <a:extLst>
                <a:ext uri="{FF2B5EF4-FFF2-40B4-BE49-F238E27FC236}">
                  <a16:creationId xmlns:a16="http://schemas.microsoft.com/office/drawing/2014/main" id="{ECF65157-D13B-C2CB-8065-FD0356E6CE60}"/>
                </a:ext>
              </a:extLst>
            </p:cNvPr>
            <p:cNvSpPr/>
            <p:nvPr/>
          </p:nvSpPr>
          <p:spPr>
            <a:xfrm>
              <a:off x="2811566" y="3861136"/>
              <a:ext cx="494681" cy="18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ángulo 23">
              <a:extLst>
                <a:ext uri="{FF2B5EF4-FFF2-40B4-BE49-F238E27FC236}">
                  <a16:creationId xmlns:a16="http://schemas.microsoft.com/office/drawing/2014/main" id="{88CDFC2E-FFFF-3C5A-2FC2-B24FAC16B38A}"/>
                </a:ext>
              </a:extLst>
            </p:cNvPr>
            <p:cNvSpPr/>
            <p:nvPr/>
          </p:nvSpPr>
          <p:spPr>
            <a:xfrm>
              <a:off x="2717850" y="4262460"/>
              <a:ext cx="494681" cy="18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pic>
        <p:nvPicPr>
          <p:cNvPr id="28" name="Picture 2" descr="Dementia">
            <a:extLst>
              <a:ext uri="{FF2B5EF4-FFF2-40B4-BE49-F238E27FC236}">
                <a16:creationId xmlns:a16="http://schemas.microsoft.com/office/drawing/2014/main" id="{B7CEF03D-BBB8-1224-9E9E-42C873AA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86" y="1937343"/>
            <a:ext cx="2784764" cy="14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redondeado 32">
            <a:extLst>
              <a:ext uri="{FF2B5EF4-FFF2-40B4-BE49-F238E27FC236}">
                <a16:creationId xmlns:a16="http://schemas.microsoft.com/office/drawing/2014/main" id="{65192B23-FB4D-9D1D-E170-0A436DB34079}"/>
              </a:ext>
            </a:extLst>
          </p:cNvPr>
          <p:cNvSpPr/>
          <p:nvPr/>
        </p:nvSpPr>
        <p:spPr>
          <a:xfrm>
            <a:off x="2066589" y="1396216"/>
            <a:ext cx="1564147" cy="24647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ángulo redondeado 33">
            <a:extLst>
              <a:ext uri="{FF2B5EF4-FFF2-40B4-BE49-F238E27FC236}">
                <a16:creationId xmlns:a16="http://schemas.microsoft.com/office/drawing/2014/main" id="{44F6A235-8F44-0496-9400-D59005D6B8EF}"/>
              </a:ext>
            </a:extLst>
          </p:cNvPr>
          <p:cNvSpPr/>
          <p:nvPr/>
        </p:nvSpPr>
        <p:spPr>
          <a:xfrm>
            <a:off x="4086997" y="1399020"/>
            <a:ext cx="2604819" cy="24647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Rectángulo redondeado 34">
            <a:extLst>
              <a:ext uri="{FF2B5EF4-FFF2-40B4-BE49-F238E27FC236}">
                <a16:creationId xmlns:a16="http://schemas.microsoft.com/office/drawing/2014/main" id="{562EA092-8E0A-51E7-4111-178BC49DCAF2}"/>
              </a:ext>
            </a:extLst>
          </p:cNvPr>
          <p:cNvSpPr/>
          <p:nvPr/>
        </p:nvSpPr>
        <p:spPr>
          <a:xfrm>
            <a:off x="7287109" y="1424740"/>
            <a:ext cx="2870682" cy="24647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ectángulo redondeado 35">
            <a:extLst>
              <a:ext uri="{FF2B5EF4-FFF2-40B4-BE49-F238E27FC236}">
                <a16:creationId xmlns:a16="http://schemas.microsoft.com/office/drawing/2014/main" id="{DF87C2CD-A8E6-59AE-0563-16B72F037DD2}"/>
              </a:ext>
            </a:extLst>
          </p:cNvPr>
          <p:cNvSpPr/>
          <p:nvPr/>
        </p:nvSpPr>
        <p:spPr>
          <a:xfrm>
            <a:off x="3207899" y="4302148"/>
            <a:ext cx="5847686" cy="246473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CuadroTexto 36">
            <a:extLst>
              <a:ext uri="{FF2B5EF4-FFF2-40B4-BE49-F238E27FC236}">
                <a16:creationId xmlns:a16="http://schemas.microsoft.com/office/drawing/2014/main" id="{6C4F6322-1A06-DCFC-5542-ADC668C0E386}"/>
              </a:ext>
            </a:extLst>
          </p:cNvPr>
          <p:cNvSpPr txBox="1"/>
          <p:nvPr/>
        </p:nvSpPr>
        <p:spPr>
          <a:xfrm>
            <a:off x="5598258" y="3944036"/>
            <a:ext cx="10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Evolution</a:t>
            </a:r>
            <a:endParaRPr lang="es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Dravet</a:t>
            </a:r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3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syndrome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39D47E3-71A5-5DA0-46AB-FE439DB5D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ES"/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1026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6FCB6700-C3E6-4962-D2AE-04B62DD4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0" y="1350298"/>
            <a:ext cx="6177356" cy="453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gram&#10;&#10;Description automatically generated">
            <a:extLst>
              <a:ext uri="{FF2B5EF4-FFF2-40B4-BE49-F238E27FC236}">
                <a16:creationId xmlns:a16="http://schemas.microsoft.com/office/drawing/2014/main" id="{C5A7CAB9-724F-3F72-9D1C-609710A3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80" y="1395412"/>
            <a:ext cx="3475769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9F805-E738-28A7-CBE0-037884F7BBB2}"/>
              </a:ext>
            </a:extLst>
          </p:cNvPr>
          <p:cNvSpPr txBox="1"/>
          <p:nvPr/>
        </p:nvSpPr>
        <p:spPr>
          <a:xfrm>
            <a:off x="6662529" y="3618374"/>
            <a:ext cx="5299771" cy="2120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SODIUM CHANNELOPATHY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EXCITATORY-INHIBITORY IMBALANCE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EARLY-ONSET DEVELOPMENTAL ENCEPHALOPATHY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PHARMACORESISTANT DISORDER</a:t>
            </a:r>
          </a:p>
        </p:txBody>
      </p:sp>
    </p:spTree>
    <p:extLst>
      <p:ext uri="{BB962C8B-B14F-4D97-AF65-F5344CB8AC3E}">
        <p14:creationId xmlns:p14="http://schemas.microsoft.com/office/powerpoint/2010/main" val="257541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7" y="166993"/>
            <a:ext cx="10268465" cy="7908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DRAVET PHENOTYPE RISES LATE-STAGES  </a:t>
            </a:r>
            <a:endParaRPr lang="en-E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156F116-C3DF-A0DC-3FC7-7C03B24E8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61"/>
          <a:stretch/>
        </p:blipFill>
        <p:spPr>
          <a:xfrm>
            <a:off x="583013" y="1555490"/>
            <a:ext cx="3062239" cy="18039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1A1EAA-20BB-CC9D-E951-438979245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2"/>
          <a:stretch/>
        </p:blipFill>
        <p:spPr>
          <a:xfrm>
            <a:off x="616227" y="3387519"/>
            <a:ext cx="3027085" cy="18039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D2C602-B3A1-EC6E-2E1F-59EFBAE21A58}"/>
              </a:ext>
            </a:extLst>
          </p:cNvPr>
          <p:cNvSpPr txBox="1"/>
          <p:nvPr/>
        </p:nvSpPr>
        <p:spPr>
          <a:xfrm rot="16200000">
            <a:off x="-85866" y="2272788"/>
            <a:ext cx="96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DAY 15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6DC2AC-C405-D6E1-06F1-392B444C3617}"/>
              </a:ext>
            </a:extLst>
          </p:cNvPr>
          <p:cNvSpPr txBox="1"/>
          <p:nvPr/>
        </p:nvSpPr>
        <p:spPr>
          <a:xfrm rot="16200000">
            <a:off x="-85867" y="4022143"/>
            <a:ext cx="96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DAY 90</a:t>
            </a:r>
          </a:p>
        </p:txBody>
      </p:sp>
      <p:pic>
        <p:nvPicPr>
          <p:cNvPr id="7" name="Picture 6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AF7E43C-E328-701E-0BEA-ED3278272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290" y="1275327"/>
            <a:ext cx="6334622" cy="46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6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89B586-DBE9-FF67-BA0F-90F8DC7FC2FA}"/>
              </a:ext>
            </a:extLst>
          </p:cNvPr>
          <p:cNvSpPr/>
          <p:nvPr/>
        </p:nvSpPr>
        <p:spPr>
          <a:xfrm>
            <a:off x="1528298" y="166993"/>
            <a:ext cx="6997138" cy="9959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ACCELERATED NEURONAL MATURATION</a:t>
            </a:r>
            <a:endParaRPr lang="en-E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 descr="A picture containing astronomy&#10;&#10;Description automatically generated">
            <a:extLst>
              <a:ext uri="{FF2B5EF4-FFF2-40B4-BE49-F238E27FC236}">
                <a16:creationId xmlns:a16="http://schemas.microsoft.com/office/drawing/2014/main" id="{832FC014-EA7F-04EE-86AA-F9D64797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34686"/>
            <a:ext cx="1232452" cy="1226999"/>
          </a:xfrm>
          <a:prstGeom prst="rect">
            <a:avLst/>
          </a:prstGeom>
        </p:spPr>
      </p:pic>
      <p:pic>
        <p:nvPicPr>
          <p:cNvPr id="7" name="Picture 6" descr="A table with different colors&#10;&#10;Description automatically generated">
            <a:extLst>
              <a:ext uri="{FF2B5EF4-FFF2-40B4-BE49-F238E27FC236}">
                <a16:creationId xmlns:a16="http://schemas.microsoft.com/office/drawing/2014/main" id="{AF2FF351-AC16-4030-841B-C0E94A4AD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771" y="448282"/>
            <a:ext cx="2151606" cy="6360977"/>
          </a:xfrm>
          <a:prstGeom prst="rect">
            <a:avLst/>
          </a:prstGeom>
        </p:spPr>
      </p:pic>
      <p:pic>
        <p:nvPicPr>
          <p:cNvPr id="10" name="Picture 9" descr="A purple rectangle with black text&#10;&#10;Description automatically generated">
            <a:extLst>
              <a:ext uri="{FF2B5EF4-FFF2-40B4-BE49-F238E27FC236}">
                <a16:creationId xmlns:a16="http://schemas.microsoft.com/office/drawing/2014/main" id="{3BE4482A-B385-F68D-53AA-BCEB7F55BE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229"/>
          <a:stretch/>
        </p:blipFill>
        <p:spPr>
          <a:xfrm>
            <a:off x="11606690" y="5391016"/>
            <a:ext cx="585310" cy="1325366"/>
          </a:xfrm>
          <a:prstGeom prst="rect">
            <a:avLst/>
          </a:prstGeom>
        </p:spPr>
      </p:pic>
      <p:pic>
        <p:nvPicPr>
          <p:cNvPr id="12" name="Picture 11" descr="A collage of images of cells&#10;&#10;Description automatically generated">
            <a:extLst>
              <a:ext uri="{FF2B5EF4-FFF2-40B4-BE49-F238E27FC236}">
                <a16:creationId xmlns:a16="http://schemas.microsoft.com/office/drawing/2014/main" id="{38D10F19-BEC1-16FB-CAF5-B3401EA93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298" y="1205700"/>
            <a:ext cx="6418469" cy="5652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8B61E5-C32F-3FA9-C0DA-C29F731E919F}"/>
              </a:ext>
            </a:extLst>
          </p:cNvPr>
          <p:cNvSpPr/>
          <p:nvPr/>
        </p:nvSpPr>
        <p:spPr>
          <a:xfrm>
            <a:off x="1528298" y="1205700"/>
            <a:ext cx="351873" cy="366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8080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7B4D5A0-C262-2246-9A8E-AEAADAA0B481}" vid="{3AE498D8-35BF-A14E-A290-F6CF84D9E6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1EBFFD4D073545A001F6AB97AAC0F5" ma:contentTypeVersion="18" ma:contentTypeDescription="Crea un document nou" ma:contentTypeScope="" ma:versionID="96ca7ae3229d47e1735419f33623ecb2">
  <xsd:schema xmlns:xsd="http://www.w3.org/2001/XMLSchema" xmlns:xs="http://www.w3.org/2001/XMLSchema" xmlns:p="http://schemas.microsoft.com/office/2006/metadata/properties" xmlns:ns2="264fd58f-69e7-48f7-bef0-77fb6248a329" xmlns:ns3="664e8339-7380-4bab-8748-c70610490561" targetNamespace="http://schemas.microsoft.com/office/2006/metadata/properties" ma:root="true" ma:fieldsID="2e9aacaa59db62d1165746504607cedc" ns2:_="" ns3:_="">
    <xsd:import namespace="264fd58f-69e7-48f7-bef0-77fb6248a329"/>
    <xsd:import namespace="664e8339-7380-4bab-8748-c70610490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fd58f-69e7-48f7-bef0-77fb6248a3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e8339-7380-4bab-8748-c7061049056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Columna global de taxonomía" ma:hidden="true" ma:list="{00478f4a-3dab-4e09-91e3-e8ce25e11250}" ma:internalName="TaxCatchAll" ma:showField="CatchAllData" ma:web="664e8339-7380-4bab-8748-c706104905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11E3A1-6EB7-4458-9D1C-EEE75FCA63D7}"/>
</file>

<file path=customXml/itemProps2.xml><?xml version="1.0" encoding="utf-8"?>
<ds:datastoreItem xmlns:ds="http://schemas.openxmlformats.org/officeDocument/2006/customXml" ds:itemID="{603FD115-F2C6-4399-9E31-5A198E0403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1498</TotalTime>
  <Words>279</Words>
  <Application>Microsoft Office PowerPoint</Application>
  <PresentationFormat>Panorámica</PresentationFormat>
  <Paragraphs>74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Acosta</dc:creator>
  <cp:lastModifiedBy>Sandra Acosta</cp:lastModifiedBy>
  <cp:revision>59</cp:revision>
  <dcterms:created xsi:type="dcterms:W3CDTF">2023-06-30T08:58:29Z</dcterms:created>
  <dcterms:modified xsi:type="dcterms:W3CDTF">2024-03-13T12:36:34Z</dcterms:modified>
</cp:coreProperties>
</file>