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976" r:id="rId2"/>
    <p:sldId id="1032" r:id="rId3"/>
    <p:sldId id="1030" r:id="rId4"/>
    <p:sldId id="1034" r:id="rId5"/>
    <p:sldId id="1044" r:id="rId6"/>
    <p:sldId id="301" r:id="rId7"/>
    <p:sldId id="490" r:id="rId8"/>
    <p:sldId id="259" r:id="rId9"/>
    <p:sldId id="1041" r:id="rId10"/>
    <p:sldId id="303" r:id="rId11"/>
    <p:sldId id="1038" r:id="rId12"/>
    <p:sldId id="1043" r:id="rId13"/>
    <p:sldId id="294" r:id="rId14"/>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29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520" autoAdjust="0"/>
  </p:normalViewPr>
  <p:slideViewPr>
    <p:cSldViewPr snapToGrid="0">
      <p:cViewPr varScale="1">
        <p:scale>
          <a:sx n="97" d="100"/>
          <a:sy n="97" d="100"/>
        </p:scale>
        <p:origin x="972" y="9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28D43-6964-AD45-ACA9-BDF6F931079D}"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053E6-1FC5-F34A-AB58-B36D26D477B2}" type="slidenum">
              <a:rPr lang="en-US" smtClean="0"/>
              <a:t>‹#›</a:t>
            </a:fld>
            <a:endParaRPr lang="en-US"/>
          </a:p>
        </p:txBody>
      </p:sp>
    </p:spTree>
    <p:extLst>
      <p:ext uri="{BB962C8B-B14F-4D97-AF65-F5344CB8AC3E}">
        <p14:creationId xmlns:p14="http://schemas.microsoft.com/office/powerpoint/2010/main" val="1707599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8650" y="500063"/>
            <a:ext cx="5437188" cy="3057525"/>
          </a:xfrm>
        </p:spPr>
      </p:sp>
      <p:sp>
        <p:nvSpPr>
          <p:cNvPr id="3" name="Notizenplatzhalter 2"/>
          <p:cNvSpPr>
            <a:spLocks noGrp="1"/>
          </p:cNvSpPr>
          <p:nvPr>
            <p:ph type="body" idx="1"/>
          </p:nvPr>
        </p:nvSpPr>
        <p:spPr>
          <a:xfrm>
            <a:off x="616226" y="4032802"/>
            <a:ext cx="5486400" cy="360045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00AFC6D0-44D5-4EB7-828F-6F464F83D79A}" type="slidenum">
              <a:rPr lang="en-GB" smtClean="0"/>
              <a:pPr>
                <a:defRPr/>
              </a:pPr>
              <a:t>1</a:t>
            </a:fld>
            <a:endParaRPr lang="en-GB"/>
          </a:p>
        </p:txBody>
      </p:sp>
    </p:spTree>
    <p:extLst>
      <p:ext uri="{BB962C8B-B14F-4D97-AF65-F5344CB8AC3E}">
        <p14:creationId xmlns:p14="http://schemas.microsoft.com/office/powerpoint/2010/main" val="1225090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DB6D80-5E67-2441-A380-05634225FA50}" type="slidenum">
              <a:rPr lang="en-US" smtClean="0"/>
              <a:t>13</a:t>
            </a:fld>
            <a:endParaRPr lang="en-US"/>
          </a:p>
        </p:txBody>
      </p:sp>
    </p:spTree>
    <p:extLst>
      <p:ext uri="{BB962C8B-B14F-4D97-AF65-F5344CB8AC3E}">
        <p14:creationId xmlns:p14="http://schemas.microsoft.com/office/powerpoint/2010/main" val="191764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053E6-1FC5-F34A-AB58-B36D26D477B2}" type="slidenum">
              <a:rPr lang="en-US" smtClean="0"/>
              <a:t>2</a:t>
            </a:fld>
            <a:endParaRPr lang="en-US"/>
          </a:p>
        </p:txBody>
      </p:sp>
    </p:spTree>
    <p:extLst>
      <p:ext uri="{BB962C8B-B14F-4D97-AF65-F5344CB8AC3E}">
        <p14:creationId xmlns:p14="http://schemas.microsoft.com/office/powerpoint/2010/main" val="397642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a:t>https://scicomp.stackexchange.com/questions/5515/how-does-density-functional-theory-scale-with-system-size</a:t>
            </a:r>
            <a:endParaRPr lang="en-150" dirty="0"/>
          </a:p>
        </p:txBody>
      </p:sp>
      <p:sp>
        <p:nvSpPr>
          <p:cNvPr id="4" name="Slide Number Placeholder 3"/>
          <p:cNvSpPr>
            <a:spLocks noGrp="1"/>
          </p:cNvSpPr>
          <p:nvPr>
            <p:ph type="sldNum" sz="quarter" idx="5"/>
          </p:nvPr>
        </p:nvSpPr>
        <p:spPr/>
        <p:txBody>
          <a:bodyPr/>
          <a:lstStyle/>
          <a:p>
            <a:fld id="{088053E6-1FC5-F34A-AB58-B36D26D477B2}" type="slidenum">
              <a:rPr lang="en-US" smtClean="0"/>
              <a:t>3</a:t>
            </a:fld>
            <a:endParaRPr lang="en-US"/>
          </a:p>
        </p:txBody>
      </p:sp>
    </p:spTree>
    <p:extLst>
      <p:ext uri="{BB962C8B-B14F-4D97-AF65-F5344CB8AC3E}">
        <p14:creationId xmlns:p14="http://schemas.microsoft.com/office/powerpoint/2010/main" val="155479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4F264281-46BB-5D40-BF91-9A7C5DB9FC5E}" type="slidenum">
              <a:rPr lang="de-DE" smtClean="0"/>
              <a:t>6</a:t>
            </a:fld>
            <a:endParaRPr lang="de-DE"/>
          </a:p>
        </p:txBody>
      </p:sp>
    </p:spTree>
    <p:extLst>
      <p:ext uri="{BB962C8B-B14F-4D97-AF65-F5344CB8AC3E}">
        <p14:creationId xmlns:p14="http://schemas.microsoft.com/office/powerpoint/2010/main" val="22461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It</a:t>
            </a:r>
            <a:r>
              <a:rPr lang="de-DE" dirty="0"/>
              <a:t> </a:t>
            </a:r>
            <a:r>
              <a:rPr lang="de-DE" dirty="0" err="1"/>
              <a:t>should</a:t>
            </a:r>
            <a:r>
              <a:rPr lang="de-DE" dirty="0"/>
              <a:t> </a:t>
            </a:r>
            <a:r>
              <a:rPr lang="de-DE" dirty="0" err="1"/>
              <a:t>be</a:t>
            </a:r>
            <a:r>
              <a:rPr lang="de-DE" dirty="0"/>
              <a:t> </a:t>
            </a:r>
            <a:r>
              <a:rPr lang="de-DE" dirty="0" err="1"/>
              <a:t>clear</a:t>
            </a:r>
            <a:r>
              <a:rPr lang="de-DE" dirty="0"/>
              <a:t> </a:t>
            </a:r>
            <a:r>
              <a:rPr lang="de-DE" dirty="0" err="1"/>
              <a:t>by</a:t>
            </a:r>
            <a:r>
              <a:rPr lang="de-DE" dirty="0"/>
              <a:t> </a:t>
            </a:r>
            <a:r>
              <a:rPr lang="de-DE" dirty="0" err="1"/>
              <a:t>now</a:t>
            </a:r>
            <a:r>
              <a:rPr lang="de-DE" dirty="0"/>
              <a:t> </a:t>
            </a:r>
            <a:r>
              <a:rPr lang="de-DE" dirty="0" err="1"/>
              <a:t>from</a:t>
            </a:r>
            <a:r>
              <a:rPr lang="de-DE" dirty="0"/>
              <a:t> </a:t>
            </a:r>
            <a:r>
              <a:rPr lang="de-DE" dirty="0" err="1"/>
              <a:t>the</a:t>
            </a:r>
            <a:r>
              <a:rPr lang="de-DE" dirty="0"/>
              <a:t> </a:t>
            </a:r>
            <a:r>
              <a:rPr lang="de-DE" dirty="0" err="1"/>
              <a:t>examples</a:t>
            </a:r>
            <a:r>
              <a:rPr lang="de-DE" dirty="0"/>
              <a:t> I </a:t>
            </a:r>
            <a:r>
              <a:rPr lang="de-DE" dirty="0" err="1"/>
              <a:t>have</a:t>
            </a:r>
            <a:r>
              <a:rPr lang="de-DE" dirty="0"/>
              <a:t> </a:t>
            </a:r>
            <a:r>
              <a:rPr lang="de-DE" dirty="0" err="1"/>
              <a:t>given</a:t>
            </a:r>
            <a:r>
              <a:rPr lang="de-DE" dirty="0"/>
              <a:t> </a:t>
            </a:r>
            <a:r>
              <a:rPr lang="de-DE" dirty="0" err="1"/>
              <a:t>that</a:t>
            </a:r>
            <a:r>
              <a:rPr lang="de-DE" dirty="0"/>
              <a:t> </a:t>
            </a:r>
            <a:r>
              <a:rPr lang="de-DE" dirty="0" err="1"/>
              <a:t>it</a:t>
            </a:r>
            <a:r>
              <a:rPr lang="de-DE" dirty="0"/>
              <a:t> </a:t>
            </a:r>
            <a:r>
              <a:rPr lang="de-DE" dirty="0" err="1"/>
              <a:t>is</a:t>
            </a:r>
            <a:r>
              <a:rPr lang="de-DE" dirty="0"/>
              <a:t> </a:t>
            </a:r>
            <a:r>
              <a:rPr lang="de-DE" dirty="0" err="1"/>
              <a:t>very</a:t>
            </a:r>
            <a:r>
              <a:rPr lang="de-DE" dirty="0"/>
              <a:t> </a:t>
            </a:r>
            <a:r>
              <a:rPr lang="de-DE" dirty="0" err="1"/>
              <a:t>importnat</a:t>
            </a:r>
            <a:r>
              <a:rPr lang="de-DE" dirty="0"/>
              <a:t> </a:t>
            </a:r>
            <a:r>
              <a:rPr lang="de-DE" dirty="0" err="1"/>
              <a:t>to</a:t>
            </a:r>
            <a:r>
              <a:rPr lang="de-DE" dirty="0"/>
              <a:t> </a:t>
            </a:r>
            <a:r>
              <a:rPr lang="de-DE" dirty="0" err="1"/>
              <a:t>consider</a:t>
            </a:r>
            <a:r>
              <a:rPr lang="de-DE" dirty="0"/>
              <a:t> </a:t>
            </a:r>
            <a:r>
              <a:rPr lang="de-DE" dirty="0" err="1"/>
              <a:t>how</a:t>
            </a:r>
            <a:r>
              <a:rPr lang="de-DE" dirty="0"/>
              <a:t> a material </a:t>
            </a:r>
            <a:r>
              <a:rPr lang="de-DE" dirty="0" err="1"/>
              <a:t>responds</a:t>
            </a:r>
            <a:r>
              <a:rPr lang="de-DE" dirty="0"/>
              <a:t> </a:t>
            </a:r>
            <a:r>
              <a:rPr lang="de-DE" dirty="0" err="1"/>
              <a:t>to</a:t>
            </a:r>
            <a:r>
              <a:rPr lang="de-DE" dirty="0"/>
              <a:t> </a:t>
            </a:r>
            <a:r>
              <a:rPr lang="de-DE" dirty="0" err="1"/>
              <a:t>reaction</a:t>
            </a:r>
            <a:r>
              <a:rPr lang="de-DE" dirty="0"/>
              <a:t> </a:t>
            </a:r>
            <a:r>
              <a:rPr lang="de-DE" dirty="0" err="1"/>
              <a:t>conditions</a:t>
            </a:r>
            <a:r>
              <a:rPr lang="de-DE" dirty="0"/>
              <a:t>, </a:t>
            </a:r>
            <a:r>
              <a:rPr lang="de-DE" dirty="0" err="1"/>
              <a:t>since</a:t>
            </a:r>
            <a:r>
              <a:rPr lang="de-DE" dirty="0"/>
              <a:t> different </a:t>
            </a:r>
            <a:r>
              <a:rPr lang="de-DE" dirty="0" err="1"/>
              <a:t>stable</a:t>
            </a:r>
            <a:r>
              <a:rPr lang="de-DE" dirty="0"/>
              <a:t> </a:t>
            </a:r>
            <a:r>
              <a:rPr lang="de-DE" dirty="0" err="1"/>
              <a:t>states</a:t>
            </a:r>
            <a:r>
              <a:rPr lang="de-DE" dirty="0"/>
              <a:t> </a:t>
            </a:r>
            <a:r>
              <a:rPr lang="de-DE" dirty="0" err="1"/>
              <a:t>may</a:t>
            </a:r>
            <a:r>
              <a:rPr lang="de-DE" dirty="0"/>
              <a:t> </a:t>
            </a:r>
            <a:r>
              <a:rPr lang="de-DE" dirty="0" err="1"/>
              <a:t>be</a:t>
            </a:r>
            <a:r>
              <a:rPr lang="de-DE" dirty="0"/>
              <a:t> relevant. But </a:t>
            </a:r>
            <a:r>
              <a:rPr lang="de-DE" dirty="0" err="1"/>
              <a:t>it</a:t>
            </a:r>
            <a:r>
              <a:rPr lang="de-DE" dirty="0"/>
              <a:t> </a:t>
            </a:r>
            <a:r>
              <a:rPr lang="de-DE" dirty="0" err="1"/>
              <a:t>turns</a:t>
            </a:r>
            <a:r>
              <a:rPr lang="de-DE" dirty="0"/>
              <a:t> out </a:t>
            </a:r>
            <a:r>
              <a:rPr lang="de-DE" dirty="0" err="1"/>
              <a:t>that</a:t>
            </a:r>
            <a:r>
              <a:rPr lang="de-DE" dirty="0"/>
              <a:t> in </a:t>
            </a:r>
            <a:r>
              <a:rPr lang="de-DE" dirty="0" err="1"/>
              <a:t>many</a:t>
            </a:r>
            <a:r>
              <a:rPr lang="de-DE" dirty="0"/>
              <a:t> </a:t>
            </a:r>
            <a:r>
              <a:rPr lang="de-DE" dirty="0" err="1"/>
              <a:t>cases</a:t>
            </a:r>
            <a:r>
              <a:rPr lang="de-DE" dirty="0"/>
              <a:t> </a:t>
            </a:r>
            <a:r>
              <a:rPr lang="de-DE" dirty="0" err="1"/>
              <a:t>these</a:t>
            </a:r>
            <a:r>
              <a:rPr lang="de-DE" dirty="0"/>
              <a:t> </a:t>
            </a:r>
            <a:r>
              <a:rPr lang="de-DE" dirty="0" err="1"/>
              <a:t>materials</a:t>
            </a:r>
            <a:r>
              <a:rPr lang="de-DE" dirty="0"/>
              <a:t> </a:t>
            </a:r>
            <a:r>
              <a:rPr lang="de-DE" dirty="0" err="1"/>
              <a:t>are</a:t>
            </a:r>
            <a:r>
              <a:rPr lang="de-DE" dirty="0"/>
              <a:t> not just </a:t>
            </a:r>
            <a:r>
              <a:rPr lang="de-DE" dirty="0" err="1"/>
              <a:t>transformed</a:t>
            </a:r>
            <a:r>
              <a:rPr lang="de-DE" dirty="0"/>
              <a:t> </a:t>
            </a:r>
            <a:r>
              <a:rPr lang="de-DE" dirty="0" err="1"/>
              <a:t>to</a:t>
            </a:r>
            <a:r>
              <a:rPr lang="de-DE" dirty="0"/>
              <a:t> a </a:t>
            </a:r>
            <a:r>
              <a:rPr lang="de-DE" dirty="0" err="1"/>
              <a:t>new</a:t>
            </a:r>
            <a:r>
              <a:rPr lang="de-DE" dirty="0"/>
              <a:t>,  </a:t>
            </a:r>
            <a:r>
              <a:rPr lang="de-DE" dirty="0" err="1"/>
              <a:t>more</a:t>
            </a:r>
            <a:r>
              <a:rPr lang="de-DE" dirty="0"/>
              <a:t> </a:t>
            </a:r>
            <a:r>
              <a:rPr lang="de-DE" dirty="0" err="1"/>
              <a:t>stable</a:t>
            </a:r>
            <a:r>
              <a:rPr lang="de-DE" dirty="0"/>
              <a:t>, </a:t>
            </a:r>
            <a:r>
              <a:rPr lang="de-DE" dirty="0" err="1"/>
              <a:t>state</a:t>
            </a:r>
            <a:r>
              <a:rPr lang="de-DE" dirty="0"/>
              <a:t>, but </a:t>
            </a:r>
            <a:r>
              <a:rPr lang="de-DE" dirty="0" err="1"/>
              <a:t>are</a:t>
            </a:r>
            <a:r>
              <a:rPr lang="de-DE" dirty="0"/>
              <a:t> </a:t>
            </a:r>
            <a:r>
              <a:rPr lang="de-DE" dirty="0" err="1"/>
              <a:t>instead</a:t>
            </a:r>
            <a:r>
              <a:rPr lang="de-DE" dirty="0"/>
              <a:t> </a:t>
            </a:r>
            <a:r>
              <a:rPr lang="de-DE" dirty="0" err="1"/>
              <a:t>continuosuly</a:t>
            </a:r>
            <a:r>
              <a:rPr lang="de-DE" dirty="0"/>
              <a:t> </a:t>
            </a:r>
            <a:r>
              <a:rPr lang="de-DE" dirty="0" err="1"/>
              <a:t>changing</a:t>
            </a:r>
            <a:r>
              <a:rPr lang="de-DE" dirty="0"/>
              <a:t>. </a:t>
            </a:r>
          </a:p>
          <a:p>
            <a:endParaRPr lang="de-DE" dirty="0"/>
          </a:p>
          <a:p>
            <a:r>
              <a:rPr lang="de-DE" dirty="0"/>
              <a:t>The </a:t>
            </a:r>
            <a:r>
              <a:rPr lang="de-DE" dirty="0" err="1"/>
              <a:t>finding</a:t>
            </a:r>
            <a:r>
              <a:rPr lang="de-DE" dirty="0"/>
              <a:t> </a:t>
            </a:r>
            <a:r>
              <a:rPr lang="de-DE" dirty="0" err="1"/>
              <a:t>of</a:t>
            </a:r>
            <a:r>
              <a:rPr lang="de-DE" dirty="0"/>
              <a:t> such </a:t>
            </a:r>
            <a:r>
              <a:rPr lang="de-DE" dirty="0" err="1"/>
              <a:t>dynamic</a:t>
            </a:r>
            <a:r>
              <a:rPr lang="de-DE" dirty="0"/>
              <a:t> </a:t>
            </a:r>
            <a:r>
              <a:rPr lang="de-DE" dirty="0" err="1"/>
              <a:t>behavior</a:t>
            </a:r>
            <a:r>
              <a:rPr lang="de-DE" dirty="0"/>
              <a:t> </a:t>
            </a:r>
            <a:r>
              <a:rPr lang="de-DE" dirty="0" err="1"/>
              <a:t>is</a:t>
            </a:r>
            <a:r>
              <a:rPr lang="de-DE" dirty="0"/>
              <a:t> </a:t>
            </a:r>
            <a:r>
              <a:rPr lang="de-DE" dirty="0" err="1"/>
              <a:t>actually</a:t>
            </a:r>
            <a:r>
              <a:rPr lang="de-DE" dirty="0"/>
              <a:t> not </a:t>
            </a:r>
            <a:r>
              <a:rPr lang="de-DE" dirty="0" err="1"/>
              <a:t>that</a:t>
            </a:r>
            <a:r>
              <a:rPr lang="de-DE" dirty="0"/>
              <a:t> </a:t>
            </a:r>
            <a:r>
              <a:rPr lang="de-DE" dirty="0" err="1"/>
              <a:t>new</a:t>
            </a:r>
            <a:r>
              <a:rPr lang="de-DE" dirty="0"/>
              <a:t>: </a:t>
            </a:r>
            <a:r>
              <a:rPr lang="de-DE" dirty="0" err="1"/>
              <a:t>the</a:t>
            </a:r>
            <a:r>
              <a:rPr lang="de-DE" dirty="0"/>
              <a:t> </a:t>
            </a:r>
            <a:r>
              <a:rPr lang="de-DE" dirty="0" err="1"/>
              <a:t>seminal</a:t>
            </a:r>
            <a:r>
              <a:rPr lang="de-DE" dirty="0"/>
              <a:t> </a:t>
            </a:r>
            <a:r>
              <a:rPr lang="de-DE" dirty="0" err="1"/>
              <a:t>work</a:t>
            </a:r>
            <a:r>
              <a:rPr lang="de-DE" dirty="0"/>
              <a:t> </a:t>
            </a:r>
            <a:r>
              <a:rPr lang="de-DE" dirty="0" err="1"/>
              <a:t>of</a:t>
            </a:r>
            <a:r>
              <a:rPr lang="de-DE" dirty="0"/>
              <a:t> </a:t>
            </a:r>
            <a:r>
              <a:rPr lang="de-DE" dirty="0" err="1"/>
              <a:t>Ertlin</a:t>
            </a:r>
            <a:r>
              <a:rPr lang="de-DE" dirty="0"/>
              <a:t> </a:t>
            </a:r>
            <a:r>
              <a:rPr lang="de-DE" dirty="0" err="1"/>
              <a:t>the</a:t>
            </a:r>
            <a:r>
              <a:rPr lang="de-DE" dirty="0"/>
              <a:t> 90s  </a:t>
            </a:r>
            <a:r>
              <a:rPr lang="de-DE" dirty="0" err="1"/>
              <a:t>already</a:t>
            </a:r>
            <a:r>
              <a:rPr lang="de-DE" dirty="0"/>
              <a:t> </a:t>
            </a:r>
            <a:r>
              <a:rPr lang="de-DE" dirty="0" err="1"/>
              <a:t>showed</a:t>
            </a:r>
            <a:r>
              <a:rPr lang="de-DE" dirty="0"/>
              <a:t> </a:t>
            </a:r>
            <a:r>
              <a:rPr lang="de-DE" dirty="0" err="1"/>
              <a:t>this</a:t>
            </a:r>
            <a:r>
              <a:rPr lang="de-DE" dirty="0"/>
              <a:t> </a:t>
            </a:r>
            <a:r>
              <a:rPr lang="de-DE" dirty="0" err="1"/>
              <a:t>for</a:t>
            </a:r>
            <a:r>
              <a:rPr lang="de-DE" dirty="0"/>
              <a:t> </a:t>
            </a:r>
            <a:r>
              <a:rPr lang="de-DE" dirty="0" err="1"/>
              <a:t>oxidation</a:t>
            </a:r>
            <a:r>
              <a:rPr lang="de-DE" dirty="0"/>
              <a:t> </a:t>
            </a:r>
            <a:r>
              <a:rPr lang="de-DE" dirty="0" err="1"/>
              <a:t>reactions</a:t>
            </a:r>
            <a:r>
              <a:rPr lang="de-DE" dirty="0"/>
              <a:t> on </a:t>
            </a:r>
            <a:r>
              <a:rPr lang="de-DE" dirty="0" err="1"/>
              <a:t>transition</a:t>
            </a:r>
            <a:r>
              <a:rPr lang="de-DE" dirty="0"/>
              <a:t> </a:t>
            </a:r>
            <a:r>
              <a:rPr lang="de-DE" dirty="0" err="1"/>
              <a:t>metal</a:t>
            </a:r>
            <a:r>
              <a:rPr lang="de-DE" dirty="0"/>
              <a:t> </a:t>
            </a:r>
            <a:r>
              <a:rPr lang="de-DE" dirty="0" err="1"/>
              <a:t>surfaces</a:t>
            </a:r>
            <a:r>
              <a:rPr lang="de-DE" dirty="0"/>
              <a:t>, </a:t>
            </a:r>
            <a:r>
              <a:rPr lang="de-DE" dirty="0" err="1"/>
              <a:t>and</a:t>
            </a:r>
            <a:r>
              <a:rPr lang="de-DE" dirty="0"/>
              <a:t> </a:t>
            </a:r>
            <a:r>
              <a:rPr lang="de-DE" dirty="0" err="1"/>
              <a:t>it</a:t>
            </a:r>
            <a:r>
              <a:rPr lang="de-DE" dirty="0"/>
              <a:t> </a:t>
            </a:r>
            <a:r>
              <a:rPr lang="de-DE" dirty="0" err="1"/>
              <a:t>has</a:t>
            </a:r>
            <a:r>
              <a:rPr lang="de-DE" dirty="0"/>
              <a:t> </a:t>
            </a:r>
            <a:r>
              <a:rPr lang="de-DE" dirty="0" err="1"/>
              <a:t>recently</a:t>
            </a:r>
            <a:r>
              <a:rPr lang="de-DE" dirty="0"/>
              <a:t> also </a:t>
            </a:r>
            <a:r>
              <a:rPr lang="de-DE" dirty="0" err="1"/>
              <a:t>been</a:t>
            </a:r>
            <a:r>
              <a:rPr lang="de-DE" dirty="0"/>
              <a:t> </a:t>
            </a:r>
            <a:r>
              <a:rPr lang="de-DE" dirty="0" err="1"/>
              <a:t>seen</a:t>
            </a:r>
            <a:r>
              <a:rPr lang="de-DE" dirty="0"/>
              <a:t> in </a:t>
            </a:r>
            <a:r>
              <a:rPr lang="de-DE" dirty="0" err="1"/>
              <a:t>metal</a:t>
            </a:r>
            <a:r>
              <a:rPr lang="de-DE" dirty="0"/>
              <a:t> </a:t>
            </a:r>
            <a:r>
              <a:rPr lang="de-DE" dirty="0" err="1"/>
              <a:t>nanoparticles</a:t>
            </a:r>
            <a:r>
              <a:rPr lang="de-DE" dirty="0"/>
              <a:t>. </a:t>
            </a:r>
          </a:p>
          <a:p>
            <a:endParaRPr lang="de-DE" dirty="0"/>
          </a:p>
          <a:p>
            <a:r>
              <a:rPr lang="de-DE" dirty="0"/>
              <a:t>This </a:t>
            </a:r>
            <a:r>
              <a:rPr lang="de-DE" dirty="0" err="1"/>
              <a:t>makes</a:t>
            </a:r>
            <a:r>
              <a:rPr lang="de-DE" dirty="0"/>
              <a:t> </a:t>
            </a:r>
            <a:r>
              <a:rPr lang="de-DE" dirty="0" err="1"/>
              <a:t>things</a:t>
            </a:r>
            <a:r>
              <a:rPr lang="de-DE" dirty="0"/>
              <a:t> </a:t>
            </a:r>
            <a:r>
              <a:rPr lang="de-DE" dirty="0" err="1"/>
              <a:t>quite</a:t>
            </a:r>
            <a:r>
              <a:rPr lang="de-DE" dirty="0"/>
              <a:t> </a:t>
            </a:r>
            <a:r>
              <a:rPr lang="de-DE" dirty="0" err="1"/>
              <a:t>complicated</a:t>
            </a:r>
            <a:r>
              <a:rPr lang="de-DE" dirty="0"/>
              <a:t>, </a:t>
            </a:r>
            <a:r>
              <a:rPr lang="de-DE" dirty="0" err="1"/>
              <a:t>because</a:t>
            </a:r>
            <a:r>
              <a:rPr lang="de-DE" dirty="0"/>
              <a:t> </a:t>
            </a:r>
            <a:r>
              <a:rPr lang="de-DE" dirty="0" err="1"/>
              <a:t>it</a:t>
            </a:r>
            <a:r>
              <a:rPr lang="de-DE" dirty="0"/>
              <a:t> </a:t>
            </a:r>
            <a:r>
              <a:rPr lang="de-DE" dirty="0" err="1"/>
              <a:t>completely</a:t>
            </a:r>
            <a:r>
              <a:rPr lang="de-DE" dirty="0"/>
              <a:t> </a:t>
            </a:r>
            <a:r>
              <a:rPr lang="de-DE" dirty="0" err="1"/>
              <a:t>shatters</a:t>
            </a:r>
            <a:r>
              <a:rPr lang="de-DE" dirty="0"/>
              <a:t> </a:t>
            </a:r>
            <a:r>
              <a:rPr lang="de-DE" dirty="0" err="1"/>
              <a:t>the</a:t>
            </a:r>
            <a:r>
              <a:rPr lang="de-DE" dirty="0"/>
              <a:t> text-</a:t>
            </a:r>
            <a:r>
              <a:rPr lang="de-DE" dirty="0" err="1"/>
              <a:t>book</a:t>
            </a:r>
            <a:r>
              <a:rPr lang="de-DE" dirty="0"/>
              <a:t> </a:t>
            </a:r>
            <a:r>
              <a:rPr lang="de-DE" dirty="0" err="1"/>
              <a:t>static</a:t>
            </a:r>
            <a:r>
              <a:rPr lang="de-DE" dirty="0"/>
              <a:t> </a:t>
            </a:r>
            <a:r>
              <a:rPr lang="de-DE" dirty="0" err="1"/>
              <a:t>view</a:t>
            </a:r>
            <a:r>
              <a:rPr lang="de-DE" dirty="0"/>
              <a:t> </a:t>
            </a:r>
            <a:r>
              <a:rPr lang="de-DE" dirty="0" err="1"/>
              <a:t>of</a:t>
            </a:r>
            <a:r>
              <a:rPr lang="de-DE" dirty="0"/>
              <a:t> </a:t>
            </a:r>
            <a:r>
              <a:rPr lang="de-DE" dirty="0" err="1"/>
              <a:t>catalysis</a:t>
            </a:r>
            <a:r>
              <a:rPr lang="de-DE" dirty="0"/>
              <a:t> </a:t>
            </a:r>
            <a:r>
              <a:rPr lang="de-DE" dirty="0" err="1"/>
              <a:t>involving</a:t>
            </a:r>
            <a:r>
              <a:rPr lang="de-DE" dirty="0"/>
              <a:t> </a:t>
            </a:r>
            <a:r>
              <a:rPr lang="de-DE" dirty="0" err="1"/>
              <a:t>relatively</a:t>
            </a:r>
            <a:r>
              <a:rPr lang="de-DE" dirty="0"/>
              <a:t> rigid solid </a:t>
            </a:r>
            <a:r>
              <a:rPr lang="de-DE" dirty="0" err="1"/>
              <a:t>surfaces</a:t>
            </a:r>
            <a:r>
              <a:rPr lang="de-DE" dirty="0"/>
              <a:t> </a:t>
            </a:r>
            <a:r>
              <a:rPr lang="de-DE" dirty="0" err="1"/>
              <a:t>and</a:t>
            </a:r>
            <a:r>
              <a:rPr lang="de-DE" dirty="0"/>
              <a:t> </a:t>
            </a:r>
            <a:r>
              <a:rPr lang="de-DE" dirty="0" err="1"/>
              <a:t>means</a:t>
            </a:r>
            <a:r>
              <a:rPr lang="de-DE" dirty="0"/>
              <a:t> </a:t>
            </a:r>
            <a:r>
              <a:rPr lang="de-DE" dirty="0" err="1"/>
              <a:t>that</a:t>
            </a:r>
            <a:r>
              <a:rPr lang="de-DE" dirty="0"/>
              <a:t> </a:t>
            </a:r>
            <a:r>
              <a:rPr lang="en-US" sz="1200" kern="1200" dirty="0">
                <a:solidFill>
                  <a:schemeClr val="tx1"/>
                </a:solidFill>
                <a:effectLst/>
                <a:latin typeface="+mn-lt"/>
                <a:ea typeface="+mn-ea"/>
                <a:cs typeface="+mn-cs"/>
              </a:rPr>
              <a:t>improving our understanding of the catalytic process requires a conceptual (and computational modeling) framework that considers the catalyst substrate as a dynamic entity.</a:t>
            </a:r>
            <a:r>
              <a:rPr lang="de-DE" dirty="0">
                <a:effectLst/>
              </a:rPr>
              <a:t> </a:t>
            </a:r>
          </a:p>
          <a:p>
            <a:endParaRPr lang="de-DE" dirty="0">
              <a:effectLst/>
            </a:endParaRPr>
          </a:p>
          <a:p>
            <a:endParaRPr lang="de-DE" dirty="0">
              <a:effectLst/>
            </a:endParaRPr>
          </a:p>
          <a:p>
            <a:endParaRPr lang="de-DE" dirty="0"/>
          </a:p>
        </p:txBody>
      </p:sp>
      <p:sp>
        <p:nvSpPr>
          <p:cNvPr id="4" name="Slide Number Placeholder 3"/>
          <p:cNvSpPr>
            <a:spLocks noGrp="1"/>
          </p:cNvSpPr>
          <p:nvPr>
            <p:ph type="sldNum" sz="quarter" idx="5"/>
          </p:nvPr>
        </p:nvSpPr>
        <p:spPr/>
        <p:txBody>
          <a:bodyPr/>
          <a:lstStyle/>
          <a:p>
            <a:fld id="{D3E1F3E5-64EB-4D44-AE25-5F93D9354593}" type="slidenum">
              <a:rPr lang="en-US" smtClean="0"/>
              <a:t>7</a:t>
            </a:fld>
            <a:endParaRPr lang="en-US"/>
          </a:p>
        </p:txBody>
      </p:sp>
    </p:spTree>
    <p:extLst>
      <p:ext uri="{BB962C8B-B14F-4D97-AF65-F5344CB8AC3E}">
        <p14:creationId xmlns:p14="http://schemas.microsoft.com/office/powerpoint/2010/main" val="292028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b7b19bbf49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b7b19bbf49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GB" sz="1200" dirty="0"/>
              <a:t>Assignment of observed IR peak to </a:t>
            </a:r>
            <a:r>
              <a:rPr lang="en-GB" sz="1200" dirty="0" err="1"/>
              <a:t>TiC</a:t>
            </a:r>
            <a:r>
              <a:rPr lang="en-GB" sz="1200" dirty="0"/>
              <a:t> nanoparticles very controversial!</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Accurate and objective atomic scale confirmation needed</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High temperature IR spectra of </a:t>
            </a:r>
            <a:r>
              <a:rPr lang="en-GB" sz="1200" dirty="0" err="1"/>
              <a:t>TiC</a:t>
            </a:r>
            <a:r>
              <a:rPr lang="en-GB" sz="1200" dirty="0"/>
              <a:t> nanoparticles very expensive for electronic structure modelling…</a:t>
            </a:r>
          </a:p>
          <a:p>
            <a:pPr lvl="0" algn="l" rtl="0">
              <a:lnSpc>
                <a:spcPct val="10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r>
              <a:rPr lang="es-419" dirty="0" err="1"/>
              <a:t>Particles</a:t>
            </a:r>
            <a:r>
              <a:rPr lang="es-419" dirty="0"/>
              <a:t> </a:t>
            </a:r>
            <a:r>
              <a:rPr lang="es-419" dirty="0" err="1"/>
              <a:t>modelled</a:t>
            </a:r>
            <a:r>
              <a:rPr lang="es-419" dirty="0"/>
              <a:t> as </a:t>
            </a:r>
            <a:r>
              <a:rPr lang="es-419" dirty="0" err="1"/>
              <a:t>graphs</a:t>
            </a:r>
            <a:r>
              <a:rPr lang="es-419" dirty="0"/>
              <a:t>: </a:t>
            </a:r>
            <a:r>
              <a:rPr lang="es-419" dirty="0" err="1"/>
              <a:t>atoms</a:t>
            </a:r>
            <a:r>
              <a:rPr lang="es-419" dirty="0"/>
              <a:t> → </a:t>
            </a:r>
            <a:r>
              <a:rPr lang="es-419" dirty="0" err="1"/>
              <a:t>nodes</a:t>
            </a:r>
            <a:r>
              <a:rPr lang="es-419" dirty="0"/>
              <a:t>, </a:t>
            </a:r>
            <a:r>
              <a:rPr lang="es-419" dirty="0" err="1"/>
              <a:t>bonds</a:t>
            </a:r>
            <a:r>
              <a:rPr lang="es-419" dirty="0"/>
              <a:t>  → </a:t>
            </a:r>
            <a:r>
              <a:rPr lang="es-419" dirty="0" err="1"/>
              <a:t>edges</a:t>
            </a:r>
            <a:endParaRPr lang="es-419" dirty="0"/>
          </a:p>
          <a:p>
            <a:pPr lvl="0" algn="l" rtl="0">
              <a:lnSpc>
                <a:spcPct val="10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r>
              <a:rPr lang="es-419" dirty="0" err="1"/>
              <a:t>Element</a:t>
            </a:r>
            <a:r>
              <a:rPr lang="es-419" dirty="0"/>
              <a:t> </a:t>
            </a:r>
            <a:r>
              <a:rPr lang="es-419" dirty="0" err="1"/>
              <a:t>types</a:t>
            </a:r>
            <a:r>
              <a:rPr lang="es-419" dirty="0"/>
              <a:t> </a:t>
            </a:r>
            <a:r>
              <a:rPr lang="es-419" dirty="0" err="1"/>
              <a:t>embedded</a:t>
            </a:r>
            <a:r>
              <a:rPr lang="es-419" dirty="0"/>
              <a:t> </a:t>
            </a:r>
            <a:r>
              <a:rPr lang="es-419" dirty="0" err="1"/>
              <a:t>into</a:t>
            </a:r>
            <a:r>
              <a:rPr lang="es-419" dirty="0"/>
              <a:t> neural </a:t>
            </a:r>
            <a:r>
              <a:rPr lang="es-419" dirty="0" err="1"/>
              <a:t>networks</a:t>
            </a:r>
            <a:r>
              <a:rPr lang="es-419" dirty="0"/>
              <a:t> </a:t>
            </a:r>
            <a:r>
              <a:rPr lang="es-419" dirty="0" err="1"/>
              <a:t>layers</a:t>
            </a:r>
            <a:endParaRPr lang="es-419" dirty="0"/>
          </a:p>
          <a:p>
            <a:pPr lvl="0" algn="l" rtl="0">
              <a:lnSpc>
                <a:spcPct val="10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r>
              <a:rPr lang="es-419" dirty="0" err="1"/>
              <a:t>Positional</a:t>
            </a:r>
            <a:r>
              <a:rPr lang="es-419" dirty="0"/>
              <a:t> </a:t>
            </a:r>
            <a:r>
              <a:rPr lang="es-419" dirty="0" err="1"/>
              <a:t>representation</a:t>
            </a:r>
            <a:r>
              <a:rPr lang="es-419" dirty="0"/>
              <a:t> </a:t>
            </a:r>
            <a:r>
              <a:rPr lang="es-419" dirty="0" err="1"/>
              <a:t>obtained</a:t>
            </a:r>
            <a:r>
              <a:rPr lang="es-419" dirty="0"/>
              <a:t> </a:t>
            </a:r>
            <a:r>
              <a:rPr lang="es-419" dirty="0" err="1"/>
              <a:t>from</a:t>
            </a:r>
            <a:r>
              <a:rPr lang="es-419" dirty="0"/>
              <a:t> </a:t>
            </a:r>
            <a:r>
              <a:rPr lang="es-419" dirty="0" err="1"/>
              <a:t>chemical</a:t>
            </a:r>
            <a:r>
              <a:rPr lang="es-419" dirty="0"/>
              <a:t> </a:t>
            </a:r>
            <a:r>
              <a:rPr lang="es-419" dirty="0" err="1"/>
              <a:t>environment</a:t>
            </a:r>
            <a:r>
              <a:rPr lang="es-419" dirty="0"/>
              <a:t> and </a:t>
            </a:r>
            <a:r>
              <a:rPr lang="es-419" dirty="0" err="1"/>
              <a:t>passed</a:t>
            </a:r>
            <a:r>
              <a:rPr lang="es-419" dirty="0"/>
              <a:t> </a:t>
            </a:r>
            <a:r>
              <a:rPr lang="es-419" dirty="0" err="1"/>
              <a:t>through</a:t>
            </a:r>
            <a:r>
              <a:rPr lang="es-419" dirty="0"/>
              <a:t> a neural </a:t>
            </a:r>
            <a:r>
              <a:rPr lang="es-419" dirty="0" err="1"/>
              <a:t>network</a:t>
            </a:r>
            <a:endParaRPr lang="es-419" dirty="0"/>
          </a:p>
          <a:p>
            <a:pPr lvl="0" algn="l" rtl="0">
              <a:lnSpc>
                <a:spcPct val="11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r>
              <a:rPr lang="es-419" dirty="0" err="1"/>
              <a:t>Graph</a:t>
            </a:r>
            <a:r>
              <a:rPr lang="es-419" dirty="0"/>
              <a:t> </a:t>
            </a:r>
            <a:r>
              <a:rPr lang="es-419" dirty="0" err="1"/>
              <a:t>transformer</a:t>
            </a:r>
            <a:r>
              <a:rPr lang="es-419" dirty="0"/>
              <a:t> </a:t>
            </a:r>
            <a:r>
              <a:rPr lang="es-419" dirty="0" err="1"/>
              <a:t>applied</a:t>
            </a:r>
            <a:r>
              <a:rPr lang="es-419" dirty="0"/>
              <a:t> </a:t>
            </a:r>
            <a:r>
              <a:rPr lang="es-419" dirty="0" err="1"/>
              <a:t>to</a:t>
            </a:r>
            <a:r>
              <a:rPr lang="es-419" dirty="0"/>
              <a:t> </a:t>
            </a:r>
            <a:r>
              <a:rPr lang="es-419" dirty="0" err="1"/>
              <a:t>embeddings</a:t>
            </a:r>
            <a:r>
              <a:rPr lang="es-419" dirty="0"/>
              <a:t> </a:t>
            </a:r>
            <a:r>
              <a:rPr lang="es-419" dirty="0" err="1"/>
              <a:t>for</a:t>
            </a:r>
            <a:r>
              <a:rPr lang="es-419" dirty="0"/>
              <a:t> a </a:t>
            </a:r>
            <a:r>
              <a:rPr lang="es-419" dirty="0" err="1"/>
              <a:t>high</a:t>
            </a:r>
            <a:r>
              <a:rPr lang="es-419" dirty="0"/>
              <a:t> dimensional </a:t>
            </a:r>
            <a:r>
              <a:rPr lang="es-419" dirty="0" err="1"/>
              <a:t>representation</a:t>
            </a:r>
            <a:r>
              <a:rPr lang="es-419" dirty="0"/>
              <a:t> (a vector in </a:t>
            </a:r>
            <a:r>
              <a:rPr lang="es-419" dirty="0" err="1"/>
              <a:t>latent</a:t>
            </a:r>
            <a:r>
              <a:rPr lang="es-419" dirty="0"/>
              <a:t> </a:t>
            </a:r>
            <a:r>
              <a:rPr lang="es-419" dirty="0" err="1"/>
              <a:t>space</a:t>
            </a:r>
            <a:r>
              <a:rPr lang="es-419" dirty="0"/>
              <a:t>)</a:t>
            </a:r>
          </a:p>
          <a:p>
            <a:pPr lvl="0" algn="l" rtl="0">
              <a:lnSpc>
                <a:spcPct val="100000"/>
              </a:lnSpc>
              <a:spcBef>
                <a:spcPts val="0"/>
              </a:spcBef>
              <a:spcAft>
                <a:spcPts val="0"/>
              </a:spcAft>
              <a:buSzPts val="1800"/>
              <a:buFont typeface="Arial" panose="020B0604020202020204" pitchFamily="34" charset="0"/>
              <a:buChar char="•"/>
            </a:pPr>
            <a:endParaRPr lang="es-419" dirty="0"/>
          </a:p>
          <a:p>
            <a:pPr lvl="0" algn="l" rtl="0">
              <a:lnSpc>
                <a:spcPct val="100000"/>
              </a:lnSpc>
              <a:spcBef>
                <a:spcPts val="0"/>
              </a:spcBef>
              <a:spcAft>
                <a:spcPts val="0"/>
              </a:spcAft>
              <a:buSzPts val="1800"/>
              <a:buFont typeface="Arial" panose="020B0604020202020204" pitchFamily="34" charset="0"/>
              <a:buChar char="•"/>
            </a:pPr>
            <a:r>
              <a:rPr lang="es-419" dirty="0" err="1"/>
              <a:t>Readout</a:t>
            </a:r>
            <a:r>
              <a:rPr lang="es-419" dirty="0"/>
              <a:t> </a:t>
            </a:r>
            <a:r>
              <a:rPr lang="es-419" dirty="0" err="1"/>
              <a:t>function</a:t>
            </a:r>
            <a:r>
              <a:rPr lang="es-419" dirty="0"/>
              <a:t> </a:t>
            </a:r>
            <a:r>
              <a:rPr lang="es-419" dirty="0" err="1"/>
              <a:t>samples</a:t>
            </a:r>
            <a:r>
              <a:rPr lang="es-419" dirty="0"/>
              <a:t> </a:t>
            </a:r>
            <a:r>
              <a:rPr lang="es-419" dirty="0" err="1"/>
              <a:t>latent</a:t>
            </a:r>
            <a:r>
              <a:rPr lang="es-419" dirty="0"/>
              <a:t> </a:t>
            </a:r>
            <a:r>
              <a:rPr lang="es-419" dirty="0" err="1"/>
              <a:t>space</a:t>
            </a:r>
            <a:r>
              <a:rPr lang="es-419" dirty="0"/>
              <a:t> </a:t>
            </a:r>
            <a:r>
              <a:rPr lang="es-419" dirty="0" err="1"/>
              <a:t>to</a:t>
            </a:r>
            <a:r>
              <a:rPr lang="es-419" dirty="0"/>
              <a:t> </a:t>
            </a:r>
            <a:r>
              <a:rPr lang="es-419" dirty="0" err="1"/>
              <a:t>predict</a:t>
            </a:r>
            <a:r>
              <a:rPr lang="es-419" dirty="0"/>
              <a:t>  </a:t>
            </a:r>
            <a:r>
              <a:rPr lang="es-419" dirty="0" err="1"/>
              <a:t>desired</a:t>
            </a:r>
            <a:r>
              <a:rPr lang="es-419" dirty="0"/>
              <a:t> </a:t>
            </a:r>
            <a:r>
              <a:rPr lang="es-419" dirty="0" err="1"/>
              <a:t>property</a:t>
            </a:r>
            <a:r>
              <a:rPr lang="es-419" dirty="0"/>
              <a:t> (</a:t>
            </a:r>
            <a:r>
              <a:rPr lang="es-419" dirty="0" err="1"/>
              <a:t>e.g</a:t>
            </a:r>
            <a:r>
              <a:rPr lang="es-419" dirty="0"/>
              <a:t>. </a:t>
            </a:r>
            <a:r>
              <a:rPr lang="es-419" dirty="0" err="1"/>
              <a:t>dipoles</a:t>
            </a:r>
            <a:r>
              <a:rPr lang="es-419"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7980-DEA5-BDB7-8D00-043BE3B98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352BC-334F-E2FD-501E-DC36631B9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3ECBA-6706-3F0B-F7FD-83CFFEF22369}"/>
              </a:ext>
            </a:extLst>
          </p:cNvPr>
          <p:cNvSpPr>
            <a:spLocks noGrp="1"/>
          </p:cNvSpPr>
          <p:nvPr>
            <p:ph type="body" idx="1"/>
          </p:nvPr>
        </p:nvSpPr>
        <p:spPr/>
        <p:txBody>
          <a:bodyPr/>
          <a:lstStyle/>
          <a:p>
            <a:pPr marL="228600" indent="-228600">
              <a:buAutoNum type="arabicPeriod"/>
            </a:pPr>
            <a:endParaRPr lang="en-IN" dirty="0"/>
          </a:p>
        </p:txBody>
      </p:sp>
      <p:sp>
        <p:nvSpPr>
          <p:cNvPr id="4" name="Slide Number Placeholder 3">
            <a:extLst>
              <a:ext uri="{FF2B5EF4-FFF2-40B4-BE49-F238E27FC236}">
                <a16:creationId xmlns:a16="http://schemas.microsoft.com/office/drawing/2014/main" id="{009FC15C-917F-5984-54DD-0752A5DC4E3B}"/>
              </a:ext>
            </a:extLst>
          </p:cNvPr>
          <p:cNvSpPr>
            <a:spLocks noGrp="1"/>
          </p:cNvSpPr>
          <p:nvPr>
            <p:ph type="sldNum" sz="quarter" idx="5"/>
          </p:nvPr>
        </p:nvSpPr>
        <p:spPr/>
        <p:txBody>
          <a:bodyPr/>
          <a:lstStyle/>
          <a:p>
            <a:fld id="{86A4EF2C-3DCB-40D1-8577-0F95D3E8F0DC}" type="slidenum">
              <a:rPr lang="en-IN" smtClean="0"/>
              <a:t>9</a:t>
            </a:fld>
            <a:endParaRPr lang="en-IN"/>
          </a:p>
        </p:txBody>
      </p:sp>
    </p:spTree>
    <p:extLst>
      <p:ext uri="{BB962C8B-B14F-4D97-AF65-F5344CB8AC3E}">
        <p14:creationId xmlns:p14="http://schemas.microsoft.com/office/powerpoint/2010/main" val="295458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Segoe UI" panose="020B0502040204020203" pitchFamily="34" charset="0"/>
              </a:rPr>
              <a:t>We use graph neural networks to predict experimental properties from molecules that apply to quantum computing. For example, we are trying to predict the coherence time of the qubit, which is critical in quantum computing, as it determines how long quantum information can be reliably stored and processed before it collapses. In addition, we pretend to extend our model to other tasks, such as thermal ellipsoid prediction that can be understood as an atom vibration measurement. Thermal ellipsoids can be used as a pretraining of the model or can be expanded to other vibration related tasks, for instance the enthalpy of sublimation.</a:t>
            </a:r>
            <a:endParaRPr lang="en-GB" dirty="0"/>
          </a:p>
        </p:txBody>
      </p:sp>
      <p:sp>
        <p:nvSpPr>
          <p:cNvPr id="4" name="Slide Number Placeholder 3"/>
          <p:cNvSpPr>
            <a:spLocks noGrp="1"/>
          </p:cNvSpPr>
          <p:nvPr>
            <p:ph type="sldNum" sz="quarter" idx="5"/>
          </p:nvPr>
        </p:nvSpPr>
        <p:spPr/>
        <p:txBody>
          <a:bodyPr/>
          <a:lstStyle/>
          <a:p>
            <a:fld id="{BA5B7161-CF53-8E42-A452-41470A53349A}" type="slidenum">
              <a:rPr lang="en-GB" smtClean="0"/>
              <a:t>10</a:t>
            </a:fld>
            <a:endParaRPr lang="en-GB"/>
          </a:p>
        </p:txBody>
      </p:sp>
    </p:spTree>
    <p:extLst>
      <p:ext uri="{BB962C8B-B14F-4D97-AF65-F5344CB8AC3E}">
        <p14:creationId xmlns:p14="http://schemas.microsoft.com/office/powerpoint/2010/main" val="372517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4D62-DEF1-D262-FAB2-BB0CE04B6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6A929-5428-7A59-06BB-4E8D5A435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989FD-5B93-9362-09B5-2D0DE2308F24}"/>
              </a:ext>
            </a:extLst>
          </p:cNvPr>
          <p:cNvSpPr>
            <a:spLocks noGrp="1"/>
          </p:cNvSpPr>
          <p:nvPr>
            <p:ph type="body" idx="1"/>
          </p:nvPr>
        </p:nvSpPr>
        <p:spPr/>
        <p:txBody>
          <a:bodyPr/>
          <a:lstStyle/>
          <a:p>
            <a:pPr marL="228600" indent="-228600">
              <a:buAutoNum type="arabicPeriod"/>
            </a:pPr>
            <a:r>
              <a:rPr lang="en-US" dirty="0"/>
              <a:t>The fundamental goal of the this study is to develop and understand ML models for activated CO</a:t>
            </a:r>
            <a:r>
              <a:rPr lang="en-US" baseline="-25000" dirty="0"/>
              <a:t>2</a:t>
            </a:r>
            <a:r>
              <a:rPr lang="en-US" dirty="0"/>
              <a:t> adsorption on </a:t>
            </a:r>
            <a:r>
              <a:rPr lang="en-US" dirty="0" err="1"/>
              <a:t>MXenes</a:t>
            </a:r>
            <a:r>
              <a:rPr lang="en-US" dirty="0"/>
              <a:t>, which can be quantitatively implemented for the predictive analysis in drawing useful information into the process of CO</a:t>
            </a:r>
            <a:r>
              <a:rPr lang="en-US" baseline="-25000" dirty="0"/>
              <a:t>2 </a:t>
            </a:r>
            <a:r>
              <a:rPr lang="en-US" dirty="0"/>
              <a:t>posterior conversion. The data required to nurture the developed ML tools were collected from our previous literature on </a:t>
            </a:r>
            <a:r>
              <a:rPr lang="en-US" dirty="0" err="1"/>
              <a:t>Mxenes</a:t>
            </a:r>
            <a:r>
              <a:rPr lang="en-US" dirty="0"/>
              <a:t> for CO</a:t>
            </a:r>
            <a:r>
              <a:rPr lang="en-US" baseline="-25000" dirty="0"/>
              <a:t>2</a:t>
            </a:r>
            <a:r>
              <a:rPr lang="en-US" dirty="0"/>
              <a:t> capture.</a:t>
            </a:r>
          </a:p>
          <a:p>
            <a:pPr marL="228600" indent="-228600">
              <a:buAutoNum type="arabicPeriod"/>
            </a:pPr>
            <a:r>
              <a:rPr lang="en-US" dirty="0"/>
              <a:t>Various ML models are developed to screen over 114 pure and defective </a:t>
            </a:r>
            <a:r>
              <a:rPr lang="en-US" dirty="0" err="1"/>
              <a:t>Mxenes</a:t>
            </a:r>
            <a:r>
              <a:rPr lang="en-US" dirty="0"/>
              <a:t>, where the random forest regressor(RFR) ML scheme exhibits the best predictive performance for the CO</a:t>
            </a:r>
            <a:r>
              <a:rPr lang="en-US" baseline="-25000" dirty="0"/>
              <a:t>2</a:t>
            </a:r>
            <a:r>
              <a:rPr lang="en-US" dirty="0"/>
              <a:t> adsorption energy, with a mean absolute error of 0.16 and 0.42 eV for training and test data sets, respectively. </a:t>
            </a:r>
          </a:p>
          <a:p>
            <a:pPr marL="228600" indent="-228600">
              <a:buAutoNum type="arabicPeriod"/>
            </a:pPr>
            <a:r>
              <a:rPr lang="en-US" dirty="0"/>
              <a:t>Feature importance analysis revealed d-band center (</a:t>
            </a:r>
            <a:r>
              <a:rPr lang="en-US" dirty="0" err="1"/>
              <a:t>ε</a:t>
            </a:r>
            <a:r>
              <a:rPr lang="en-US" baseline="-25000" dirty="0" err="1"/>
              <a:t>d</a:t>
            </a:r>
            <a:r>
              <a:rPr lang="en-US" dirty="0"/>
              <a:t>), and surface metal electronegativity(</a:t>
            </a:r>
            <a:r>
              <a:rPr lang="en-US" dirty="0" err="1"/>
              <a:t>χ</a:t>
            </a:r>
            <a:r>
              <a:rPr lang="en-US" baseline="-25000" dirty="0" err="1"/>
              <a:t>M</a:t>
            </a:r>
            <a:r>
              <a:rPr lang="en-US" dirty="0"/>
              <a:t>) as key descriptors for CO</a:t>
            </a:r>
            <a:r>
              <a:rPr lang="en-US" baseline="-25000" dirty="0"/>
              <a:t>2</a:t>
            </a:r>
            <a:r>
              <a:rPr lang="en-US" dirty="0"/>
              <a:t> activation.</a:t>
            </a:r>
            <a:endParaRPr lang="en-IN" dirty="0"/>
          </a:p>
        </p:txBody>
      </p:sp>
      <p:sp>
        <p:nvSpPr>
          <p:cNvPr id="4" name="Slide Number Placeholder 3">
            <a:extLst>
              <a:ext uri="{FF2B5EF4-FFF2-40B4-BE49-F238E27FC236}">
                <a16:creationId xmlns:a16="http://schemas.microsoft.com/office/drawing/2014/main" id="{D2A27C38-A96C-4B68-EE8E-FEF1E2E7050A}"/>
              </a:ext>
            </a:extLst>
          </p:cNvPr>
          <p:cNvSpPr>
            <a:spLocks noGrp="1"/>
          </p:cNvSpPr>
          <p:nvPr>
            <p:ph type="sldNum" sz="quarter" idx="5"/>
          </p:nvPr>
        </p:nvSpPr>
        <p:spPr/>
        <p:txBody>
          <a:bodyPr/>
          <a:lstStyle/>
          <a:p>
            <a:fld id="{86A4EF2C-3DCB-40D1-8577-0F95D3E8F0DC}" type="slidenum">
              <a:rPr lang="en-IN" smtClean="0"/>
              <a:t>11</a:t>
            </a:fld>
            <a:endParaRPr lang="en-IN"/>
          </a:p>
        </p:txBody>
      </p:sp>
    </p:spTree>
    <p:extLst>
      <p:ext uri="{BB962C8B-B14F-4D97-AF65-F5344CB8AC3E}">
        <p14:creationId xmlns:p14="http://schemas.microsoft.com/office/powerpoint/2010/main" val="84161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2344-971A-21AB-D6C0-7A43FDBA1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94CA6E-628A-848F-5BA5-2A829FF365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B352F-84A5-3E77-B280-BBE0CBA40927}"/>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5" name="Footer Placeholder 4">
            <a:extLst>
              <a:ext uri="{FF2B5EF4-FFF2-40B4-BE49-F238E27FC236}">
                <a16:creationId xmlns:a16="http://schemas.microsoft.com/office/drawing/2014/main" id="{F01131AB-B347-16D3-9E62-256370745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AA1BA-06D6-DCAA-AA8E-CDB96509886C}"/>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235752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C3DA-6BE9-85A9-F454-BFD1EECD68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C3EC6C-5D6C-7BBD-6284-AFC7C6A80B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EAFD6-C5EF-7EE0-7178-5FE460044AAF}"/>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5" name="Footer Placeholder 4">
            <a:extLst>
              <a:ext uri="{FF2B5EF4-FFF2-40B4-BE49-F238E27FC236}">
                <a16:creationId xmlns:a16="http://schemas.microsoft.com/office/drawing/2014/main" id="{D7E901EC-A84F-1FC3-D7BF-321E8FE0C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0E9F3-420A-6CF0-73E6-35343C41FDB6}"/>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293540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887234-03C2-B8A8-33A6-59935C885D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A7659-7913-CC1B-19D5-4AB48B8FA1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664FF-BBF2-57E6-9FF3-3132EE687042}"/>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5" name="Footer Placeholder 4">
            <a:extLst>
              <a:ext uri="{FF2B5EF4-FFF2-40B4-BE49-F238E27FC236}">
                <a16:creationId xmlns:a16="http://schemas.microsoft.com/office/drawing/2014/main" id="{01764593-9977-9536-E60C-C97DA5337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9AC74-8E8A-9C33-C817-0144BB6AB431}"/>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421928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425454" y="1296001"/>
            <a:ext cx="11345332" cy="511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4267"/>
              </a:lnSpc>
              <a:defRPr lang="de-DE" sz="3333" noProof="0" dirty="0"/>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425451" y="1978720"/>
            <a:ext cx="11345332" cy="127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867"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11130180" y="6408271"/>
            <a:ext cx="766981" cy="358588"/>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r" defTabSz="1219170" rtl="0" eaLnBrk="0" fontAlgn="base" latinLnBrk="0" hangingPunct="0">
              <a:lnSpc>
                <a:spcPct val="100000"/>
              </a:lnSpc>
              <a:spcBef>
                <a:spcPct val="0"/>
              </a:spcBef>
              <a:spcAft>
                <a:spcPct val="0"/>
              </a:spcAft>
              <a:buClrTx/>
              <a:buSzTx/>
              <a:buFontTx/>
              <a:buNone/>
              <a:tabLst/>
            </a:pPr>
            <a:endParaRPr kumimoji="0" lang="de-DE" sz="2667"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2"/>
          </p:nvPr>
        </p:nvSpPr>
        <p:spPr/>
        <p:txBody>
          <a:bodyPr/>
          <a:lstStyle/>
          <a:p>
            <a:fld id="{CE58CB1E-F828-4F11-99E0-327109AF9DA4}" type="slidenum">
              <a:rPr lang="de-DE" smtClean="0"/>
              <a:pPr/>
              <a:t>‹#›</a:t>
            </a:fld>
            <a:endParaRPr lang="de-DE" dirty="0"/>
          </a:p>
        </p:txBody>
      </p:sp>
      <p:sp>
        <p:nvSpPr>
          <p:cNvPr id="7" name="Fußzeilenplatzhalter 6"/>
          <p:cNvSpPr>
            <a:spLocks noGrp="1"/>
          </p:cNvSpPr>
          <p:nvPr>
            <p:ph type="ftr" sz="quarter" idx="13"/>
          </p:nvPr>
        </p:nvSpPr>
        <p:spPr/>
        <p:txBody>
          <a:bodyPr/>
          <a:lstStyle/>
          <a:p>
            <a:r>
              <a:rPr lang="de-DE"/>
              <a:t>Dr. rer. nat. Erika Mustermann (TUM) | kann beliebig erweitert werden | Infos mit Strich trennen</a:t>
            </a:r>
            <a:endParaRPr lang="en-US" dirty="0"/>
          </a:p>
        </p:txBody>
      </p:sp>
    </p:spTree>
    <p:extLst>
      <p:ext uri="{BB962C8B-B14F-4D97-AF65-F5344CB8AC3E}">
        <p14:creationId xmlns:p14="http://schemas.microsoft.com/office/powerpoint/2010/main" val="193403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60738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C1FD-7918-1352-7741-F8E8B03C3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9A1AD-5A1B-908C-DCD2-E1738545E6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1C99D-562F-CC7D-34E3-4FA3D71F9E7E}"/>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5" name="Footer Placeholder 4">
            <a:extLst>
              <a:ext uri="{FF2B5EF4-FFF2-40B4-BE49-F238E27FC236}">
                <a16:creationId xmlns:a16="http://schemas.microsoft.com/office/drawing/2014/main" id="{EADC4BA9-9F01-ADB1-BD89-D2FEEF951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FB535-CE15-D3E9-05B8-9AFE42E0061E}"/>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214574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2146-9793-B371-7087-AF6A5A7DDB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0AF163-7366-2CA5-3149-7513C7DEA4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4A07F-0862-D02C-025B-24CBCBA422F3}"/>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5" name="Footer Placeholder 4">
            <a:extLst>
              <a:ext uri="{FF2B5EF4-FFF2-40B4-BE49-F238E27FC236}">
                <a16:creationId xmlns:a16="http://schemas.microsoft.com/office/drawing/2014/main" id="{643555AA-BD3B-9B49-CB2B-E2A84E261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7E092-7FDC-0535-09B7-94FB86CB19C6}"/>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1642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CB5C-38CC-85EE-D5E4-3749474C9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5BDC7D-E84A-5825-5588-9F9E21BBD1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E52BC8-8F9C-E320-557F-C330924BA6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7A228D-B561-A227-E671-667F7A0EE702}"/>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6" name="Footer Placeholder 5">
            <a:extLst>
              <a:ext uri="{FF2B5EF4-FFF2-40B4-BE49-F238E27FC236}">
                <a16:creationId xmlns:a16="http://schemas.microsoft.com/office/drawing/2014/main" id="{BD4A0DB3-3309-8845-6DCA-45B0C12C7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031E0-5ADE-02BE-1F06-F8FF5A58A26D}"/>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223343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D9A3-D951-3306-E5B3-01B0FC4C39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0CE6F9-65C3-E396-5692-4642B47D7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4FD600-91C0-BEE6-6461-C82F0F19B6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D7EDC7-1B2D-D441-2379-00B5BFBDE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D8DB6-C6D0-04C4-3CF4-D688ED57C1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1F6B35-EC0C-1CD5-1243-8A69C724611F}"/>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8" name="Footer Placeholder 7">
            <a:extLst>
              <a:ext uri="{FF2B5EF4-FFF2-40B4-BE49-F238E27FC236}">
                <a16:creationId xmlns:a16="http://schemas.microsoft.com/office/drawing/2014/main" id="{8A29285A-5235-F1CD-57E5-81C910376B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DEAADE-7866-09E5-DD97-EF5336E1F2AD}"/>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144659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DC90-88D0-E346-D07A-4E0146B810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C6945F-F640-F299-6BF2-EC91F194DDEF}"/>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4" name="Footer Placeholder 3">
            <a:extLst>
              <a:ext uri="{FF2B5EF4-FFF2-40B4-BE49-F238E27FC236}">
                <a16:creationId xmlns:a16="http://schemas.microsoft.com/office/drawing/2014/main" id="{53F63DF8-4DD3-4850-D205-3BDC916AE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6CDA4-5C9D-D472-72BE-2666F2CB079D}"/>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276819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0F17A5-A52B-F394-D155-C25132729250}"/>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3" name="Footer Placeholder 2">
            <a:extLst>
              <a:ext uri="{FF2B5EF4-FFF2-40B4-BE49-F238E27FC236}">
                <a16:creationId xmlns:a16="http://schemas.microsoft.com/office/drawing/2014/main" id="{64FACDD6-FFFC-AFAE-F7FD-87F494696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E96A8-23DF-93F7-C540-C2B8AC7A51B1}"/>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233051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FCA1-2E19-5923-EF82-74D428490F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CFACF6-7419-657E-FF96-53CD7C799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EC518E-02E6-3A72-A514-ABCC9F83B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5A6B3-2D2F-F23C-0F9C-04ADA938F22B}"/>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6" name="Footer Placeholder 5">
            <a:extLst>
              <a:ext uri="{FF2B5EF4-FFF2-40B4-BE49-F238E27FC236}">
                <a16:creationId xmlns:a16="http://schemas.microsoft.com/office/drawing/2014/main" id="{03C01957-FAE1-402B-4738-8FEC1E9DB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C693B2-6EE9-E6FF-FF29-4DDB4D11BA45}"/>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401185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033D-E1BD-8428-0619-4C9441CD4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A37D7-F644-38D6-263D-46A58A0EE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A1F85-B4A1-6182-7606-725FD829D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A77E1-A4AD-671C-FA1C-DFA41ACE486C}"/>
              </a:ext>
            </a:extLst>
          </p:cNvPr>
          <p:cNvSpPr>
            <a:spLocks noGrp="1"/>
          </p:cNvSpPr>
          <p:nvPr>
            <p:ph type="dt" sz="half" idx="10"/>
          </p:nvPr>
        </p:nvSpPr>
        <p:spPr/>
        <p:txBody>
          <a:bodyPr/>
          <a:lstStyle/>
          <a:p>
            <a:fld id="{DFF38974-E299-9D4B-90A3-5045A41C1BCB}" type="datetimeFigureOut">
              <a:rPr lang="en-US" smtClean="0"/>
              <a:t>2/12/2024</a:t>
            </a:fld>
            <a:endParaRPr lang="en-US"/>
          </a:p>
        </p:txBody>
      </p:sp>
      <p:sp>
        <p:nvSpPr>
          <p:cNvPr id="6" name="Footer Placeholder 5">
            <a:extLst>
              <a:ext uri="{FF2B5EF4-FFF2-40B4-BE49-F238E27FC236}">
                <a16:creationId xmlns:a16="http://schemas.microsoft.com/office/drawing/2014/main" id="{6B0D95B0-1F30-7F72-AF04-216FB1ADC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4E4A6-A5C2-8B31-6BBA-9B7C7005F54E}"/>
              </a:ext>
            </a:extLst>
          </p:cNvPr>
          <p:cNvSpPr>
            <a:spLocks noGrp="1"/>
          </p:cNvSpPr>
          <p:nvPr>
            <p:ph type="sldNum" sz="quarter" idx="12"/>
          </p:nvPr>
        </p:nvSpPr>
        <p:spPr/>
        <p:txBody>
          <a:bodyPr/>
          <a:lstStyle/>
          <a:p>
            <a:fld id="{317C43C1-1530-944A-A294-C3682A462400}" type="slidenum">
              <a:rPr lang="en-US" smtClean="0"/>
              <a:t>‹#›</a:t>
            </a:fld>
            <a:endParaRPr lang="en-US"/>
          </a:p>
        </p:txBody>
      </p:sp>
    </p:spTree>
    <p:extLst>
      <p:ext uri="{BB962C8B-B14F-4D97-AF65-F5344CB8AC3E}">
        <p14:creationId xmlns:p14="http://schemas.microsoft.com/office/powerpoint/2010/main" val="3453526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0068A-11CC-3317-AEC8-9568AD95F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851925-5B41-0A70-8EAC-22021EAB8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8BFFF-FC79-C57A-5376-C8E0820B8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38974-E299-9D4B-90A3-5045A41C1BCB}" type="datetimeFigureOut">
              <a:rPr lang="en-US" smtClean="0"/>
              <a:t>2/12/2024</a:t>
            </a:fld>
            <a:endParaRPr lang="en-US"/>
          </a:p>
        </p:txBody>
      </p:sp>
      <p:sp>
        <p:nvSpPr>
          <p:cNvPr id="5" name="Footer Placeholder 4">
            <a:extLst>
              <a:ext uri="{FF2B5EF4-FFF2-40B4-BE49-F238E27FC236}">
                <a16:creationId xmlns:a16="http://schemas.microsoft.com/office/drawing/2014/main" id="{70F48A00-C7B5-4359-698C-87085ACB5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8CE156-B0E5-66BE-91C4-046A83D4A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C43C1-1530-944A-A294-C3682A462400}" type="slidenum">
              <a:rPr lang="en-US" smtClean="0"/>
              <a:t>‹#›</a:t>
            </a:fld>
            <a:endParaRPr lang="en-US"/>
          </a:p>
        </p:txBody>
      </p:sp>
    </p:spTree>
    <p:extLst>
      <p:ext uri="{BB962C8B-B14F-4D97-AF65-F5344CB8AC3E}">
        <p14:creationId xmlns:p14="http://schemas.microsoft.com/office/powerpoint/2010/main" val="245434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t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1.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jpg"/><Relationship Id="rId11" Type="http://schemas.openxmlformats.org/officeDocument/2006/relationships/image" Target="../media/image4.png"/><Relationship Id="rId5" Type="http://schemas.openxmlformats.org/officeDocument/2006/relationships/image" Target="../media/image74.png"/><Relationship Id="rId15" Type="http://schemas.openxmlformats.org/officeDocument/2006/relationships/image" Target="../media/image82.jp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video" Target="../media/media2.mp4"/><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image" Target="../media/image26.png"/><Relationship Id="rId21" Type="http://schemas.microsoft.com/office/2007/relationships/hdphoto" Target="../media/hdphoto3.wdp"/><Relationship Id="rId7" Type="http://schemas.openxmlformats.org/officeDocument/2006/relationships/image" Target="../media/image30.png"/><Relationship Id="rId12" Type="http://schemas.openxmlformats.org/officeDocument/2006/relationships/image" Target="../media/image35.png"/><Relationship Id="rId17" Type="http://schemas.microsoft.com/office/2007/relationships/hdphoto" Target="../media/hdphoto1.wdp"/><Relationship Id="rId25" Type="http://schemas.openxmlformats.org/officeDocument/2006/relationships/image" Target="../media/image400.pn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3.png"/><Relationship Id="rId5" Type="http://schemas.openxmlformats.org/officeDocument/2006/relationships/image" Target="../media/image28.png"/><Relationship Id="rId15" Type="http://schemas.openxmlformats.org/officeDocument/2006/relationships/image" Target="../media/image38.png"/><Relationship Id="rId23" Type="http://schemas.microsoft.com/office/2007/relationships/hdphoto" Target="../media/hdphoto4.wdp"/><Relationship Id="rId28" Type="http://schemas.openxmlformats.org/officeDocument/2006/relationships/image" Target="../media/image46.png"/><Relationship Id="rId10" Type="http://schemas.openxmlformats.org/officeDocument/2006/relationships/image" Target="../media/image33.png"/><Relationship Id="rId19"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2.png"/><Relationship Id="rId27"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emf"/><Relationship Id="rId4" Type="http://schemas.openxmlformats.org/officeDocument/2006/relationships/image" Target="../media/image48.gi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0"/>
          </p:nvPr>
        </p:nvSpPr>
        <p:spPr>
          <a:xfrm>
            <a:off x="310726" y="5415589"/>
            <a:ext cx="8896773" cy="1265240"/>
          </a:xfrm>
        </p:spPr>
        <p:txBody>
          <a:bodyPr>
            <a:noAutofit/>
          </a:bodyPr>
          <a:lstStyle/>
          <a:p>
            <a:pPr marL="0" indent="0">
              <a:lnSpc>
                <a:spcPct val="100000"/>
              </a:lnSpc>
              <a:buNone/>
            </a:pPr>
            <a:r>
              <a:rPr lang="en-US" sz="2800" b="1" dirty="0">
                <a:latin typeface="+mj-lt"/>
              </a:rPr>
              <a:t>Albert Bruix (abruix@ub.edu)</a:t>
            </a:r>
          </a:p>
          <a:p>
            <a:pPr marL="0" indent="0">
              <a:lnSpc>
                <a:spcPct val="100000"/>
              </a:lnSpc>
              <a:spcBef>
                <a:spcPts val="0"/>
              </a:spcBef>
              <a:buNone/>
            </a:pPr>
            <a:r>
              <a:rPr lang="de-DE" sz="2400" dirty="0">
                <a:latin typeface="+mj-lt"/>
              </a:rPr>
              <a:t>Institut de Química Teòrica i Computacional</a:t>
            </a:r>
          </a:p>
          <a:p>
            <a:pPr marL="0" indent="0">
              <a:lnSpc>
                <a:spcPct val="100000"/>
              </a:lnSpc>
              <a:spcBef>
                <a:spcPts val="0"/>
              </a:spcBef>
              <a:buNone/>
            </a:pPr>
            <a:r>
              <a:rPr lang="de-DE" sz="2400" dirty="0">
                <a:latin typeface="+mj-lt"/>
              </a:rPr>
              <a:t>Deptartament de Ciència de Materials i Qu</a:t>
            </a:r>
            <a:r>
              <a:rPr lang="es-ES" sz="2400" dirty="0" err="1">
                <a:latin typeface="+mj-lt"/>
              </a:rPr>
              <a:t>ímica</a:t>
            </a:r>
            <a:r>
              <a:rPr lang="es-ES" sz="2400" dirty="0">
                <a:latin typeface="+mj-lt"/>
              </a:rPr>
              <a:t> Física</a:t>
            </a:r>
            <a:endParaRPr lang="en" sz="2800" dirty="0">
              <a:latin typeface="+mj-lt"/>
            </a:endParaRPr>
          </a:p>
        </p:txBody>
      </p:sp>
      <p:sp>
        <p:nvSpPr>
          <p:cNvPr id="5" name="TextBox 4">
            <a:extLst>
              <a:ext uri="{FF2B5EF4-FFF2-40B4-BE49-F238E27FC236}">
                <a16:creationId xmlns:a16="http://schemas.microsoft.com/office/drawing/2014/main" id="{6980EBC9-62EB-C6E8-B2C8-70D0D3E67100}"/>
              </a:ext>
            </a:extLst>
          </p:cNvPr>
          <p:cNvSpPr txBox="1"/>
          <p:nvPr/>
        </p:nvSpPr>
        <p:spPr>
          <a:xfrm>
            <a:off x="1029638" y="540435"/>
            <a:ext cx="10858500" cy="1569660"/>
          </a:xfrm>
          <a:prstGeom prst="rect">
            <a:avLst/>
          </a:prstGeom>
          <a:noFill/>
        </p:spPr>
        <p:txBody>
          <a:bodyPr wrap="square">
            <a:spAutoFit/>
          </a:bodyPr>
          <a:lstStyle/>
          <a:p>
            <a:r>
              <a:rPr lang="it-IT" sz="4800" dirty="0"/>
              <a:t>“</a:t>
            </a:r>
            <a:r>
              <a:rPr lang="it-IT" sz="4800" i="1" dirty="0"/>
              <a:t>Data Science </a:t>
            </a:r>
            <a:r>
              <a:rPr lang="it-IT" sz="4800" dirty="0"/>
              <a:t>i </a:t>
            </a:r>
            <a:r>
              <a:rPr lang="it-IT" sz="4800" i="1" dirty="0"/>
              <a:t>Machine Learning</a:t>
            </a:r>
            <a:r>
              <a:rPr lang="it-IT" sz="4800" dirty="0"/>
              <a:t>: una nova era per a la química computacional”</a:t>
            </a:r>
            <a:endParaRPr lang="en-150" sz="4800" dirty="0"/>
          </a:p>
        </p:txBody>
      </p:sp>
      <p:pic>
        <p:nvPicPr>
          <p:cNvPr id="2" name="Picture 1">
            <a:extLst>
              <a:ext uri="{FF2B5EF4-FFF2-40B4-BE49-F238E27FC236}">
                <a16:creationId xmlns:a16="http://schemas.microsoft.com/office/drawing/2014/main" id="{99CB5937-48F6-185C-3D80-150C9334A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496" y="2801978"/>
            <a:ext cx="2272023" cy="1717329"/>
          </a:xfrm>
          <a:prstGeom prst="rect">
            <a:avLst/>
          </a:prstGeom>
        </p:spPr>
      </p:pic>
      <p:pic>
        <p:nvPicPr>
          <p:cNvPr id="4" name="Picture 3">
            <a:extLst>
              <a:ext uri="{FF2B5EF4-FFF2-40B4-BE49-F238E27FC236}">
                <a16:creationId xmlns:a16="http://schemas.microsoft.com/office/drawing/2014/main" id="{03FDAF51-7B74-2B03-0867-B5C126DA5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647" y="2656879"/>
            <a:ext cx="1833609" cy="1957377"/>
          </a:xfrm>
          <a:prstGeom prst="rect">
            <a:avLst/>
          </a:prstGeom>
        </p:spPr>
      </p:pic>
      <p:grpSp>
        <p:nvGrpSpPr>
          <p:cNvPr id="6" name="Group 5">
            <a:extLst>
              <a:ext uri="{FF2B5EF4-FFF2-40B4-BE49-F238E27FC236}">
                <a16:creationId xmlns:a16="http://schemas.microsoft.com/office/drawing/2014/main" id="{F0408157-87FC-AC17-D7DF-AD106361CBAD}"/>
              </a:ext>
            </a:extLst>
          </p:cNvPr>
          <p:cNvGrpSpPr/>
          <p:nvPr/>
        </p:nvGrpSpPr>
        <p:grpSpPr>
          <a:xfrm>
            <a:off x="5107136" y="2581002"/>
            <a:ext cx="2059973" cy="2085403"/>
            <a:chOff x="1778559" y="653144"/>
            <a:chExt cx="1394063" cy="1411273"/>
          </a:xfrm>
        </p:grpSpPr>
        <p:pic>
          <p:nvPicPr>
            <p:cNvPr id="7" name="Picture 2" descr="ildergebnis für computer monitor drawing">
              <a:extLst>
                <a:ext uri="{FF2B5EF4-FFF2-40B4-BE49-F238E27FC236}">
                  <a16:creationId xmlns:a16="http://schemas.microsoft.com/office/drawing/2014/main" id="{CA2A4E9D-5443-5855-2C19-AF5E6D9D6F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559" y="653144"/>
              <a:ext cx="1394063" cy="14112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EB0FB1-2231-F63F-D77E-EC17FAE6633B}"/>
                </a:ext>
              </a:extLst>
            </p:cNvPr>
            <p:cNvSpPr txBox="1"/>
            <p:nvPr/>
          </p:nvSpPr>
          <p:spPr>
            <a:xfrm>
              <a:off x="2354735" y="909430"/>
              <a:ext cx="591440" cy="249941"/>
            </a:xfrm>
            <a:prstGeom prst="rect">
              <a:avLst/>
            </a:prstGeom>
            <a:noFill/>
          </p:spPr>
          <p:txBody>
            <a:bodyPr wrap="none" rtlCol="0">
              <a:spAutoFit/>
            </a:bodyPr>
            <a:lstStyle/>
            <a:p>
              <a:r>
                <a:rPr lang="en-US" dirty="0">
                  <a:solidFill>
                    <a:schemeClr val="bg1"/>
                  </a:solidFill>
                  <a:latin typeface="Courier New" charset="0"/>
                  <a:ea typeface="Courier New" charset="0"/>
                  <a:cs typeface="Courier New" charset="0"/>
                </a:rPr>
                <a:t>H</a:t>
              </a:r>
              <a:r>
                <a:rPr lang="el-GR" dirty="0">
                  <a:solidFill>
                    <a:schemeClr val="bg1"/>
                  </a:solidFill>
                  <a:latin typeface="Courier New" charset="0"/>
                  <a:ea typeface="Courier New" charset="0"/>
                  <a:cs typeface="Courier New" charset="0"/>
                </a:rPr>
                <a:t>Ψ=ΕΨ</a:t>
              </a:r>
              <a:endParaRPr lang="en-US" dirty="0">
                <a:solidFill>
                  <a:schemeClr val="bg1"/>
                </a:solidFill>
                <a:latin typeface="Courier New" charset="0"/>
                <a:ea typeface="Courier New" charset="0"/>
                <a:cs typeface="Courier New" charset="0"/>
              </a:endParaRPr>
            </a:p>
          </p:txBody>
        </p:sp>
        <p:sp>
          <p:nvSpPr>
            <p:cNvPr id="9" name="TextBox 8">
              <a:extLst>
                <a:ext uri="{FF2B5EF4-FFF2-40B4-BE49-F238E27FC236}">
                  <a16:creationId xmlns:a16="http://schemas.microsoft.com/office/drawing/2014/main" id="{D54246E5-A623-5984-9BF8-24E26DC8F212}"/>
                </a:ext>
              </a:extLst>
            </p:cNvPr>
            <p:cNvSpPr txBox="1"/>
            <p:nvPr/>
          </p:nvSpPr>
          <p:spPr>
            <a:xfrm>
              <a:off x="2096487" y="1192868"/>
              <a:ext cx="871322" cy="249941"/>
            </a:xfrm>
            <a:prstGeom prst="rect">
              <a:avLst/>
            </a:prstGeom>
            <a:noFill/>
          </p:spPr>
          <p:txBody>
            <a:bodyPr wrap="none" rtlCol="0">
              <a:spAutoFit/>
            </a:bodyPr>
            <a:lstStyle/>
            <a:p>
              <a:r>
                <a:rPr lang="en-US" dirty="0">
                  <a:solidFill>
                    <a:schemeClr val="bg1"/>
                  </a:solidFill>
                  <a:latin typeface="Courier New" charset="0"/>
                  <a:ea typeface="Courier New" charset="0"/>
                  <a:cs typeface="Courier New" charset="0"/>
                </a:rPr>
                <a:t>f=-</a:t>
              </a:r>
              <a:r>
                <a:rPr lang="en-US" dirty="0" err="1">
                  <a:solidFill>
                    <a:schemeClr val="bg1"/>
                  </a:solidFill>
                  <a:latin typeface="Courier New" charset="0"/>
                  <a:ea typeface="Courier New" charset="0"/>
                  <a:cs typeface="Courier New" charset="0"/>
                </a:rPr>
                <a:t>dE</a:t>
              </a:r>
              <a:r>
                <a:rPr lang="en-US" dirty="0">
                  <a:solidFill>
                    <a:schemeClr val="bg1"/>
                  </a:solidFill>
                  <a:latin typeface="Courier New" charset="0"/>
                  <a:ea typeface="Courier New" charset="0"/>
                  <a:cs typeface="Courier New" charset="0"/>
                </a:rPr>
                <a:t>/dx</a:t>
              </a:r>
            </a:p>
          </p:txBody>
        </p:sp>
      </p:grpSp>
      <p:pic>
        <p:nvPicPr>
          <p:cNvPr id="10" name="Picture 9" descr="Text, whiteboard">
            <a:extLst>
              <a:ext uri="{FF2B5EF4-FFF2-40B4-BE49-F238E27FC236}">
                <a16:creationId xmlns:a16="http://schemas.microsoft.com/office/drawing/2014/main" id="{94EB1883-7D31-9954-BA8D-5E3343145458}"/>
              </a:ext>
            </a:extLst>
          </p:cNvPr>
          <p:cNvPicPr>
            <a:picLocks noChangeAspect="1"/>
          </p:cNvPicPr>
          <p:nvPr/>
        </p:nvPicPr>
        <p:blipFill rotWithShape="1">
          <a:blip r:embed="rId6">
            <a:extLst>
              <a:ext uri="{28A0092B-C50C-407E-A947-70E740481C1C}">
                <a14:useLocalDpi xmlns:a14="http://schemas.microsoft.com/office/drawing/2010/main" val="0"/>
              </a:ext>
            </a:extLst>
          </a:blip>
          <a:srcRect l="3579" t="8128" b="10888"/>
          <a:stretch/>
        </p:blipFill>
        <p:spPr>
          <a:xfrm>
            <a:off x="8338288" y="5302347"/>
            <a:ext cx="2885593" cy="1378482"/>
          </a:xfrm>
          <a:prstGeom prst="rect">
            <a:avLst/>
          </a:prstGeom>
        </p:spPr>
      </p:pic>
      <p:sp>
        <p:nvSpPr>
          <p:cNvPr id="14" name="TextBox 13">
            <a:extLst>
              <a:ext uri="{FF2B5EF4-FFF2-40B4-BE49-F238E27FC236}">
                <a16:creationId xmlns:a16="http://schemas.microsoft.com/office/drawing/2014/main" id="{2A963ECE-E5E2-564E-5522-4FB4CA3512AA}"/>
              </a:ext>
            </a:extLst>
          </p:cNvPr>
          <p:cNvSpPr txBox="1"/>
          <p:nvPr/>
        </p:nvSpPr>
        <p:spPr>
          <a:xfrm>
            <a:off x="1829647" y="4758793"/>
            <a:ext cx="9013055" cy="523220"/>
          </a:xfrm>
          <a:prstGeom prst="rect">
            <a:avLst/>
          </a:prstGeom>
          <a:noFill/>
        </p:spPr>
        <p:txBody>
          <a:bodyPr wrap="square">
            <a:spAutoFit/>
          </a:bodyPr>
          <a:lstStyle/>
          <a:p>
            <a:r>
              <a:rPr lang="ca-ES" sz="2800" i="0" u="none" strike="noStrike" baseline="0" dirty="0">
                <a:latin typeface="+mj-lt"/>
              </a:rPr>
              <a:t>III JORNADA DELS INSTITUTS DE RECERCA PROPIS DE LA UB</a:t>
            </a:r>
            <a:endParaRPr lang="en-150" sz="2800" dirty="0">
              <a:latin typeface="+mj-lt"/>
            </a:endParaRPr>
          </a:p>
        </p:txBody>
      </p:sp>
    </p:spTree>
    <p:extLst>
      <p:ext uri="{BB962C8B-B14F-4D97-AF65-F5344CB8AC3E}">
        <p14:creationId xmlns:p14="http://schemas.microsoft.com/office/powerpoint/2010/main" val="381439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22CB1B-6790-3B53-A05F-BF4C77646E1C}"/>
              </a:ext>
            </a:extLst>
          </p:cNvPr>
          <p:cNvPicPr>
            <a:picLocks noChangeAspect="1"/>
          </p:cNvPicPr>
          <p:nvPr/>
        </p:nvPicPr>
        <p:blipFill rotWithShape="1">
          <a:blip r:embed="rId3"/>
          <a:srcRect l="27625" t="6074" r="26173" b="10805"/>
          <a:stretch/>
        </p:blipFill>
        <p:spPr>
          <a:xfrm rot="1476173">
            <a:off x="935480" y="1424330"/>
            <a:ext cx="2120776" cy="1851888"/>
          </a:xfrm>
          <a:prstGeom prst="rect">
            <a:avLst/>
          </a:prstGeom>
        </p:spPr>
      </p:pic>
      <p:pic>
        <p:nvPicPr>
          <p:cNvPr id="9" name="Imagen 8">
            <a:extLst>
              <a:ext uri="{FF2B5EF4-FFF2-40B4-BE49-F238E27FC236}">
                <a16:creationId xmlns:a16="http://schemas.microsoft.com/office/drawing/2014/main" id="{4E1A8522-B7B6-901D-A0D4-DD6134C7D410}"/>
              </a:ext>
            </a:extLst>
          </p:cNvPr>
          <p:cNvPicPr>
            <a:picLocks noChangeAspect="1"/>
          </p:cNvPicPr>
          <p:nvPr/>
        </p:nvPicPr>
        <p:blipFill rotWithShape="1">
          <a:blip r:embed="rId4"/>
          <a:srcRect l="33639" t="15986" r="30140" b="22212"/>
          <a:stretch/>
        </p:blipFill>
        <p:spPr>
          <a:xfrm rot="852084">
            <a:off x="8676604" y="1064757"/>
            <a:ext cx="3080202" cy="2548034"/>
          </a:xfrm>
          <a:prstGeom prst="rect">
            <a:avLst/>
          </a:prstGeom>
        </p:spPr>
      </p:pic>
      <p:grpSp>
        <p:nvGrpSpPr>
          <p:cNvPr id="16" name="Group 15">
            <a:extLst>
              <a:ext uri="{FF2B5EF4-FFF2-40B4-BE49-F238E27FC236}">
                <a16:creationId xmlns:a16="http://schemas.microsoft.com/office/drawing/2014/main" id="{F5DFB863-01E0-6088-BF5A-85EA00643454}"/>
              </a:ext>
            </a:extLst>
          </p:cNvPr>
          <p:cNvGrpSpPr/>
          <p:nvPr/>
        </p:nvGrpSpPr>
        <p:grpSpPr>
          <a:xfrm>
            <a:off x="3577666" y="1705995"/>
            <a:ext cx="3700868" cy="3328699"/>
            <a:chOff x="3647960" y="1582154"/>
            <a:chExt cx="4513309" cy="4059439"/>
          </a:xfrm>
        </p:grpSpPr>
        <p:pic>
          <p:nvPicPr>
            <p:cNvPr id="1028" name="Picture 4" descr="neural network&quot; Icon - Download for free – Iconduck">
              <a:extLst>
                <a:ext uri="{FF2B5EF4-FFF2-40B4-BE49-F238E27FC236}">
                  <a16:creationId xmlns:a16="http://schemas.microsoft.com/office/drawing/2014/main" id="{FB52D48D-933A-6837-F601-C51BD83B8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7960" y="1582154"/>
              <a:ext cx="4513307" cy="405943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4CDB15CA-4283-F86F-28CE-C63E3AEDDEF0}"/>
                </a:ext>
              </a:extLst>
            </p:cNvPr>
            <p:cNvGrpSpPr/>
            <p:nvPr/>
          </p:nvGrpSpPr>
          <p:grpSpPr>
            <a:xfrm>
              <a:off x="3735944" y="2850949"/>
              <a:ext cx="572400" cy="576000"/>
              <a:chOff x="3735944" y="2850949"/>
              <a:chExt cx="572400" cy="576000"/>
            </a:xfrm>
          </p:grpSpPr>
          <p:sp>
            <p:nvSpPr>
              <p:cNvPr id="6" name="Oval 5">
                <a:extLst>
                  <a:ext uri="{FF2B5EF4-FFF2-40B4-BE49-F238E27FC236}">
                    <a16:creationId xmlns:a16="http://schemas.microsoft.com/office/drawing/2014/main" id="{970434B4-ACA4-0494-B9CF-6E126584C055}"/>
                  </a:ext>
                </a:extLst>
              </p:cNvPr>
              <p:cNvSpPr/>
              <p:nvPr/>
            </p:nvSpPr>
            <p:spPr>
              <a:xfrm>
                <a:off x="3735944" y="2850949"/>
                <a:ext cx="572400" cy="57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6DC6507-4454-6859-F029-7D43F1ACB4CD}"/>
                  </a:ext>
                </a:extLst>
              </p:cNvPr>
              <p:cNvSpPr/>
              <p:nvPr/>
            </p:nvSpPr>
            <p:spPr>
              <a:xfrm>
                <a:off x="3903819" y="3019920"/>
                <a:ext cx="236649" cy="23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 name="Group 14">
              <a:extLst>
                <a:ext uri="{FF2B5EF4-FFF2-40B4-BE49-F238E27FC236}">
                  <a16:creationId xmlns:a16="http://schemas.microsoft.com/office/drawing/2014/main" id="{8D84C736-4D32-F908-2511-5B6D08E7EDF2}"/>
                </a:ext>
              </a:extLst>
            </p:cNvPr>
            <p:cNvGrpSpPr/>
            <p:nvPr/>
          </p:nvGrpSpPr>
          <p:grpSpPr>
            <a:xfrm>
              <a:off x="7588869" y="3204212"/>
              <a:ext cx="572400" cy="576000"/>
              <a:chOff x="7588869" y="3204212"/>
              <a:chExt cx="572400" cy="576000"/>
            </a:xfrm>
          </p:grpSpPr>
          <p:sp>
            <p:nvSpPr>
              <p:cNvPr id="10" name="Oval 9">
                <a:extLst>
                  <a:ext uri="{FF2B5EF4-FFF2-40B4-BE49-F238E27FC236}">
                    <a16:creationId xmlns:a16="http://schemas.microsoft.com/office/drawing/2014/main" id="{C319DFB5-926F-7461-6467-A5FCB7ADF080}"/>
                  </a:ext>
                </a:extLst>
              </p:cNvPr>
              <p:cNvSpPr/>
              <p:nvPr/>
            </p:nvSpPr>
            <p:spPr>
              <a:xfrm>
                <a:off x="7588869" y="3204212"/>
                <a:ext cx="572400" cy="57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84A3C7-A7A0-6D21-2969-6E50659909FD}"/>
                  </a:ext>
                </a:extLst>
              </p:cNvPr>
              <p:cNvSpPr/>
              <p:nvPr/>
            </p:nvSpPr>
            <p:spPr>
              <a:xfrm>
                <a:off x="7756743" y="3373184"/>
                <a:ext cx="236649" cy="23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8" name="Freeform 17">
            <a:extLst>
              <a:ext uri="{FF2B5EF4-FFF2-40B4-BE49-F238E27FC236}">
                <a16:creationId xmlns:a16="http://schemas.microsoft.com/office/drawing/2014/main" id="{A6172204-D147-59DA-4F6C-D23D529399EC}"/>
              </a:ext>
            </a:extLst>
          </p:cNvPr>
          <p:cNvSpPr/>
          <p:nvPr/>
        </p:nvSpPr>
        <p:spPr>
          <a:xfrm rot="206882">
            <a:off x="1744738" y="2801527"/>
            <a:ext cx="1746560" cy="746189"/>
          </a:xfrm>
          <a:custGeom>
            <a:avLst/>
            <a:gdLst>
              <a:gd name="connsiteX0" fmla="*/ 136295 w 1552719"/>
              <a:gd name="connsiteY0" fmla="*/ 0 h 650240"/>
              <a:gd name="connsiteX1" fmla="*/ 136295 w 1552719"/>
              <a:gd name="connsiteY1" fmla="*/ 645459 h 650240"/>
              <a:gd name="connsiteX2" fmla="*/ 1552719 w 1552719"/>
              <a:gd name="connsiteY2" fmla="*/ 242047 h 650240"/>
            </a:gdLst>
            <a:ahLst/>
            <a:cxnLst>
              <a:cxn ang="0">
                <a:pos x="connsiteX0" y="connsiteY0"/>
              </a:cxn>
              <a:cxn ang="0">
                <a:pos x="connsiteX1" y="connsiteY1"/>
              </a:cxn>
              <a:cxn ang="0">
                <a:pos x="connsiteX2" y="connsiteY2"/>
              </a:cxn>
            </a:cxnLst>
            <a:rect l="l" t="t" r="r" b="b"/>
            <a:pathLst>
              <a:path w="1552719" h="650240">
                <a:moveTo>
                  <a:pt x="136295" y="0"/>
                </a:moveTo>
                <a:cubicBezTo>
                  <a:pt x="18259" y="302559"/>
                  <a:pt x="-99776" y="605118"/>
                  <a:pt x="136295" y="645459"/>
                </a:cubicBezTo>
                <a:cubicBezTo>
                  <a:pt x="372366" y="685800"/>
                  <a:pt x="962542" y="463923"/>
                  <a:pt x="1552719" y="242047"/>
                </a:cubicBezTo>
              </a:path>
            </a:pathLst>
          </a:custGeom>
          <a:noFill/>
          <a:ln w="5715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25F29E8B-F49E-558B-695C-ABEB38CC239A}"/>
              </a:ext>
            </a:extLst>
          </p:cNvPr>
          <p:cNvSpPr txBox="1"/>
          <p:nvPr/>
        </p:nvSpPr>
        <p:spPr>
          <a:xfrm>
            <a:off x="7003220" y="761002"/>
            <a:ext cx="4974432" cy="461665"/>
          </a:xfrm>
          <a:prstGeom prst="rect">
            <a:avLst/>
          </a:prstGeom>
          <a:noFill/>
        </p:spPr>
        <p:txBody>
          <a:bodyPr wrap="square" rtlCol="0">
            <a:spAutoFit/>
          </a:bodyPr>
          <a:lstStyle/>
          <a:p>
            <a:pPr algn="ctr"/>
            <a:r>
              <a:rPr lang="en-GB" sz="2400" b="1" dirty="0">
                <a:solidFill>
                  <a:schemeClr val="accent1"/>
                </a:solidFill>
                <a:ea typeface="Menlo" panose="020B0609030804020204" pitchFamily="49" charset="0"/>
                <a:cs typeface="Menlo" panose="020B0609030804020204" pitchFamily="49" charset="0"/>
              </a:rPr>
              <a:t>Molecular Crystal Thermal Ellipsoids</a:t>
            </a:r>
          </a:p>
        </p:txBody>
      </p:sp>
      <p:sp>
        <p:nvSpPr>
          <p:cNvPr id="3" name="TextBox 2">
            <a:extLst>
              <a:ext uri="{FF2B5EF4-FFF2-40B4-BE49-F238E27FC236}">
                <a16:creationId xmlns:a16="http://schemas.microsoft.com/office/drawing/2014/main" id="{4C609646-C329-51B5-BB94-0848249C5B3D}"/>
              </a:ext>
            </a:extLst>
          </p:cNvPr>
          <p:cNvSpPr txBox="1"/>
          <p:nvPr/>
        </p:nvSpPr>
        <p:spPr>
          <a:xfrm>
            <a:off x="4023696" y="1263609"/>
            <a:ext cx="3187219" cy="461665"/>
          </a:xfrm>
          <a:prstGeom prst="rect">
            <a:avLst/>
          </a:prstGeom>
          <a:noFill/>
        </p:spPr>
        <p:txBody>
          <a:bodyPr wrap="none" rtlCol="0">
            <a:spAutoFit/>
          </a:bodyPr>
          <a:lstStyle>
            <a:defPPr>
              <a:defRPr lang="en-ES"/>
            </a:defPPr>
            <a:lvl1pPr algn="ctr">
              <a:defRPr sz="2000" b="1">
                <a:solidFill>
                  <a:schemeClr val="accent1"/>
                </a:solidFill>
                <a:latin typeface="Menlo" panose="020B0609030804020204" pitchFamily="49" charset="0"/>
                <a:ea typeface="Menlo" panose="020B0609030804020204" pitchFamily="49" charset="0"/>
                <a:cs typeface="Menlo" panose="020B0609030804020204" pitchFamily="49" charset="0"/>
              </a:defRPr>
            </a:lvl1pPr>
          </a:lstStyle>
          <a:p>
            <a:r>
              <a:rPr lang="en-GB" sz="2400" dirty="0">
                <a:solidFill>
                  <a:schemeClr val="tx1"/>
                </a:solidFill>
                <a:latin typeface="+mn-lt"/>
              </a:rPr>
              <a:t>Graph Neural Networks</a:t>
            </a:r>
          </a:p>
        </p:txBody>
      </p:sp>
      <p:sp>
        <p:nvSpPr>
          <p:cNvPr id="17" name="Freeform 16">
            <a:extLst>
              <a:ext uri="{FF2B5EF4-FFF2-40B4-BE49-F238E27FC236}">
                <a16:creationId xmlns:a16="http://schemas.microsoft.com/office/drawing/2014/main" id="{F1B05419-12B3-EB6C-09C7-24EC2D1FE1B1}"/>
              </a:ext>
            </a:extLst>
          </p:cNvPr>
          <p:cNvSpPr/>
          <p:nvPr/>
        </p:nvSpPr>
        <p:spPr>
          <a:xfrm>
            <a:off x="7196204" y="1982066"/>
            <a:ext cx="2101879" cy="1013058"/>
          </a:xfrm>
          <a:custGeom>
            <a:avLst/>
            <a:gdLst>
              <a:gd name="connsiteX0" fmla="*/ 0 w 1864311"/>
              <a:gd name="connsiteY0" fmla="*/ 994300 h 994300"/>
              <a:gd name="connsiteX1" fmla="*/ 523783 w 1864311"/>
              <a:gd name="connsiteY1" fmla="*/ 275208 h 994300"/>
              <a:gd name="connsiteX2" fmla="*/ 1864311 w 1864311"/>
              <a:gd name="connsiteY2" fmla="*/ 0 h 994300"/>
            </a:gdLst>
            <a:ahLst/>
            <a:cxnLst>
              <a:cxn ang="0">
                <a:pos x="connsiteX0" y="connsiteY0"/>
              </a:cxn>
              <a:cxn ang="0">
                <a:pos x="connsiteX1" y="connsiteY1"/>
              </a:cxn>
              <a:cxn ang="0">
                <a:pos x="connsiteX2" y="connsiteY2"/>
              </a:cxn>
            </a:cxnLst>
            <a:rect l="l" t="t" r="r" b="b"/>
            <a:pathLst>
              <a:path w="1864311" h="994300">
                <a:moveTo>
                  <a:pt x="0" y="994300"/>
                </a:moveTo>
                <a:cubicBezTo>
                  <a:pt x="106532" y="717612"/>
                  <a:pt x="213065" y="440925"/>
                  <a:pt x="523783" y="275208"/>
                </a:cubicBezTo>
                <a:cubicBezTo>
                  <a:pt x="834501" y="109491"/>
                  <a:pt x="1349406" y="54745"/>
                  <a:pt x="1864311" y="0"/>
                </a:cubicBezTo>
              </a:path>
            </a:pathLst>
          </a:custGeom>
          <a:noFill/>
          <a:ln w="5715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10FB894-9E16-FE14-14FB-C589394EF478}"/>
              </a:ext>
            </a:extLst>
          </p:cNvPr>
          <p:cNvSpPr txBox="1"/>
          <p:nvPr/>
        </p:nvSpPr>
        <p:spPr>
          <a:xfrm>
            <a:off x="665911" y="732396"/>
            <a:ext cx="2828403" cy="830997"/>
          </a:xfrm>
          <a:prstGeom prst="rect">
            <a:avLst/>
          </a:prstGeom>
          <a:noFill/>
        </p:spPr>
        <p:txBody>
          <a:bodyPr wrap="none" rtlCol="0">
            <a:spAutoFit/>
          </a:bodyPr>
          <a:lstStyle/>
          <a:p>
            <a:pPr algn="ctr"/>
            <a:r>
              <a:rPr lang="en-GB" sz="2400" b="1" dirty="0">
                <a:solidFill>
                  <a:schemeClr val="accent1"/>
                </a:solidFill>
                <a:ea typeface="Menlo" panose="020B0609030804020204" pitchFamily="49" charset="0"/>
                <a:cs typeface="Menlo" panose="020B0609030804020204" pitchFamily="49" charset="0"/>
              </a:rPr>
              <a:t>Cambridge Database</a:t>
            </a:r>
          </a:p>
          <a:p>
            <a:pPr algn="ctr"/>
            <a:r>
              <a:rPr lang="en-GB" sz="2400" b="1" dirty="0">
                <a:solidFill>
                  <a:schemeClr val="accent1"/>
                </a:solidFill>
                <a:ea typeface="Menlo" panose="020B0609030804020204" pitchFamily="49" charset="0"/>
                <a:cs typeface="Menlo" panose="020B0609030804020204" pitchFamily="49" charset="0"/>
              </a:rPr>
              <a:t>350.000 Molecules</a:t>
            </a:r>
          </a:p>
        </p:txBody>
      </p:sp>
      <p:grpSp>
        <p:nvGrpSpPr>
          <p:cNvPr id="33" name="Group 32">
            <a:extLst>
              <a:ext uri="{FF2B5EF4-FFF2-40B4-BE49-F238E27FC236}">
                <a16:creationId xmlns:a16="http://schemas.microsoft.com/office/drawing/2014/main" id="{B00C9F34-7BCB-2E41-F9BC-F875C1C34088}"/>
              </a:ext>
            </a:extLst>
          </p:cNvPr>
          <p:cNvGrpSpPr/>
          <p:nvPr/>
        </p:nvGrpSpPr>
        <p:grpSpPr>
          <a:xfrm>
            <a:off x="322896" y="3238219"/>
            <a:ext cx="11467218" cy="3096969"/>
            <a:chOff x="322896" y="3238219"/>
            <a:chExt cx="11467218" cy="3096969"/>
          </a:xfrm>
        </p:grpSpPr>
        <p:grpSp>
          <p:nvGrpSpPr>
            <p:cNvPr id="30" name="Group 29">
              <a:extLst>
                <a:ext uri="{FF2B5EF4-FFF2-40B4-BE49-F238E27FC236}">
                  <a16:creationId xmlns:a16="http://schemas.microsoft.com/office/drawing/2014/main" id="{E356E69A-5A68-B9F8-E36B-3B1AD07A752B}"/>
                </a:ext>
              </a:extLst>
            </p:cNvPr>
            <p:cNvGrpSpPr/>
            <p:nvPr/>
          </p:nvGrpSpPr>
          <p:grpSpPr>
            <a:xfrm>
              <a:off x="8210897" y="3532549"/>
              <a:ext cx="3347984" cy="2802639"/>
              <a:chOff x="8183701" y="3129494"/>
              <a:chExt cx="3658868" cy="3062884"/>
            </a:xfrm>
          </p:grpSpPr>
          <p:pic>
            <p:nvPicPr>
              <p:cNvPr id="25" name="Picture 24">
                <a:extLst>
                  <a:ext uri="{FF2B5EF4-FFF2-40B4-BE49-F238E27FC236}">
                    <a16:creationId xmlns:a16="http://schemas.microsoft.com/office/drawing/2014/main" id="{490062BE-58C7-7D22-0A95-10A93F65AAD2}"/>
                  </a:ext>
                </a:extLst>
              </p:cNvPr>
              <p:cNvPicPr>
                <a:picLocks noChangeAspect="1"/>
              </p:cNvPicPr>
              <p:nvPr/>
            </p:nvPicPr>
            <p:blipFill>
              <a:blip r:embed="rId6"/>
              <a:stretch>
                <a:fillRect/>
              </a:stretch>
            </p:blipFill>
            <p:spPr>
              <a:xfrm>
                <a:off x="8478854" y="3218708"/>
                <a:ext cx="3315642" cy="2973670"/>
              </a:xfrm>
              <a:prstGeom prst="rect">
                <a:avLst/>
              </a:prstGeom>
            </p:spPr>
          </p:pic>
          <p:sp>
            <p:nvSpPr>
              <p:cNvPr id="27" name="Rectangle 26">
                <a:extLst>
                  <a:ext uri="{FF2B5EF4-FFF2-40B4-BE49-F238E27FC236}">
                    <a16:creationId xmlns:a16="http://schemas.microsoft.com/office/drawing/2014/main" id="{893F9E15-6F72-A5CC-03B6-E97F672C377E}"/>
                  </a:ext>
                </a:extLst>
              </p:cNvPr>
              <p:cNvSpPr/>
              <p:nvPr/>
            </p:nvSpPr>
            <p:spPr>
              <a:xfrm>
                <a:off x="11330074" y="3129494"/>
                <a:ext cx="512495" cy="786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29" name="Rectangle 28">
                <a:extLst>
                  <a:ext uri="{FF2B5EF4-FFF2-40B4-BE49-F238E27FC236}">
                    <a16:creationId xmlns:a16="http://schemas.microsoft.com/office/drawing/2014/main" id="{4F6E3F7B-C46F-1A4A-3386-F6F549F48CC4}"/>
                  </a:ext>
                </a:extLst>
              </p:cNvPr>
              <p:cNvSpPr/>
              <p:nvPr/>
            </p:nvSpPr>
            <p:spPr>
              <a:xfrm>
                <a:off x="8183701" y="3651136"/>
                <a:ext cx="752812" cy="3767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sp>
          <p:nvSpPr>
            <p:cNvPr id="40" name="TextBox 39">
              <a:extLst>
                <a:ext uri="{FF2B5EF4-FFF2-40B4-BE49-F238E27FC236}">
                  <a16:creationId xmlns:a16="http://schemas.microsoft.com/office/drawing/2014/main" id="{0CD641D2-1731-AC77-97E4-0F949D85DF3F}"/>
                </a:ext>
              </a:extLst>
            </p:cNvPr>
            <p:cNvSpPr txBox="1"/>
            <p:nvPr/>
          </p:nvSpPr>
          <p:spPr>
            <a:xfrm>
              <a:off x="8243093" y="3238219"/>
              <a:ext cx="3547021" cy="461665"/>
            </a:xfrm>
            <a:prstGeom prst="rect">
              <a:avLst/>
            </a:prstGeom>
            <a:noFill/>
          </p:spPr>
          <p:txBody>
            <a:bodyPr wrap="square" rtlCol="0">
              <a:spAutoFit/>
            </a:bodyPr>
            <a:lstStyle/>
            <a:p>
              <a:pPr algn="ctr"/>
              <a:r>
                <a:rPr lang="en-GB" sz="2400" b="1" dirty="0">
                  <a:solidFill>
                    <a:schemeClr val="accent2"/>
                  </a:solidFill>
                  <a:ea typeface="Menlo" panose="020B0609030804020204" pitchFamily="49" charset="0"/>
                  <a:cs typeface="Menlo" panose="020B0609030804020204" pitchFamily="49" charset="0"/>
                </a:rPr>
                <a:t>Qubit Coherence Time</a:t>
              </a:r>
              <a:endParaRPr lang="en-GB" sz="2400" b="1" baseline="-25000" dirty="0">
                <a:solidFill>
                  <a:schemeClr val="accent2"/>
                </a:solidFill>
                <a:ea typeface="Menlo" panose="020B0609030804020204" pitchFamily="49" charset="0"/>
                <a:cs typeface="Menlo" panose="020B0609030804020204" pitchFamily="49" charset="0"/>
              </a:endParaRPr>
            </a:p>
          </p:txBody>
        </p:sp>
        <p:grpSp>
          <p:nvGrpSpPr>
            <p:cNvPr id="4" name="Group 3">
              <a:extLst>
                <a:ext uri="{FF2B5EF4-FFF2-40B4-BE49-F238E27FC236}">
                  <a16:creationId xmlns:a16="http://schemas.microsoft.com/office/drawing/2014/main" id="{2E088EB3-976F-2C9A-B03F-0F072E55105C}"/>
                </a:ext>
              </a:extLst>
            </p:cNvPr>
            <p:cNvGrpSpPr/>
            <p:nvPr/>
          </p:nvGrpSpPr>
          <p:grpSpPr>
            <a:xfrm>
              <a:off x="322896" y="3769274"/>
              <a:ext cx="3308935" cy="2049577"/>
              <a:chOff x="4492351" y="1761468"/>
              <a:chExt cx="2226967" cy="1646890"/>
            </a:xfrm>
          </p:grpSpPr>
          <p:sp>
            <p:nvSpPr>
              <p:cNvPr id="5" name="TextBox 4">
                <a:extLst>
                  <a:ext uri="{FF2B5EF4-FFF2-40B4-BE49-F238E27FC236}">
                    <a16:creationId xmlns:a16="http://schemas.microsoft.com/office/drawing/2014/main" id="{20588F18-59A8-3480-2BE0-BC8F3319815B}"/>
                  </a:ext>
                </a:extLst>
              </p:cNvPr>
              <p:cNvSpPr txBox="1"/>
              <p:nvPr/>
            </p:nvSpPr>
            <p:spPr>
              <a:xfrm>
                <a:off x="5830132" y="2569233"/>
                <a:ext cx="889186" cy="321499"/>
              </a:xfrm>
              <a:prstGeom prst="rect">
                <a:avLst/>
              </a:prstGeom>
              <a:noFill/>
              <a:ln>
                <a:noFill/>
              </a:ln>
            </p:spPr>
            <p:txBody>
              <a:bodyPr wrap="none" rtlCol="0">
                <a:spAutoFit/>
              </a:bodyPr>
              <a:lstStyle/>
              <a:p>
                <a:r>
                  <a:rPr lang="en-ES" sz="2000" b="1" dirty="0">
                    <a:solidFill>
                      <a:schemeClr val="accent2"/>
                    </a:solidFill>
                    <a:ea typeface="Menlo" panose="020B0609030804020204" pitchFamily="49" charset="0"/>
                    <a:cs typeface="Menlo" panose="020B0609030804020204" pitchFamily="49" charset="0"/>
                  </a:rPr>
                  <a:t>[V(C</a:t>
                </a:r>
                <a:r>
                  <a:rPr lang="en-ES" sz="2000" b="1" baseline="-25000" dirty="0">
                    <a:solidFill>
                      <a:schemeClr val="accent2"/>
                    </a:solidFill>
                    <a:ea typeface="Menlo" panose="020B0609030804020204" pitchFamily="49" charset="0"/>
                    <a:cs typeface="Menlo" panose="020B0609030804020204" pitchFamily="49" charset="0"/>
                  </a:rPr>
                  <a:t>8</a:t>
                </a:r>
                <a:r>
                  <a:rPr lang="en-ES" sz="2000" b="1" dirty="0">
                    <a:solidFill>
                      <a:schemeClr val="accent2"/>
                    </a:solidFill>
                    <a:ea typeface="Menlo" panose="020B0609030804020204" pitchFamily="49" charset="0"/>
                    <a:cs typeface="Menlo" panose="020B0609030804020204" pitchFamily="49" charset="0"/>
                  </a:rPr>
                  <a:t>S</a:t>
                </a:r>
                <a:r>
                  <a:rPr lang="en-ES" sz="2000" b="1" baseline="-25000" dirty="0">
                    <a:solidFill>
                      <a:schemeClr val="accent2"/>
                    </a:solidFill>
                    <a:ea typeface="Menlo" panose="020B0609030804020204" pitchFamily="49" charset="0"/>
                    <a:cs typeface="Menlo" panose="020B0609030804020204" pitchFamily="49" charset="0"/>
                  </a:rPr>
                  <a:t>8</a:t>
                </a:r>
                <a:r>
                  <a:rPr lang="en-ES" sz="2000" b="1" dirty="0">
                    <a:solidFill>
                      <a:schemeClr val="accent2"/>
                    </a:solidFill>
                    <a:ea typeface="Menlo" panose="020B0609030804020204" pitchFamily="49" charset="0"/>
                    <a:cs typeface="Menlo" panose="020B0609030804020204" pitchFamily="49" charset="0"/>
                  </a:rPr>
                  <a:t>)</a:t>
                </a:r>
                <a:r>
                  <a:rPr lang="en-ES" sz="2000" b="1" baseline="-25000" dirty="0">
                    <a:solidFill>
                      <a:schemeClr val="accent2"/>
                    </a:solidFill>
                    <a:ea typeface="Menlo" panose="020B0609030804020204" pitchFamily="49" charset="0"/>
                    <a:cs typeface="Menlo" panose="020B0609030804020204" pitchFamily="49" charset="0"/>
                  </a:rPr>
                  <a:t>3</a:t>
                </a:r>
                <a:r>
                  <a:rPr lang="en-ES" sz="2000" b="1" dirty="0">
                    <a:solidFill>
                      <a:schemeClr val="accent2"/>
                    </a:solidFill>
                    <a:ea typeface="Menlo" panose="020B0609030804020204" pitchFamily="49" charset="0"/>
                    <a:cs typeface="Menlo" panose="020B0609030804020204" pitchFamily="49" charset="0"/>
                  </a:rPr>
                  <a:t>]</a:t>
                </a:r>
                <a:r>
                  <a:rPr lang="en-ES" sz="2000" b="1" baseline="30000" dirty="0">
                    <a:solidFill>
                      <a:schemeClr val="accent2"/>
                    </a:solidFill>
                    <a:ea typeface="Menlo" panose="020B0609030804020204" pitchFamily="49" charset="0"/>
                    <a:cs typeface="Menlo" panose="020B0609030804020204" pitchFamily="49" charset="0"/>
                  </a:rPr>
                  <a:t>2-</a:t>
                </a:r>
              </a:p>
            </p:txBody>
          </p:sp>
          <p:pic>
            <p:nvPicPr>
              <p:cNvPr id="12" name="Picture 11" descr="A yellow and grey molecule&#10;&#10;Description automatically generated">
                <a:extLst>
                  <a:ext uri="{FF2B5EF4-FFF2-40B4-BE49-F238E27FC236}">
                    <a16:creationId xmlns:a16="http://schemas.microsoft.com/office/drawing/2014/main" id="{8EF76CB9-860F-790C-0883-1AB3B64CE63D}"/>
                  </a:ext>
                </a:extLst>
              </p:cNvPr>
              <p:cNvPicPr>
                <a:picLocks noChangeAspect="1"/>
              </p:cNvPicPr>
              <p:nvPr/>
            </p:nvPicPr>
            <p:blipFill rotWithShape="1">
              <a:blip r:embed="rId7"/>
              <a:srcRect l="16152" t="17264" r="18328" b="10779"/>
              <a:stretch/>
            </p:blipFill>
            <p:spPr>
              <a:xfrm>
                <a:off x="4492351" y="1761468"/>
                <a:ext cx="1666630" cy="1646890"/>
              </a:xfrm>
              <a:prstGeom prst="rect">
                <a:avLst/>
              </a:prstGeom>
            </p:spPr>
          </p:pic>
        </p:grpSp>
        <p:sp>
          <p:nvSpPr>
            <p:cNvPr id="19" name="Oval 18">
              <a:extLst>
                <a:ext uri="{FF2B5EF4-FFF2-40B4-BE49-F238E27FC236}">
                  <a16:creationId xmlns:a16="http://schemas.microsoft.com/office/drawing/2014/main" id="{3290C8F9-DE91-F093-44FA-473C6579AE02}"/>
                </a:ext>
              </a:extLst>
            </p:cNvPr>
            <p:cNvSpPr/>
            <p:nvPr/>
          </p:nvSpPr>
          <p:spPr>
            <a:xfrm>
              <a:off x="6671515" y="4562380"/>
              <a:ext cx="469362" cy="4723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64B88AC3-AFF6-7C43-24E4-846F4EF302C5}"/>
                </a:ext>
              </a:extLst>
            </p:cNvPr>
            <p:cNvSpPr/>
            <p:nvPr/>
          </p:nvSpPr>
          <p:spPr>
            <a:xfrm>
              <a:off x="6809170" y="4700935"/>
              <a:ext cx="194050" cy="195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F870B3B8-6796-FE1E-33FC-8AC9E79760BE}"/>
                </a:ext>
              </a:extLst>
            </p:cNvPr>
            <p:cNvSpPr/>
            <p:nvPr/>
          </p:nvSpPr>
          <p:spPr>
            <a:xfrm>
              <a:off x="4105103" y="3754144"/>
              <a:ext cx="483383" cy="4864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BF340-0B23-4640-3FE3-3691CE4BA7F3}"/>
                </a:ext>
              </a:extLst>
            </p:cNvPr>
            <p:cNvSpPr/>
            <p:nvPr/>
          </p:nvSpPr>
          <p:spPr>
            <a:xfrm>
              <a:off x="4250983" y="3900978"/>
              <a:ext cx="199846" cy="2010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reeform 22">
              <a:extLst>
                <a:ext uri="{FF2B5EF4-FFF2-40B4-BE49-F238E27FC236}">
                  <a16:creationId xmlns:a16="http://schemas.microsoft.com/office/drawing/2014/main" id="{2582A5A4-BD09-5D11-92AE-9085CBE3187A}"/>
                </a:ext>
              </a:extLst>
            </p:cNvPr>
            <p:cNvSpPr/>
            <p:nvPr/>
          </p:nvSpPr>
          <p:spPr>
            <a:xfrm>
              <a:off x="2715208" y="4049470"/>
              <a:ext cx="1558212" cy="634493"/>
            </a:xfrm>
            <a:custGeom>
              <a:avLst/>
              <a:gdLst>
                <a:gd name="connsiteX0" fmla="*/ 0 w 1558212"/>
                <a:gd name="connsiteY0" fmla="*/ 634493 h 634493"/>
                <a:gd name="connsiteX1" fmla="*/ 503853 w 1558212"/>
                <a:gd name="connsiteY1" fmla="*/ 12 h 634493"/>
                <a:gd name="connsiteX2" fmla="*/ 1371600 w 1558212"/>
                <a:gd name="connsiteY2" fmla="*/ 615832 h 634493"/>
                <a:gd name="connsiteX3" fmla="*/ 1558212 w 1558212"/>
                <a:gd name="connsiteY3" fmla="*/ 279930 h 634493"/>
              </a:gdLst>
              <a:ahLst/>
              <a:cxnLst>
                <a:cxn ang="0">
                  <a:pos x="connsiteX0" y="connsiteY0"/>
                </a:cxn>
                <a:cxn ang="0">
                  <a:pos x="connsiteX1" y="connsiteY1"/>
                </a:cxn>
                <a:cxn ang="0">
                  <a:pos x="connsiteX2" y="connsiteY2"/>
                </a:cxn>
                <a:cxn ang="0">
                  <a:pos x="connsiteX3" y="connsiteY3"/>
                </a:cxn>
              </a:cxnLst>
              <a:rect l="l" t="t" r="r" b="b"/>
              <a:pathLst>
                <a:path w="1558212" h="634493">
                  <a:moveTo>
                    <a:pt x="0" y="634493"/>
                  </a:moveTo>
                  <a:cubicBezTo>
                    <a:pt x="137626" y="318807"/>
                    <a:pt x="275253" y="3122"/>
                    <a:pt x="503853" y="12"/>
                  </a:cubicBezTo>
                  <a:cubicBezTo>
                    <a:pt x="732453" y="-3098"/>
                    <a:pt x="1195874" y="569179"/>
                    <a:pt x="1371600" y="615832"/>
                  </a:cubicBezTo>
                  <a:cubicBezTo>
                    <a:pt x="1547326" y="662485"/>
                    <a:pt x="1552769" y="471207"/>
                    <a:pt x="1558212" y="279930"/>
                  </a:cubicBezTo>
                </a:path>
              </a:pathLst>
            </a:custGeom>
            <a:noFill/>
            <a:ln w="5715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a:extLst>
                <a:ext uri="{FF2B5EF4-FFF2-40B4-BE49-F238E27FC236}">
                  <a16:creationId xmlns:a16="http://schemas.microsoft.com/office/drawing/2014/main" id="{8F0F75B0-787E-DD8F-DF6E-5185C6B0678E}"/>
                </a:ext>
              </a:extLst>
            </p:cNvPr>
            <p:cNvSpPr/>
            <p:nvPr/>
          </p:nvSpPr>
          <p:spPr>
            <a:xfrm rot="13428040">
              <a:off x="7080490" y="4973562"/>
              <a:ext cx="1337405" cy="644599"/>
            </a:xfrm>
            <a:custGeom>
              <a:avLst/>
              <a:gdLst>
                <a:gd name="connsiteX0" fmla="*/ 0 w 1864311"/>
                <a:gd name="connsiteY0" fmla="*/ 994300 h 994300"/>
                <a:gd name="connsiteX1" fmla="*/ 523783 w 1864311"/>
                <a:gd name="connsiteY1" fmla="*/ 275208 h 994300"/>
                <a:gd name="connsiteX2" fmla="*/ 1864311 w 1864311"/>
                <a:gd name="connsiteY2" fmla="*/ 0 h 994300"/>
              </a:gdLst>
              <a:ahLst/>
              <a:cxnLst>
                <a:cxn ang="0">
                  <a:pos x="connsiteX0" y="connsiteY0"/>
                </a:cxn>
                <a:cxn ang="0">
                  <a:pos x="connsiteX1" y="connsiteY1"/>
                </a:cxn>
                <a:cxn ang="0">
                  <a:pos x="connsiteX2" y="connsiteY2"/>
                </a:cxn>
              </a:cxnLst>
              <a:rect l="l" t="t" r="r" b="b"/>
              <a:pathLst>
                <a:path w="1864311" h="994300">
                  <a:moveTo>
                    <a:pt x="0" y="994300"/>
                  </a:moveTo>
                  <a:cubicBezTo>
                    <a:pt x="106532" y="717612"/>
                    <a:pt x="213065" y="440925"/>
                    <a:pt x="523783" y="275208"/>
                  </a:cubicBezTo>
                  <a:cubicBezTo>
                    <a:pt x="834501" y="109491"/>
                    <a:pt x="1349406" y="54745"/>
                    <a:pt x="1864311" y="0"/>
                  </a:cubicBezTo>
                </a:path>
              </a:pathLst>
            </a:custGeom>
            <a:noFill/>
            <a:ln w="57150">
              <a:solidFill>
                <a:schemeClr val="accent2"/>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a:extLst>
              <a:ext uri="{FF2B5EF4-FFF2-40B4-BE49-F238E27FC236}">
                <a16:creationId xmlns:a16="http://schemas.microsoft.com/office/drawing/2014/main" id="{ABE69BC4-CC0D-8FEA-21EF-4A3941C04769}"/>
              </a:ext>
            </a:extLst>
          </p:cNvPr>
          <p:cNvSpPr txBox="1"/>
          <p:nvPr/>
        </p:nvSpPr>
        <p:spPr>
          <a:xfrm>
            <a:off x="211341" y="6128524"/>
            <a:ext cx="6210418" cy="707886"/>
          </a:xfrm>
          <a:prstGeom prst="rect">
            <a:avLst/>
          </a:prstGeom>
          <a:noFill/>
        </p:spPr>
        <p:txBody>
          <a:bodyPr wrap="none" rtlCol="0">
            <a:spAutoFit/>
          </a:bodyPr>
          <a:lstStyle/>
          <a:p>
            <a:r>
              <a:rPr lang="en-GB" sz="2000" b="1" dirty="0">
                <a:solidFill>
                  <a:schemeClr val="accent1">
                    <a:lumMod val="50000"/>
                  </a:schemeClr>
                </a:solidFill>
              </a:rPr>
              <a:t>Electronic Structure Group</a:t>
            </a:r>
          </a:p>
          <a:p>
            <a:r>
              <a:rPr lang="en-GB" sz="2000" b="1" dirty="0">
                <a:solidFill>
                  <a:schemeClr val="accent1">
                    <a:lumMod val="50000"/>
                  </a:schemeClr>
                </a:solidFill>
              </a:rPr>
              <a:t> Silvia Gómez-Coca, Joan Cardona, </a:t>
            </a:r>
            <a:r>
              <a:rPr lang="en-GB" sz="2000" b="1" dirty="0" err="1">
                <a:solidFill>
                  <a:schemeClr val="accent1">
                    <a:lumMod val="50000"/>
                  </a:schemeClr>
                </a:solidFill>
              </a:rPr>
              <a:t>Àlex</a:t>
            </a:r>
            <a:r>
              <a:rPr lang="en-GB" sz="2000" b="1" dirty="0">
                <a:solidFill>
                  <a:schemeClr val="accent1">
                    <a:lumMod val="50000"/>
                  </a:schemeClr>
                </a:solidFill>
              </a:rPr>
              <a:t> </a:t>
            </a:r>
            <a:r>
              <a:rPr lang="en-GB" sz="2000" b="1" dirty="0" err="1">
                <a:solidFill>
                  <a:schemeClr val="accent1">
                    <a:lumMod val="50000"/>
                  </a:schemeClr>
                </a:solidFill>
              </a:rPr>
              <a:t>Solé</a:t>
            </a:r>
            <a:r>
              <a:rPr lang="en-GB" sz="2000" b="1" dirty="0">
                <a:solidFill>
                  <a:schemeClr val="accent1">
                    <a:lumMod val="50000"/>
                  </a:schemeClr>
                </a:solidFill>
              </a:rPr>
              <a:t>, Eliseo Ruiz </a:t>
            </a:r>
          </a:p>
        </p:txBody>
      </p:sp>
      <p:sp>
        <p:nvSpPr>
          <p:cNvPr id="36" name="TextBox 35">
            <a:extLst>
              <a:ext uri="{FF2B5EF4-FFF2-40B4-BE49-F238E27FC236}">
                <a16:creationId xmlns:a16="http://schemas.microsoft.com/office/drawing/2014/main" id="{971663F7-04EF-1263-99D4-C67EF5FF8F3A}"/>
              </a:ext>
            </a:extLst>
          </p:cNvPr>
          <p:cNvSpPr txBox="1"/>
          <p:nvPr/>
        </p:nvSpPr>
        <p:spPr>
          <a:xfrm>
            <a:off x="6425334" y="6128524"/>
            <a:ext cx="2398734" cy="707886"/>
          </a:xfrm>
          <a:prstGeom prst="rect">
            <a:avLst/>
          </a:prstGeom>
          <a:noFill/>
        </p:spPr>
        <p:txBody>
          <a:bodyPr wrap="none" rtlCol="0">
            <a:spAutoFit/>
          </a:bodyPr>
          <a:lstStyle/>
          <a:p>
            <a:r>
              <a:rPr lang="en-GB" sz="2000" b="1" dirty="0">
                <a:solidFill>
                  <a:schemeClr val="accent6">
                    <a:lumMod val="50000"/>
                  </a:schemeClr>
                </a:solidFill>
              </a:rPr>
              <a:t>UPC Group</a:t>
            </a:r>
          </a:p>
          <a:p>
            <a:r>
              <a:rPr lang="en-GB" sz="2000" b="1" dirty="0">
                <a:solidFill>
                  <a:schemeClr val="accent6">
                    <a:lumMod val="50000"/>
                  </a:schemeClr>
                </a:solidFill>
              </a:rPr>
              <a:t>Javier Ruiz, </a:t>
            </a:r>
            <a:r>
              <a:rPr lang="en-GB" sz="2000" b="1" dirty="0" err="1">
                <a:solidFill>
                  <a:schemeClr val="accent6">
                    <a:lumMod val="50000"/>
                  </a:schemeClr>
                </a:solidFill>
              </a:rPr>
              <a:t>Àlex</a:t>
            </a:r>
            <a:r>
              <a:rPr lang="en-GB" sz="2000" b="1" dirty="0">
                <a:solidFill>
                  <a:schemeClr val="accent6">
                    <a:lumMod val="50000"/>
                  </a:schemeClr>
                </a:solidFill>
              </a:rPr>
              <a:t> </a:t>
            </a:r>
            <a:r>
              <a:rPr lang="en-GB" sz="2000" b="1" dirty="0" err="1">
                <a:solidFill>
                  <a:schemeClr val="accent6">
                    <a:lumMod val="50000"/>
                  </a:schemeClr>
                </a:solidFill>
              </a:rPr>
              <a:t>Solé</a:t>
            </a:r>
            <a:endParaRPr lang="en-GB" sz="2000" b="1" dirty="0">
              <a:solidFill>
                <a:schemeClr val="accent6">
                  <a:lumMod val="50000"/>
                </a:schemeClr>
              </a:solidFill>
            </a:endParaRPr>
          </a:p>
        </p:txBody>
      </p:sp>
      <p:sp>
        <p:nvSpPr>
          <p:cNvPr id="38" name="TextBox 37">
            <a:extLst>
              <a:ext uri="{FF2B5EF4-FFF2-40B4-BE49-F238E27FC236}">
                <a16:creationId xmlns:a16="http://schemas.microsoft.com/office/drawing/2014/main" id="{8D727F92-7C61-CEC2-AC26-2E9C6A15E673}"/>
              </a:ext>
            </a:extLst>
          </p:cNvPr>
          <p:cNvSpPr txBox="1"/>
          <p:nvPr/>
        </p:nvSpPr>
        <p:spPr>
          <a:xfrm>
            <a:off x="8827642" y="6128524"/>
            <a:ext cx="1801647" cy="707886"/>
          </a:xfrm>
          <a:prstGeom prst="rect">
            <a:avLst/>
          </a:prstGeom>
          <a:noFill/>
        </p:spPr>
        <p:txBody>
          <a:bodyPr wrap="none" rtlCol="0">
            <a:spAutoFit/>
          </a:bodyPr>
          <a:lstStyle/>
          <a:p>
            <a:r>
              <a:rPr lang="en-GB" sz="2000" b="1" dirty="0">
                <a:solidFill>
                  <a:srgbClr val="C00000"/>
                </a:solidFill>
              </a:rPr>
              <a:t>USACH (Chile)</a:t>
            </a:r>
          </a:p>
          <a:p>
            <a:r>
              <a:rPr lang="en-GB" sz="2000" b="1" dirty="0">
                <a:solidFill>
                  <a:srgbClr val="C00000"/>
                </a:solidFill>
              </a:rPr>
              <a:t>Daniel </a:t>
            </a:r>
            <a:r>
              <a:rPr lang="en-GB" sz="2000" b="1" dirty="0" err="1">
                <a:solidFill>
                  <a:srgbClr val="C00000"/>
                </a:solidFill>
              </a:rPr>
              <a:t>Aravena</a:t>
            </a:r>
            <a:endParaRPr lang="en-GB" sz="2000" dirty="0">
              <a:solidFill>
                <a:srgbClr val="C00000"/>
              </a:solidFill>
            </a:endParaRPr>
          </a:p>
        </p:txBody>
      </p:sp>
      <p:sp>
        <p:nvSpPr>
          <p:cNvPr id="13" name="TextBox 12">
            <a:extLst>
              <a:ext uri="{FF2B5EF4-FFF2-40B4-BE49-F238E27FC236}">
                <a16:creationId xmlns:a16="http://schemas.microsoft.com/office/drawing/2014/main" id="{C1C103FD-E824-6847-5702-1785D5DF5955}"/>
              </a:ext>
            </a:extLst>
          </p:cNvPr>
          <p:cNvSpPr txBox="1"/>
          <p:nvPr/>
        </p:nvSpPr>
        <p:spPr>
          <a:xfrm>
            <a:off x="220130" y="54092"/>
            <a:ext cx="11444723" cy="584775"/>
          </a:xfrm>
          <a:prstGeom prst="rect">
            <a:avLst/>
          </a:prstGeom>
          <a:noFill/>
        </p:spPr>
        <p:txBody>
          <a:bodyPr wrap="square">
            <a:spAutoFit/>
          </a:bodyPr>
          <a:lstStyle/>
          <a:p>
            <a:pPr algn="ctr"/>
            <a:r>
              <a:rPr lang="en-IN" sz="3200" dirty="0">
                <a:latin typeface="+mj-lt"/>
                <a:cs typeface="Times New Roman" panose="02020603050405020304" pitchFamily="18" charset="0"/>
              </a:rPr>
              <a:t>Prediction of physical properties for molecular crystals and qubits</a:t>
            </a:r>
          </a:p>
        </p:txBody>
      </p:sp>
      <p:sp>
        <p:nvSpPr>
          <p:cNvPr id="2" name="TextBox 1">
            <a:extLst>
              <a:ext uri="{FF2B5EF4-FFF2-40B4-BE49-F238E27FC236}">
                <a16:creationId xmlns:a16="http://schemas.microsoft.com/office/drawing/2014/main" id="{09F1D940-BA34-70C4-80B7-6793B98CE872}"/>
              </a:ext>
            </a:extLst>
          </p:cNvPr>
          <p:cNvSpPr txBox="1"/>
          <p:nvPr/>
        </p:nvSpPr>
        <p:spPr>
          <a:xfrm rot="19935081">
            <a:off x="8510430" y="3917483"/>
            <a:ext cx="2082458" cy="261610"/>
          </a:xfrm>
          <a:prstGeom prst="rect">
            <a:avLst/>
          </a:prstGeom>
          <a:noFill/>
        </p:spPr>
        <p:txBody>
          <a:bodyPr wrap="square" rtlCol="0">
            <a:spAutoFit/>
          </a:bodyPr>
          <a:lstStyle/>
          <a:p>
            <a:r>
              <a:rPr lang="en-US" sz="1100" b="1" dirty="0"/>
              <a:t>QUANTUMMADESIMPLE.COM</a:t>
            </a:r>
            <a:endParaRPr lang="en-150" sz="1100" b="1" dirty="0"/>
          </a:p>
        </p:txBody>
      </p:sp>
    </p:spTree>
    <p:extLst>
      <p:ext uri="{BB962C8B-B14F-4D97-AF65-F5344CB8AC3E}">
        <p14:creationId xmlns:p14="http://schemas.microsoft.com/office/powerpoint/2010/main" val="21804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E6664-D96E-C3F5-B03D-B9A61895AE94}"/>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7109E219-C3E5-1778-EA01-F7D1F8F37EF6}"/>
              </a:ext>
            </a:extLst>
          </p:cNvPr>
          <p:cNvSpPr txBox="1"/>
          <p:nvPr/>
        </p:nvSpPr>
        <p:spPr>
          <a:xfrm>
            <a:off x="4300583" y="6495404"/>
            <a:ext cx="7737398" cy="338554"/>
          </a:xfrm>
          <a:prstGeom prst="rect">
            <a:avLst/>
          </a:prstGeom>
          <a:noFill/>
        </p:spPr>
        <p:txBody>
          <a:bodyPr wrap="square">
            <a:spAutoFit/>
          </a:bodyPr>
          <a:lstStyle/>
          <a:p>
            <a:pPr algn="ctr" defTabSz="642915"/>
            <a:r>
              <a:rPr lang="en-IN" sz="1600" dirty="0">
                <a:ea typeface="Tahoma" panose="020B0604030504040204" pitchFamily="34" charset="0"/>
                <a:cs typeface="Times New Roman" panose="02020603050405020304" pitchFamily="18" charset="0"/>
              </a:rPr>
              <a:t>Moses Abraham, </a:t>
            </a:r>
            <a:r>
              <a:rPr lang="en-IN" sz="1600" dirty="0" err="1">
                <a:ea typeface="Tahoma" panose="020B0604030504040204" pitchFamily="34" charset="0"/>
                <a:cs typeface="Times New Roman" panose="02020603050405020304" pitchFamily="18" charset="0"/>
              </a:rPr>
              <a:t>Piqu</a:t>
            </a:r>
            <a:r>
              <a:rPr lang="es-ES" sz="1600" dirty="0">
                <a:ea typeface="Tahoma" panose="020B0604030504040204" pitchFamily="34" charset="0"/>
                <a:cs typeface="Times New Roman" panose="02020603050405020304" pitchFamily="18" charset="0"/>
              </a:rPr>
              <a:t>é, </a:t>
            </a:r>
            <a:r>
              <a:rPr lang="es-ES" sz="1600" dirty="0" err="1">
                <a:ea typeface="Tahoma" panose="020B0604030504040204" pitchFamily="34" charset="0"/>
                <a:cs typeface="Times New Roman" panose="02020603050405020304" pitchFamily="18" charset="0"/>
              </a:rPr>
              <a:t>Aamir</a:t>
            </a:r>
            <a:r>
              <a:rPr lang="es-ES" sz="1600" dirty="0">
                <a:ea typeface="Tahoma" panose="020B0604030504040204" pitchFamily="34" charset="0"/>
                <a:cs typeface="Times New Roman" panose="02020603050405020304" pitchFamily="18" charset="0"/>
              </a:rPr>
              <a:t> Khan, </a:t>
            </a:r>
            <a:r>
              <a:rPr lang="es-ES" sz="1600" dirty="0" err="1">
                <a:ea typeface="Tahoma" panose="020B0604030504040204" pitchFamily="34" charset="0"/>
                <a:cs typeface="Times New Roman" panose="02020603050405020304" pitchFamily="18" charset="0"/>
              </a:rPr>
              <a:t>Viñes</a:t>
            </a:r>
            <a:r>
              <a:rPr lang="es-ES" sz="1600" dirty="0">
                <a:ea typeface="Tahoma" panose="020B0604030504040204" pitchFamily="34" charset="0"/>
                <a:cs typeface="Times New Roman" panose="02020603050405020304" pitchFamily="18" charset="0"/>
              </a:rPr>
              <a:t>, Illas, Singh, </a:t>
            </a:r>
            <a:r>
              <a:rPr lang="en-IN" sz="1600" dirty="0">
                <a:ea typeface="Tahoma" panose="020B0604030504040204" pitchFamily="34" charset="0"/>
                <a:cs typeface="Times New Roman" panose="02020603050405020304" pitchFamily="18" charset="0"/>
              </a:rPr>
              <a:t>ACS Appl. Mater. Interfaces, 2023 </a:t>
            </a:r>
          </a:p>
        </p:txBody>
      </p:sp>
      <p:sp>
        <p:nvSpPr>
          <p:cNvPr id="94" name="TextBox 93">
            <a:extLst>
              <a:ext uri="{FF2B5EF4-FFF2-40B4-BE49-F238E27FC236}">
                <a16:creationId xmlns:a16="http://schemas.microsoft.com/office/drawing/2014/main" id="{59F55B31-CE7F-7E60-38C7-7708073B6A5D}"/>
              </a:ext>
            </a:extLst>
          </p:cNvPr>
          <p:cNvSpPr txBox="1"/>
          <p:nvPr/>
        </p:nvSpPr>
        <p:spPr>
          <a:xfrm>
            <a:off x="696119" y="54092"/>
            <a:ext cx="10732168" cy="584775"/>
          </a:xfrm>
          <a:prstGeom prst="rect">
            <a:avLst/>
          </a:prstGeom>
          <a:noFill/>
        </p:spPr>
        <p:txBody>
          <a:bodyPr wrap="square">
            <a:spAutoFit/>
          </a:bodyPr>
          <a:lstStyle/>
          <a:p>
            <a:pPr algn="ctr"/>
            <a:r>
              <a:rPr lang="en-IN" sz="3200" dirty="0">
                <a:latin typeface="+mj-lt"/>
                <a:cs typeface="Times New Roman" panose="02020603050405020304" pitchFamily="18" charset="0"/>
              </a:rPr>
              <a:t>ML-Driven Discovery of Key Descriptors for CO</a:t>
            </a:r>
            <a:r>
              <a:rPr lang="en-IN" sz="3200" baseline="-25000" dirty="0">
                <a:latin typeface="+mj-lt"/>
                <a:cs typeface="Times New Roman" panose="02020603050405020304" pitchFamily="18" charset="0"/>
              </a:rPr>
              <a:t>2</a:t>
            </a:r>
            <a:r>
              <a:rPr lang="en-IN" sz="3200" dirty="0">
                <a:latin typeface="+mj-lt"/>
                <a:cs typeface="Times New Roman" panose="02020603050405020304" pitchFamily="18" charset="0"/>
              </a:rPr>
              <a:t> Activation</a:t>
            </a:r>
          </a:p>
        </p:txBody>
      </p:sp>
      <p:grpSp>
        <p:nvGrpSpPr>
          <p:cNvPr id="4" name="Group 3">
            <a:extLst>
              <a:ext uri="{FF2B5EF4-FFF2-40B4-BE49-F238E27FC236}">
                <a16:creationId xmlns:a16="http://schemas.microsoft.com/office/drawing/2014/main" id="{427FA2C3-3F1F-8D2C-E648-6E24978583FB}"/>
              </a:ext>
            </a:extLst>
          </p:cNvPr>
          <p:cNvGrpSpPr/>
          <p:nvPr/>
        </p:nvGrpSpPr>
        <p:grpSpPr>
          <a:xfrm>
            <a:off x="7620504" y="784932"/>
            <a:ext cx="4288291" cy="5448595"/>
            <a:chOff x="7620504" y="784932"/>
            <a:chExt cx="4288291" cy="5448595"/>
          </a:xfrm>
        </p:grpSpPr>
        <p:pic>
          <p:nvPicPr>
            <p:cNvPr id="90" name="Picture 89" descr="Chart, radar chart&#10;&#10;Description automatically generated">
              <a:extLst>
                <a:ext uri="{FF2B5EF4-FFF2-40B4-BE49-F238E27FC236}">
                  <a16:creationId xmlns:a16="http://schemas.microsoft.com/office/drawing/2014/main" id="{6F1FFB96-AC6C-ADCF-5A4C-2C7BCF451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7890" y="3936376"/>
              <a:ext cx="2538245" cy="2297151"/>
            </a:xfrm>
            <a:prstGeom prst="rect">
              <a:avLst/>
            </a:prstGeom>
          </p:spPr>
        </p:pic>
        <p:pic>
          <p:nvPicPr>
            <p:cNvPr id="2" name="Main graphic">
              <a:extLst>
                <a:ext uri="{FF2B5EF4-FFF2-40B4-BE49-F238E27FC236}">
                  <a16:creationId xmlns:a16="http://schemas.microsoft.com/office/drawing/2014/main" id="{DF3B7A7F-8749-E347-291C-4379E02FEAC8}"/>
                </a:ext>
              </a:extLst>
            </p:cNvPr>
            <p:cNvPicPr/>
            <p:nvPr/>
          </p:nvPicPr>
          <p:blipFill rotWithShape="1">
            <a:blip r:embed="rId4"/>
            <a:srcRect b="25920"/>
            <a:stretch/>
          </p:blipFill>
          <p:spPr>
            <a:xfrm>
              <a:off x="7620504" y="784932"/>
              <a:ext cx="4288291" cy="3151444"/>
            </a:xfrm>
            <a:prstGeom prst="rect">
              <a:avLst/>
            </a:prstGeom>
            <a:ln>
              <a:noFill/>
            </a:ln>
          </p:spPr>
        </p:pic>
      </p:grpSp>
      <p:pic>
        <p:nvPicPr>
          <p:cNvPr id="27" name="Picture 26">
            <a:extLst>
              <a:ext uri="{FF2B5EF4-FFF2-40B4-BE49-F238E27FC236}">
                <a16:creationId xmlns:a16="http://schemas.microsoft.com/office/drawing/2014/main" id="{6AE9D8BB-F93A-C8F6-1DA6-F1B5BB256EFC}"/>
              </a:ext>
            </a:extLst>
          </p:cNvPr>
          <p:cNvPicPr>
            <a:picLocks noChangeAspect="1"/>
          </p:cNvPicPr>
          <p:nvPr/>
        </p:nvPicPr>
        <p:blipFill rotWithShape="1">
          <a:blip r:embed="rId5"/>
          <a:srcRect l="35044" t="8057" r="33059" b="40983"/>
          <a:stretch/>
        </p:blipFill>
        <p:spPr>
          <a:xfrm>
            <a:off x="415240" y="1184794"/>
            <a:ext cx="1819202" cy="1818895"/>
          </a:xfrm>
          <a:prstGeom prst="rect">
            <a:avLst/>
          </a:prstGeom>
          <a:ln>
            <a:solidFill>
              <a:schemeClr val="tx1"/>
            </a:solidFill>
          </a:ln>
        </p:spPr>
      </p:pic>
      <p:sp>
        <p:nvSpPr>
          <p:cNvPr id="28" name="TextBox 27">
            <a:extLst>
              <a:ext uri="{FF2B5EF4-FFF2-40B4-BE49-F238E27FC236}">
                <a16:creationId xmlns:a16="http://schemas.microsoft.com/office/drawing/2014/main" id="{CF23B2B2-8854-3D94-14F4-12A13872C6F3}"/>
              </a:ext>
            </a:extLst>
          </p:cNvPr>
          <p:cNvSpPr txBox="1"/>
          <p:nvPr/>
        </p:nvSpPr>
        <p:spPr>
          <a:xfrm>
            <a:off x="692825" y="646765"/>
            <a:ext cx="1235018" cy="461665"/>
          </a:xfrm>
          <a:prstGeom prst="rect">
            <a:avLst/>
          </a:prstGeom>
          <a:noFill/>
        </p:spPr>
        <p:txBody>
          <a:bodyPr wrap="none" rtlCol="0">
            <a:spAutoFit/>
          </a:bodyPr>
          <a:lstStyle/>
          <a:p>
            <a:r>
              <a:rPr lang="en-US" sz="2400" dirty="0"/>
              <a:t>Surfaces</a:t>
            </a:r>
          </a:p>
        </p:txBody>
      </p:sp>
      <p:sp>
        <p:nvSpPr>
          <p:cNvPr id="29" name="TextBox 28">
            <a:extLst>
              <a:ext uri="{FF2B5EF4-FFF2-40B4-BE49-F238E27FC236}">
                <a16:creationId xmlns:a16="http://schemas.microsoft.com/office/drawing/2014/main" id="{F6D5F470-5731-601C-E89C-BE577598120D}"/>
              </a:ext>
            </a:extLst>
          </p:cNvPr>
          <p:cNvSpPr txBox="1"/>
          <p:nvPr/>
        </p:nvSpPr>
        <p:spPr>
          <a:xfrm>
            <a:off x="787422" y="5863618"/>
            <a:ext cx="1340194" cy="461665"/>
          </a:xfrm>
          <a:prstGeom prst="rect">
            <a:avLst/>
          </a:prstGeom>
          <a:noFill/>
        </p:spPr>
        <p:txBody>
          <a:bodyPr wrap="square" rtlCol="0">
            <a:spAutoFit/>
          </a:bodyPr>
          <a:lstStyle/>
          <a:p>
            <a:r>
              <a:rPr lang="en-US" sz="2400" dirty="0"/>
              <a:t>Property</a:t>
            </a:r>
          </a:p>
        </p:txBody>
      </p:sp>
      <p:sp>
        <p:nvSpPr>
          <p:cNvPr id="30" name="TextBox 29">
            <a:extLst>
              <a:ext uri="{FF2B5EF4-FFF2-40B4-BE49-F238E27FC236}">
                <a16:creationId xmlns:a16="http://schemas.microsoft.com/office/drawing/2014/main" id="{AD3DECBE-CA03-85FF-CBA1-2A17FFF49996}"/>
              </a:ext>
            </a:extLst>
          </p:cNvPr>
          <p:cNvSpPr txBox="1"/>
          <p:nvPr/>
        </p:nvSpPr>
        <p:spPr>
          <a:xfrm>
            <a:off x="338329" y="3989831"/>
            <a:ext cx="2106270" cy="1569660"/>
          </a:xfrm>
          <a:prstGeom prst="rect">
            <a:avLst/>
          </a:prstGeom>
          <a:noFill/>
          <a:ln>
            <a:solidFill>
              <a:schemeClr val="tx1"/>
            </a:solidFill>
          </a:ln>
        </p:spPr>
        <p:txBody>
          <a:bodyPr wrap="square" rtlCol="0">
            <a:spAutoFit/>
          </a:bodyPr>
          <a:lstStyle/>
          <a:p>
            <a:pPr algn="ctr"/>
            <a:endParaRPr lang="en-US" sz="1200" dirty="0">
              <a:latin typeface="Courier New" charset="0"/>
              <a:ea typeface="Courier New" charset="0"/>
              <a:cs typeface="Courier New" charset="0"/>
            </a:endParaRPr>
          </a:p>
          <a:p>
            <a:pPr algn="ctr"/>
            <a:r>
              <a:rPr lang="en-US" sz="2400" dirty="0">
                <a:latin typeface="+mj-lt"/>
                <a:ea typeface="Courier New" charset="0"/>
                <a:cs typeface="Courier New" charset="0"/>
              </a:rPr>
              <a:t>CO</a:t>
            </a:r>
            <a:r>
              <a:rPr lang="en-US" sz="2400" baseline="-25000" dirty="0">
                <a:latin typeface="+mj-lt"/>
                <a:ea typeface="Courier New" charset="0"/>
                <a:cs typeface="Courier New" charset="0"/>
              </a:rPr>
              <a:t>2</a:t>
            </a:r>
            <a:r>
              <a:rPr lang="en-US" sz="2400" dirty="0">
                <a:latin typeface="+mj-lt"/>
                <a:ea typeface="Courier New" charset="0"/>
                <a:cs typeface="Courier New" charset="0"/>
              </a:rPr>
              <a:t> adsorption energy:</a:t>
            </a:r>
          </a:p>
          <a:p>
            <a:pPr algn="ctr"/>
            <a:r>
              <a:rPr lang="en-US" sz="2400" dirty="0">
                <a:latin typeface="+mj-lt"/>
                <a:ea typeface="Courier New" charset="0"/>
                <a:cs typeface="Courier New" charset="0"/>
              </a:rPr>
              <a:t>E</a:t>
            </a:r>
            <a:r>
              <a:rPr lang="en-US" sz="2400" baseline="-25000" dirty="0">
                <a:latin typeface="+mj-lt"/>
                <a:ea typeface="Courier New" charset="0"/>
                <a:cs typeface="Courier New" charset="0"/>
              </a:rPr>
              <a:t>ads</a:t>
            </a:r>
            <a:r>
              <a:rPr lang="en-US" sz="2400" dirty="0">
                <a:latin typeface="+mj-lt"/>
                <a:ea typeface="Courier New" charset="0"/>
                <a:cs typeface="Courier New" charset="0"/>
              </a:rPr>
              <a:t>(CO</a:t>
            </a:r>
            <a:r>
              <a:rPr lang="en-US" sz="2400" baseline="-25000" dirty="0">
                <a:latin typeface="+mj-lt"/>
                <a:ea typeface="Courier New" charset="0"/>
                <a:cs typeface="Courier New" charset="0"/>
              </a:rPr>
              <a:t>2</a:t>
            </a:r>
            <a:r>
              <a:rPr lang="en-US" sz="2400" dirty="0">
                <a:latin typeface="+mj-lt"/>
                <a:ea typeface="Courier New" charset="0"/>
                <a:cs typeface="Courier New" charset="0"/>
              </a:rPr>
              <a:t>)</a:t>
            </a:r>
          </a:p>
          <a:p>
            <a:pPr algn="ctr"/>
            <a:endParaRPr lang="en-US" sz="1050" dirty="0">
              <a:latin typeface="+mj-lt"/>
              <a:ea typeface="Courier New" charset="0"/>
              <a:cs typeface="Courier New" charset="0"/>
            </a:endParaRPr>
          </a:p>
        </p:txBody>
      </p:sp>
      <p:sp>
        <p:nvSpPr>
          <p:cNvPr id="31" name="Right Arrow 23">
            <a:extLst>
              <a:ext uri="{FF2B5EF4-FFF2-40B4-BE49-F238E27FC236}">
                <a16:creationId xmlns:a16="http://schemas.microsoft.com/office/drawing/2014/main" id="{81B8A09F-2248-8E99-F60F-657F0D9582DF}"/>
              </a:ext>
            </a:extLst>
          </p:cNvPr>
          <p:cNvSpPr/>
          <p:nvPr/>
        </p:nvSpPr>
        <p:spPr>
          <a:xfrm rot="5400000">
            <a:off x="1145070" y="3076781"/>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C068A62-1EDD-CA86-F092-5DB5F286C460}"/>
              </a:ext>
            </a:extLst>
          </p:cNvPr>
          <p:cNvGrpSpPr/>
          <p:nvPr/>
        </p:nvGrpSpPr>
        <p:grpSpPr>
          <a:xfrm>
            <a:off x="2826857" y="623928"/>
            <a:ext cx="4793647" cy="5701355"/>
            <a:chOff x="2826857" y="623928"/>
            <a:chExt cx="4793647" cy="5701355"/>
          </a:xfrm>
        </p:grpSpPr>
        <p:pic>
          <p:nvPicPr>
            <p:cNvPr id="16" name="Picture 15">
              <a:extLst>
                <a:ext uri="{FF2B5EF4-FFF2-40B4-BE49-F238E27FC236}">
                  <a16:creationId xmlns:a16="http://schemas.microsoft.com/office/drawing/2014/main" id="{D76C8372-0460-7E17-A5FD-E02F4D99CB9B}"/>
                </a:ext>
              </a:extLst>
            </p:cNvPr>
            <p:cNvPicPr>
              <a:picLocks noChangeAspect="1"/>
            </p:cNvPicPr>
            <p:nvPr/>
          </p:nvPicPr>
          <p:blipFill rotWithShape="1">
            <a:blip r:embed="rId6"/>
            <a:srcRect l="-2993" r="-2630"/>
            <a:stretch/>
          </p:blipFill>
          <p:spPr>
            <a:xfrm>
              <a:off x="3711912" y="3787459"/>
              <a:ext cx="3477354" cy="2000485"/>
            </a:xfrm>
            <a:prstGeom prst="rect">
              <a:avLst/>
            </a:prstGeom>
            <a:ln>
              <a:solidFill>
                <a:schemeClr val="tx1"/>
              </a:solidFill>
            </a:ln>
          </p:spPr>
        </p:pic>
        <p:sp>
          <p:nvSpPr>
            <p:cNvPr id="17" name="TextBox 16">
              <a:extLst>
                <a:ext uri="{FF2B5EF4-FFF2-40B4-BE49-F238E27FC236}">
                  <a16:creationId xmlns:a16="http://schemas.microsoft.com/office/drawing/2014/main" id="{5FA81793-B104-84B1-9CF5-C44283D69FD2}"/>
                </a:ext>
              </a:extLst>
            </p:cNvPr>
            <p:cNvSpPr txBox="1"/>
            <p:nvPr/>
          </p:nvSpPr>
          <p:spPr>
            <a:xfrm>
              <a:off x="4087787" y="623928"/>
              <a:ext cx="2525331" cy="830997"/>
            </a:xfrm>
            <a:prstGeom prst="rect">
              <a:avLst/>
            </a:prstGeom>
            <a:noFill/>
          </p:spPr>
          <p:txBody>
            <a:bodyPr wrap="square" rtlCol="0">
              <a:spAutoFit/>
            </a:bodyPr>
            <a:lstStyle/>
            <a:p>
              <a:pPr algn="ctr"/>
              <a:r>
                <a:rPr lang="en-US" sz="2400" dirty="0"/>
                <a:t>Descriptors:</a:t>
              </a:r>
            </a:p>
            <a:p>
              <a:pPr algn="ctr"/>
              <a:r>
                <a:rPr lang="en-US" sz="2400" dirty="0"/>
                <a:t>Surface properties</a:t>
              </a:r>
            </a:p>
          </p:txBody>
        </p:sp>
        <p:sp>
          <p:nvSpPr>
            <p:cNvPr id="22" name="TextBox 21">
              <a:extLst>
                <a:ext uri="{FF2B5EF4-FFF2-40B4-BE49-F238E27FC236}">
                  <a16:creationId xmlns:a16="http://schemas.microsoft.com/office/drawing/2014/main" id="{939A77D4-0316-65DF-80BC-B48B5E98FE90}"/>
                </a:ext>
              </a:extLst>
            </p:cNvPr>
            <p:cNvSpPr txBox="1"/>
            <p:nvPr/>
          </p:nvSpPr>
          <p:spPr>
            <a:xfrm>
              <a:off x="3364305" y="5863618"/>
              <a:ext cx="4256199" cy="461665"/>
            </a:xfrm>
            <a:prstGeom prst="rect">
              <a:avLst/>
            </a:prstGeom>
            <a:noFill/>
          </p:spPr>
          <p:txBody>
            <a:bodyPr wrap="square" rtlCol="0">
              <a:spAutoFit/>
            </a:bodyPr>
            <a:lstStyle/>
            <a:p>
              <a:r>
                <a:rPr lang="en-US" sz="2400" dirty="0"/>
                <a:t>Learning model: Random Forest</a:t>
              </a:r>
            </a:p>
          </p:txBody>
        </p:sp>
        <p:grpSp>
          <p:nvGrpSpPr>
            <p:cNvPr id="40" name="Group 39">
              <a:extLst>
                <a:ext uri="{FF2B5EF4-FFF2-40B4-BE49-F238E27FC236}">
                  <a16:creationId xmlns:a16="http://schemas.microsoft.com/office/drawing/2014/main" id="{7817B700-AEEF-91BE-F152-C57E25569EAA}"/>
                </a:ext>
              </a:extLst>
            </p:cNvPr>
            <p:cNvGrpSpPr/>
            <p:nvPr/>
          </p:nvGrpSpPr>
          <p:grpSpPr>
            <a:xfrm>
              <a:off x="3402689" y="1509212"/>
              <a:ext cx="3895529" cy="1365497"/>
              <a:chOff x="3429210" y="1254241"/>
              <a:chExt cx="4648669" cy="1629495"/>
            </a:xfrm>
          </p:grpSpPr>
          <p:grpSp>
            <p:nvGrpSpPr>
              <p:cNvPr id="36" name="Group 35">
                <a:extLst>
                  <a:ext uri="{FF2B5EF4-FFF2-40B4-BE49-F238E27FC236}">
                    <a16:creationId xmlns:a16="http://schemas.microsoft.com/office/drawing/2014/main" id="{84937B14-7FEB-20A0-4E7A-4D698FB87714}"/>
                  </a:ext>
                </a:extLst>
              </p:cNvPr>
              <p:cNvGrpSpPr/>
              <p:nvPr/>
            </p:nvGrpSpPr>
            <p:grpSpPr>
              <a:xfrm>
                <a:off x="3429210" y="1254241"/>
                <a:ext cx="4648669" cy="1629495"/>
                <a:chOff x="3465316" y="1368228"/>
                <a:chExt cx="4648669" cy="1629495"/>
              </a:xfrm>
            </p:grpSpPr>
            <p:pic>
              <p:nvPicPr>
                <p:cNvPr id="15" name="Picture 14">
                  <a:extLst>
                    <a:ext uri="{FF2B5EF4-FFF2-40B4-BE49-F238E27FC236}">
                      <a16:creationId xmlns:a16="http://schemas.microsoft.com/office/drawing/2014/main" id="{9D7D12BD-597B-82BA-4FBE-AFBAD41ABEFD}"/>
                    </a:ext>
                  </a:extLst>
                </p:cNvPr>
                <p:cNvPicPr>
                  <a:picLocks noChangeAspect="1"/>
                </p:cNvPicPr>
                <p:nvPr/>
              </p:nvPicPr>
              <p:blipFill rotWithShape="1">
                <a:blip r:embed="rId7"/>
                <a:srcRect r="88759" b="50300"/>
                <a:stretch/>
              </p:blipFill>
              <p:spPr>
                <a:xfrm>
                  <a:off x="3535820" y="1508512"/>
                  <a:ext cx="386407" cy="1487417"/>
                </a:xfrm>
                <a:prstGeom prst="rect">
                  <a:avLst/>
                </a:prstGeom>
              </p:spPr>
            </p:pic>
            <p:pic>
              <p:nvPicPr>
                <p:cNvPr id="32" name="Picture 31">
                  <a:extLst>
                    <a:ext uri="{FF2B5EF4-FFF2-40B4-BE49-F238E27FC236}">
                      <a16:creationId xmlns:a16="http://schemas.microsoft.com/office/drawing/2014/main" id="{6C99B091-781E-C375-C3C2-B5734ED9C2A8}"/>
                    </a:ext>
                  </a:extLst>
                </p:cNvPr>
                <p:cNvPicPr>
                  <a:picLocks noChangeAspect="1"/>
                </p:cNvPicPr>
                <p:nvPr/>
              </p:nvPicPr>
              <p:blipFill rotWithShape="1">
                <a:blip r:embed="rId7"/>
                <a:srcRect t="48270" r="86200"/>
                <a:stretch/>
              </p:blipFill>
              <p:spPr>
                <a:xfrm>
                  <a:off x="5340868" y="1420003"/>
                  <a:ext cx="455755" cy="1487415"/>
                </a:xfrm>
                <a:prstGeom prst="rect">
                  <a:avLst/>
                </a:prstGeom>
              </p:spPr>
            </p:pic>
            <p:pic>
              <p:nvPicPr>
                <p:cNvPr id="33" name="Picture 32">
                  <a:extLst>
                    <a:ext uri="{FF2B5EF4-FFF2-40B4-BE49-F238E27FC236}">
                      <a16:creationId xmlns:a16="http://schemas.microsoft.com/office/drawing/2014/main" id="{97630ECA-3033-34AB-F5F6-53F33FF4C7D8}"/>
                    </a:ext>
                  </a:extLst>
                </p:cNvPr>
                <p:cNvPicPr>
                  <a:picLocks noChangeAspect="1"/>
                </p:cNvPicPr>
                <p:nvPr/>
              </p:nvPicPr>
              <p:blipFill rotWithShape="1">
                <a:blip r:embed="rId7"/>
                <a:srcRect l="25284" r="35849" b="50300"/>
                <a:stretch/>
              </p:blipFill>
              <p:spPr>
                <a:xfrm>
                  <a:off x="3920416" y="1506456"/>
                  <a:ext cx="1336088" cy="1487417"/>
                </a:xfrm>
                <a:prstGeom prst="rect">
                  <a:avLst/>
                </a:prstGeom>
              </p:spPr>
            </p:pic>
            <p:pic>
              <p:nvPicPr>
                <p:cNvPr id="34" name="Picture 33">
                  <a:extLst>
                    <a:ext uri="{FF2B5EF4-FFF2-40B4-BE49-F238E27FC236}">
                      <a16:creationId xmlns:a16="http://schemas.microsoft.com/office/drawing/2014/main" id="{D43B860F-C1B7-FC3B-9DBA-BEC3BAC7B142}"/>
                    </a:ext>
                  </a:extLst>
                </p:cNvPr>
                <p:cNvPicPr>
                  <a:picLocks noChangeAspect="1"/>
                </p:cNvPicPr>
                <p:nvPr/>
              </p:nvPicPr>
              <p:blipFill rotWithShape="1">
                <a:blip r:embed="rId7"/>
                <a:srcRect l="26177" t="48270" r="1"/>
                <a:stretch/>
              </p:blipFill>
              <p:spPr>
                <a:xfrm>
                  <a:off x="5675895" y="1430761"/>
                  <a:ext cx="2438090" cy="1487415"/>
                </a:xfrm>
                <a:prstGeom prst="rect">
                  <a:avLst/>
                </a:prstGeom>
              </p:spPr>
            </p:pic>
            <p:sp>
              <p:nvSpPr>
                <p:cNvPr id="35" name="Rectangle 34">
                  <a:extLst>
                    <a:ext uri="{FF2B5EF4-FFF2-40B4-BE49-F238E27FC236}">
                      <a16:creationId xmlns:a16="http://schemas.microsoft.com/office/drawing/2014/main" id="{760EE9EE-A64A-F047-A563-784BE7986BE6}"/>
                    </a:ext>
                  </a:extLst>
                </p:cNvPr>
                <p:cNvSpPr/>
                <p:nvPr/>
              </p:nvSpPr>
              <p:spPr>
                <a:xfrm>
                  <a:off x="3465316" y="1368228"/>
                  <a:ext cx="4648669" cy="16294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cxnSp>
            <p:nvCxnSpPr>
              <p:cNvPr id="38" name="Straight Connector 37">
                <a:extLst>
                  <a:ext uri="{FF2B5EF4-FFF2-40B4-BE49-F238E27FC236}">
                    <a16:creationId xmlns:a16="http://schemas.microsoft.com/office/drawing/2014/main" id="{2F00FA87-BCA2-FB3C-72D7-102455DA5D78}"/>
                  </a:ext>
                </a:extLst>
              </p:cNvPr>
              <p:cNvCxnSpPr>
                <a:cxnSpLocks/>
              </p:cNvCxnSpPr>
              <p:nvPr/>
            </p:nvCxnSpPr>
            <p:spPr>
              <a:xfrm>
                <a:off x="5304762" y="1254241"/>
                <a:ext cx="0" cy="1625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ight Arrow 23">
              <a:extLst>
                <a:ext uri="{FF2B5EF4-FFF2-40B4-BE49-F238E27FC236}">
                  <a16:creationId xmlns:a16="http://schemas.microsoft.com/office/drawing/2014/main" id="{A54999DC-D8C4-4D73-BFB9-A9E68A3C1502}"/>
                </a:ext>
              </a:extLst>
            </p:cNvPr>
            <p:cNvSpPr/>
            <p:nvPr/>
          </p:nvSpPr>
          <p:spPr>
            <a:xfrm rot="5400000">
              <a:off x="5209768" y="3076781"/>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23">
              <a:extLst>
                <a:ext uri="{FF2B5EF4-FFF2-40B4-BE49-F238E27FC236}">
                  <a16:creationId xmlns:a16="http://schemas.microsoft.com/office/drawing/2014/main" id="{F8A11CE4-2D74-66F1-CD01-3AFA57580D50}"/>
                </a:ext>
              </a:extLst>
            </p:cNvPr>
            <p:cNvSpPr/>
            <p:nvPr/>
          </p:nvSpPr>
          <p:spPr>
            <a:xfrm rot="10800000">
              <a:off x="2826857" y="4395574"/>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23">
              <a:extLst>
                <a:ext uri="{FF2B5EF4-FFF2-40B4-BE49-F238E27FC236}">
                  <a16:creationId xmlns:a16="http://schemas.microsoft.com/office/drawing/2014/main" id="{9F8BBA8D-540E-6846-B628-493FACD523FE}"/>
                </a:ext>
              </a:extLst>
            </p:cNvPr>
            <p:cNvSpPr/>
            <p:nvPr/>
          </p:nvSpPr>
          <p:spPr>
            <a:xfrm>
              <a:off x="2826857" y="1817152"/>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77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C924-D1DD-8876-0A4F-562C93F00B2C}"/>
            </a:ext>
          </a:extLst>
        </p:cNvPr>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9AC3789-482B-6778-5E27-001C7B6F9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7811" y="1133648"/>
            <a:ext cx="1589117" cy="1643539"/>
          </a:xfrm>
          <a:prstGeom prst="rect">
            <a:avLst/>
          </a:prstGeom>
        </p:spPr>
      </p:pic>
      <p:sp>
        <p:nvSpPr>
          <p:cNvPr id="13" name="TextBox 12">
            <a:extLst>
              <a:ext uri="{FF2B5EF4-FFF2-40B4-BE49-F238E27FC236}">
                <a16:creationId xmlns:a16="http://schemas.microsoft.com/office/drawing/2014/main" id="{DE9000EB-B629-202E-89FF-95ADDBEE83A9}"/>
              </a:ext>
            </a:extLst>
          </p:cNvPr>
          <p:cNvSpPr txBox="1"/>
          <p:nvPr/>
        </p:nvSpPr>
        <p:spPr>
          <a:xfrm>
            <a:off x="5189957" y="1438809"/>
            <a:ext cx="1712495" cy="931024"/>
          </a:xfrm>
          <a:prstGeom prst="rect">
            <a:avLst/>
          </a:prstGeom>
          <a:noFill/>
          <a:ln>
            <a:solidFill>
              <a:schemeClr val="tx1"/>
            </a:solidFill>
          </a:ln>
        </p:spPr>
        <p:txBody>
          <a:bodyPr wrap="square" rtlCol="0">
            <a:spAutoFit/>
          </a:bodyPr>
          <a:lstStyle/>
          <a:p>
            <a:pPr algn="ctr"/>
            <a:endParaRPr lang="en-US" sz="1050" dirty="0">
              <a:latin typeface="+mj-lt"/>
              <a:ea typeface="Courier New" charset="0"/>
              <a:cs typeface="Courier New" charset="0"/>
            </a:endParaRPr>
          </a:p>
          <a:p>
            <a:pPr algn="ctr"/>
            <a:r>
              <a:rPr lang="en-US" sz="3000" b="1" dirty="0">
                <a:latin typeface="+mj-lt"/>
                <a:ea typeface="Courier New" charset="0"/>
                <a:cs typeface="Courier New" charset="0"/>
              </a:rPr>
              <a:t>Property</a:t>
            </a:r>
          </a:p>
          <a:p>
            <a:pPr algn="ctr"/>
            <a:endParaRPr lang="en-US" sz="1400" dirty="0">
              <a:latin typeface="+mj-lt"/>
              <a:ea typeface="Courier New" charset="0"/>
              <a:cs typeface="Courier New" charset="0"/>
            </a:endParaRPr>
          </a:p>
        </p:txBody>
      </p:sp>
      <p:sp>
        <p:nvSpPr>
          <p:cNvPr id="14" name="Arrow: Right 13">
            <a:extLst>
              <a:ext uri="{FF2B5EF4-FFF2-40B4-BE49-F238E27FC236}">
                <a16:creationId xmlns:a16="http://schemas.microsoft.com/office/drawing/2014/main" id="{47315E01-8547-9910-E348-794E1AE8F4FF}"/>
              </a:ext>
            </a:extLst>
          </p:cNvPr>
          <p:cNvSpPr/>
          <p:nvPr/>
        </p:nvSpPr>
        <p:spPr>
          <a:xfrm>
            <a:off x="1758066" y="1676820"/>
            <a:ext cx="679415" cy="4550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5" name="Arrow: Right 14">
            <a:extLst>
              <a:ext uri="{FF2B5EF4-FFF2-40B4-BE49-F238E27FC236}">
                <a16:creationId xmlns:a16="http://schemas.microsoft.com/office/drawing/2014/main" id="{38EF5A2F-2585-F53F-7AEF-540A2BBEB030}"/>
              </a:ext>
            </a:extLst>
          </p:cNvPr>
          <p:cNvSpPr/>
          <p:nvPr/>
        </p:nvSpPr>
        <p:spPr>
          <a:xfrm>
            <a:off x="4363420" y="1677797"/>
            <a:ext cx="679415" cy="4550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p>
        </p:txBody>
      </p:sp>
      <p:pic>
        <p:nvPicPr>
          <p:cNvPr id="16" name="Picture 15">
            <a:extLst>
              <a:ext uri="{FF2B5EF4-FFF2-40B4-BE49-F238E27FC236}">
                <a16:creationId xmlns:a16="http://schemas.microsoft.com/office/drawing/2014/main" id="{B0A2B4E1-B3E4-C0BF-5022-72BF80141C91}"/>
              </a:ext>
            </a:extLst>
          </p:cNvPr>
          <p:cNvPicPr>
            <a:picLocks noChangeAspect="1"/>
          </p:cNvPicPr>
          <p:nvPr/>
        </p:nvPicPr>
        <p:blipFill rotWithShape="1">
          <a:blip r:embed="rId3">
            <a:extLst>
              <a:ext uri="{28A0092B-C50C-407E-A947-70E740481C1C}">
                <a14:useLocalDpi xmlns:a14="http://schemas.microsoft.com/office/drawing/2010/main" val="0"/>
              </a:ext>
            </a:extLst>
          </a:blip>
          <a:srcRect t="33400" r="73892" b="32908"/>
          <a:stretch/>
        </p:blipFill>
        <p:spPr>
          <a:xfrm>
            <a:off x="-288833" y="921104"/>
            <a:ext cx="2612200" cy="1896197"/>
          </a:xfrm>
          <a:prstGeom prst="rect">
            <a:avLst/>
          </a:prstGeom>
        </p:spPr>
      </p:pic>
      <p:pic>
        <p:nvPicPr>
          <p:cNvPr id="17" name="Picture 16">
            <a:extLst>
              <a:ext uri="{FF2B5EF4-FFF2-40B4-BE49-F238E27FC236}">
                <a16:creationId xmlns:a16="http://schemas.microsoft.com/office/drawing/2014/main" id="{1FBF6070-060E-63ED-F6C0-8D18A3D14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933" y="1151977"/>
            <a:ext cx="1442133" cy="1539477"/>
          </a:xfrm>
          <a:prstGeom prst="rect">
            <a:avLst/>
          </a:prstGeom>
        </p:spPr>
      </p:pic>
      <p:sp>
        <p:nvSpPr>
          <p:cNvPr id="6" name="TextBox 5">
            <a:extLst>
              <a:ext uri="{FF2B5EF4-FFF2-40B4-BE49-F238E27FC236}">
                <a16:creationId xmlns:a16="http://schemas.microsoft.com/office/drawing/2014/main" id="{F3F46340-F143-2D92-3813-2258CB640E2B}"/>
              </a:ext>
            </a:extLst>
          </p:cNvPr>
          <p:cNvSpPr txBox="1"/>
          <p:nvPr/>
        </p:nvSpPr>
        <p:spPr>
          <a:xfrm>
            <a:off x="696119" y="54092"/>
            <a:ext cx="10732168" cy="584775"/>
          </a:xfrm>
          <a:prstGeom prst="rect">
            <a:avLst/>
          </a:prstGeom>
          <a:noFill/>
        </p:spPr>
        <p:txBody>
          <a:bodyPr wrap="square">
            <a:spAutoFit/>
          </a:bodyPr>
          <a:lstStyle/>
          <a:p>
            <a:pPr algn="ctr"/>
            <a:r>
              <a:rPr lang="en-IN" sz="3200" dirty="0">
                <a:latin typeface="+mj-lt"/>
                <a:cs typeface="Times New Roman" panose="02020603050405020304" pitchFamily="18" charset="0"/>
              </a:rPr>
              <a:t>Take-home message: Computation + data + machine-learning</a:t>
            </a:r>
          </a:p>
        </p:txBody>
      </p:sp>
      <p:grpSp>
        <p:nvGrpSpPr>
          <p:cNvPr id="23" name="Group 22">
            <a:extLst>
              <a:ext uri="{FF2B5EF4-FFF2-40B4-BE49-F238E27FC236}">
                <a16:creationId xmlns:a16="http://schemas.microsoft.com/office/drawing/2014/main" id="{46E0701C-9A5D-6B21-7E77-12FDF4C82056}"/>
              </a:ext>
            </a:extLst>
          </p:cNvPr>
          <p:cNvGrpSpPr/>
          <p:nvPr/>
        </p:nvGrpSpPr>
        <p:grpSpPr>
          <a:xfrm>
            <a:off x="2562554" y="1212495"/>
            <a:ext cx="1557497" cy="1576724"/>
            <a:chOff x="1778559" y="653144"/>
            <a:chExt cx="1394063" cy="1411273"/>
          </a:xfrm>
        </p:grpSpPr>
        <p:pic>
          <p:nvPicPr>
            <p:cNvPr id="24" name="Picture 2" descr="ildergebnis für computer monitor drawing">
              <a:extLst>
                <a:ext uri="{FF2B5EF4-FFF2-40B4-BE49-F238E27FC236}">
                  <a16:creationId xmlns:a16="http://schemas.microsoft.com/office/drawing/2014/main" id="{EEE51605-5718-67AD-3256-8B5403712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559" y="653144"/>
              <a:ext cx="1394063" cy="141127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7A0A0C9-04D1-607D-9FC2-4435A3D5AA9F}"/>
                </a:ext>
              </a:extLst>
            </p:cNvPr>
            <p:cNvSpPr txBox="1"/>
            <p:nvPr/>
          </p:nvSpPr>
          <p:spPr>
            <a:xfrm>
              <a:off x="2250766" y="840183"/>
              <a:ext cx="645944" cy="275481"/>
            </a:xfrm>
            <a:prstGeom prst="rect">
              <a:avLst/>
            </a:prstGeom>
            <a:noFill/>
          </p:spPr>
          <p:txBody>
            <a:bodyPr wrap="none" rtlCol="0">
              <a:spAutoFit/>
            </a:bodyPr>
            <a:lstStyle/>
            <a:p>
              <a:r>
                <a:rPr lang="en-US" sz="1400" dirty="0">
                  <a:solidFill>
                    <a:schemeClr val="bg1"/>
                  </a:solidFill>
                  <a:latin typeface="Courier New" charset="0"/>
                  <a:ea typeface="Courier New" charset="0"/>
                  <a:cs typeface="Courier New" charset="0"/>
                </a:rPr>
                <a:t>H</a:t>
              </a:r>
              <a:r>
                <a:rPr lang="el-GR" sz="1400" dirty="0">
                  <a:solidFill>
                    <a:schemeClr val="bg1"/>
                  </a:solidFill>
                  <a:latin typeface="Courier New" charset="0"/>
                  <a:ea typeface="Courier New" charset="0"/>
                  <a:cs typeface="Courier New" charset="0"/>
                </a:rPr>
                <a:t>Ψ=ΕΨ</a:t>
              </a:r>
              <a:endParaRPr lang="en-US" sz="1400" dirty="0">
                <a:solidFill>
                  <a:schemeClr val="bg1"/>
                </a:solidFill>
                <a:latin typeface="Courier New" charset="0"/>
                <a:ea typeface="Courier New" charset="0"/>
                <a:cs typeface="Courier New" charset="0"/>
              </a:endParaRPr>
            </a:p>
          </p:txBody>
        </p:sp>
        <p:sp>
          <p:nvSpPr>
            <p:cNvPr id="26" name="TextBox 25">
              <a:extLst>
                <a:ext uri="{FF2B5EF4-FFF2-40B4-BE49-F238E27FC236}">
                  <a16:creationId xmlns:a16="http://schemas.microsoft.com/office/drawing/2014/main" id="{C2E5C94C-0025-44B9-6D98-F4C6105FF86E}"/>
                </a:ext>
              </a:extLst>
            </p:cNvPr>
            <p:cNvSpPr txBox="1"/>
            <p:nvPr/>
          </p:nvSpPr>
          <p:spPr>
            <a:xfrm>
              <a:off x="2023685" y="1136938"/>
              <a:ext cx="934338" cy="275481"/>
            </a:xfrm>
            <a:prstGeom prst="rect">
              <a:avLst/>
            </a:prstGeom>
            <a:noFill/>
          </p:spPr>
          <p:txBody>
            <a:bodyPr wrap="none" rtlCol="0">
              <a:spAutoFit/>
            </a:bodyPr>
            <a:lstStyle/>
            <a:p>
              <a:r>
                <a:rPr lang="en-US" sz="1400" dirty="0">
                  <a:solidFill>
                    <a:schemeClr val="bg1"/>
                  </a:solidFill>
                  <a:latin typeface="Courier New" charset="0"/>
                  <a:ea typeface="Courier New" charset="0"/>
                  <a:cs typeface="Courier New" charset="0"/>
                </a:rPr>
                <a:t>f=-</a:t>
              </a:r>
              <a:r>
                <a:rPr lang="en-US" sz="1400" dirty="0" err="1">
                  <a:solidFill>
                    <a:schemeClr val="bg1"/>
                  </a:solidFill>
                  <a:latin typeface="Courier New" charset="0"/>
                  <a:ea typeface="Courier New" charset="0"/>
                  <a:cs typeface="Courier New" charset="0"/>
                </a:rPr>
                <a:t>dE</a:t>
              </a:r>
              <a:r>
                <a:rPr lang="en-US" sz="1400" dirty="0">
                  <a:solidFill>
                    <a:schemeClr val="bg1"/>
                  </a:solidFill>
                  <a:latin typeface="Courier New" charset="0"/>
                  <a:ea typeface="Courier New" charset="0"/>
                  <a:cs typeface="Courier New" charset="0"/>
                </a:rPr>
                <a:t>/dx</a:t>
              </a:r>
            </a:p>
          </p:txBody>
        </p:sp>
      </p:grpSp>
      <p:sp>
        <p:nvSpPr>
          <p:cNvPr id="27" name="Arrow: Right 26">
            <a:extLst>
              <a:ext uri="{FF2B5EF4-FFF2-40B4-BE49-F238E27FC236}">
                <a16:creationId xmlns:a16="http://schemas.microsoft.com/office/drawing/2014/main" id="{DCAC9A38-AE2A-4500-37BC-46E0486D420A}"/>
              </a:ext>
            </a:extLst>
          </p:cNvPr>
          <p:cNvSpPr/>
          <p:nvPr/>
        </p:nvSpPr>
        <p:spPr>
          <a:xfrm rot="10800000">
            <a:off x="7089728" y="1641701"/>
            <a:ext cx="679415" cy="4550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p>
        </p:txBody>
      </p:sp>
      <p:sp>
        <p:nvSpPr>
          <p:cNvPr id="29" name="Arrow: Right 28">
            <a:extLst>
              <a:ext uri="{FF2B5EF4-FFF2-40B4-BE49-F238E27FC236}">
                <a16:creationId xmlns:a16="http://schemas.microsoft.com/office/drawing/2014/main" id="{F619969B-A86C-51D4-4992-982241DA05D5}"/>
              </a:ext>
            </a:extLst>
          </p:cNvPr>
          <p:cNvSpPr/>
          <p:nvPr/>
        </p:nvSpPr>
        <p:spPr>
          <a:xfrm rot="10800000">
            <a:off x="9717437" y="1661299"/>
            <a:ext cx="679415" cy="4550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p>
        </p:txBody>
      </p:sp>
      <p:cxnSp>
        <p:nvCxnSpPr>
          <p:cNvPr id="31" name="Straight Connector 30">
            <a:extLst>
              <a:ext uri="{FF2B5EF4-FFF2-40B4-BE49-F238E27FC236}">
                <a16:creationId xmlns:a16="http://schemas.microsoft.com/office/drawing/2014/main" id="{EBED54B2-F32C-9596-8787-AF736ED3CC08}"/>
              </a:ext>
            </a:extLst>
          </p:cNvPr>
          <p:cNvCxnSpPr>
            <a:cxnSpLocks/>
          </p:cNvCxnSpPr>
          <p:nvPr/>
        </p:nvCxnSpPr>
        <p:spPr>
          <a:xfrm>
            <a:off x="3387384" y="3005987"/>
            <a:ext cx="0" cy="395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331E49-F965-191A-2C8F-0CD39F84BF4D}"/>
              </a:ext>
            </a:extLst>
          </p:cNvPr>
          <p:cNvCxnSpPr>
            <a:cxnSpLocks/>
          </p:cNvCxnSpPr>
          <p:nvPr/>
        </p:nvCxnSpPr>
        <p:spPr>
          <a:xfrm flipV="1">
            <a:off x="3358356" y="3346873"/>
            <a:ext cx="8069931" cy="401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D640C33-D8B6-BBF9-C20D-89E4FE785ED3}"/>
              </a:ext>
            </a:extLst>
          </p:cNvPr>
          <p:cNvCxnSpPr>
            <a:cxnSpLocks/>
          </p:cNvCxnSpPr>
          <p:nvPr/>
        </p:nvCxnSpPr>
        <p:spPr>
          <a:xfrm>
            <a:off x="11376353" y="2951359"/>
            <a:ext cx="0" cy="395514"/>
          </a:xfrm>
          <a:prstGeom prst="line">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6CB05A02-D3E8-20C3-38B4-14DBE1F4E111}"/>
              </a:ext>
            </a:extLst>
          </p:cNvPr>
          <p:cNvSpPr/>
          <p:nvPr/>
        </p:nvSpPr>
        <p:spPr>
          <a:xfrm rot="16200000">
            <a:off x="3585086" y="-319183"/>
            <a:ext cx="196739" cy="6437997"/>
          </a:xfrm>
          <a:prstGeom prst="lef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150"/>
          </a:p>
        </p:txBody>
      </p:sp>
      <p:pic>
        <p:nvPicPr>
          <p:cNvPr id="38" name="Picture 37">
            <a:extLst>
              <a:ext uri="{FF2B5EF4-FFF2-40B4-BE49-F238E27FC236}">
                <a16:creationId xmlns:a16="http://schemas.microsoft.com/office/drawing/2014/main" id="{16F1511D-4D3B-5444-0E70-D9DF600AF9B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14524" y="3691007"/>
            <a:ext cx="9239135" cy="3197583"/>
          </a:xfrm>
          <a:prstGeom prst="rect">
            <a:avLst/>
          </a:prstGeom>
        </p:spPr>
      </p:pic>
      <p:sp>
        <p:nvSpPr>
          <p:cNvPr id="39" name="TextBox 38">
            <a:extLst>
              <a:ext uri="{FF2B5EF4-FFF2-40B4-BE49-F238E27FC236}">
                <a16:creationId xmlns:a16="http://schemas.microsoft.com/office/drawing/2014/main" id="{5B4162DB-B001-B8BD-3398-9DA6472890FC}"/>
              </a:ext>
            </a:extLst>
          </p:cNvPr>
          <p:cNvSpPr txBox="1"/>
          <p:nvPr/>
        </p:nvSpPr>
        <p:spPr>
          <a:xfrm>
            <a:off x="203199" y="3902362"/>
            <a:ext cx="7068457" cy="461665"/>
          </a:xfrm>
          <a:prstGeom prst="rect">
            <a:avLst/>
          </a:prstGeom>
          <a:noFill/>
        </p:spPr>
        <p:txBody>
          <a:bodyPr wrap="square" rtlCol="0">
            <a:spAutoFit/>
          </a:bodyPr>
          <a:lstStyle/>
          <a:p>
            <a:r>
              <a:rPr lang="de-DE" sz="2400" dirty="0"/>
              <a:t>Higher complexity, larger length and longer time scales </a:t>
            </a:r>
          </a:p>
        </p:txBody>
      </p:sp>
      <p:sp>
        <p:nvSpPr>
          <p:cNvPr id="40" name="TextBox 39">
            <a:extLst>
              <a:ext uri="{FF2B5EF4-FFF2-40B4-BE49-F238E27FC236}">
                <a16:creationId xmlns:a16="http://schemas.microsoft.com/office/drawing/2014/main" id="{8ADA28D3-2F7F-2C2D-08B8-81ABF0B1C110}"/>
              </a:ext>
            </a:extLst>
          </p:cNvPr>
          <p:cNvSpPr txBox="1"/>
          <p:nvPr/>
        </p:nvSpPr>
        <p:spPr>
          <a:xfrm>
            <a:off x="396883" y="6434576"/>
            <a:ext cx="5386475" cy="369332"/>
          </a:xfrm>
          <a:prstGeom prst="rect">
            <a:avLst/>
          </a:prstGeom>
          <a:noFill/>
        </p:spPr>
        <p:txBody>
          <a:bodyPr wrap="none" rtlCol="0">
            <a:spAutoFit/>
          </a:bodyPr>
          <a:lstStyle/>
          <a:p>
            <a:r>
              <a:rPr lang="de-DE" dirty="0">
                <a:latin typeface="+mj-lt"/>
              </a:rPr>
              <a:t>Bruix, Margraf, Andersen, Reuter, </a:t>
            </a:r>
            <a:r>
              <a:rPr lang="de-DE" i="1" dirty="0">
                <a:latin typeface="+mj-lt"/>
              </a:rPr>
              <a:t>Nature </a:t>
            </a:r>
            <a:r>
              <a:rPr lang="de-DE" i="1" dirty="0" err="1">
                <a:latin typeface="+mj-lt"/>
              </a:rPr>
              <a:t>Catalysis</a:t>
            </a:r>
            <a:r>
              <a:rPr lang="de-DE" dirty="0">
                <a:latin typeface="+mj-lt"/>
              </a:rPr>
              <a:t>, 2019</a:t>
            </a:r>
          </a:p>
        </p:txBody>
      </p:sp>
    </p:spTree>
    <p:extLst>
      <p:ext uri="{BB962C8B-B14F-4D97-AF65-F5344CB8AC3E}">
        <p14:creationId xmlns:p14="http://schemas.microsoft.com/office/powerpoint/2010/main" val="197743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48A16C3C-432B-943B-CDF3-7A3373510F9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687" b="24599"/>
          <a:stretch/>
        </p:blipFill>
        <p:spPr bwMode="auto">
          <a:xfrm>
            <a:off x="9502016" y="5334181"/>
            <a:ext cx="2305282" cy="142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D6EF87E3-8FA8-4D56-9C30-D05E04C0832C}"/>
              </a:ext>
            </a:extLst>
          </p:cNvPr>
          <p:cNvSpPr>
            <a:spLocks noGrp="1"/>
          </p:cNvSpPr>
          <p:nvPr>
            <p:ph type="title"/>
          </p:nvPr>
        </p:nvSpPr>
        <p:spPr>
          <a:xfrm>
            <a:off x="747029" y="33106"/>
            <a:ext cx="10515600" cy="728893"/>
          </a:xfrm>
        </p:spPr>
        <p:txBody>
          <a:bodyPr/>
          <a:lstStyle/>
          <a:p>
            <a:pPr algn="ctr"/>
            <a:r>
              <a:rPr lang="en-GB" sz="4000" dirty="0"/>
              <a:t>Acknowledgement</a:t>
            </a:r>
            <a:r>
              <a:rPr lang="en-GB" dirty="0"/>
              <a:t>s</a:t>
            </a:r>
          </a:p>
        </p:txBody>
      </p:sp>
      <p:grpSp>
        <p:nvGrpSpPr>
          <p:cNvPr id="19" name="18 Grupo"/>
          <p:cNvGrpSpPr/>
          <p:nvPr/>
        </p:nvGrpSpPr>
        <p:grpSpPr>
          <a:xfrm>
            <a:off x="694380" y="865144"/>
            <a:ext cx="7037099" cy="4355034"/>
            <a:chOff x="215169" y="947056"/>
            <a:chExt cx="8102919" cy="5014636"/>
          </a:xfrm>
        </p:grpSpPr>
        <p:pic>
          <p:nvPicPr>
            <p:cNvPr id="7"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618" t="9632" r="9256" b="28695"/>
            <a:stretch/>
          </p:blipFill>
          <p:spPr>
            <a:xfrm rot="10800000">
              <a:off x="215169" y="947056"/>
              <a:ext cx="8100000" cy="4987019"/>
            </a:xfrm>
            <a:prstGeom prst="rect">
              <a:avLst/>
            </a:prstGeom>
            <a:noFill/>
            <a:ln>
              <a:noFill/>
            </a:ln>
          </p:spPr>
        </p:pic>
        <p:sp>
          <p:nvSpPr>
            <p:cNvPr id="8" name="7 CuadroTexto"/>
            <p:cNvSpPr txBox="1"/>
            <p:nvPr/>
          </p:nvSpPr>
          <p:spPr bwMode="auto">
            <a:xfrm>
              <a:off x="218088" y="5581543"/>
              <a:ext cx="8100000" cy="380149"/>
            </a:xfrm>
            <a:prstGeom prst="rect">
              <a:avLst/>
            </a:prstGeom>
            <a:solidFill>
              <a:schemeClr val="bg1"/>
            </a:solidFill>
          </p:spPr>
          <p:txBody>
            <a:bodyPr wrap="square" lIns="36000" tIns="36000" rIns="36000" bIns="36000">
              <a:spAutoFit/>
            </a:bodyPr>
            <a:lstStyle/>
            <a:p>
              <a:pPr algn="ctr">
                <a:lnSpc>
                  <a:spcPct val="130000"/>
                </a:lnSpc>
                <a:spcAft>
                  <a:spcPts val="600"/>
                </a:spcAft>
                <a:buFontTx/>
                <a:buNone/>
                <a:defRPr/>
              </a:pPr>
              <a:r>
                <a:rPr lang="es-ES" sz="1400" spc="-100" baseline="0" dirty="0">
                  <a:latin typeface="+mj-lt"/>
                  <a:cs typeface="Arial" panose="020B0604020202020204" pitchFamily="34" charset="0"/>
                </a:rPr>
                <a:t>Konstantin </a:t>
              </a:r>
              <a:r>
                <a:rPr lang="es-ES" sz="1400" spc="-100" baseline="0" dirty="0" err="1">
                  <a:latin typeface="+mj-lt"/>
                  <a:cs typeface="Arial" panose="020B0604020202020204" pitchFamily="34" charset="0"/>
                </a:rPr>
                <a:t>Neyman</a:t>
              </a:r>
              <a:r>
                <a:rPr lang="es-ES" sz="1400" spc="-100" baseline="0" dirty="0">
                  <a:latin typeface="+mj-lt"/>
                  <a:cs typeface="Arial" panose="020B0604020202020204" pitchFamily="34" charset="0"/>
                </a:rPr>
                <a:t>, Jon </a:t>
              </a:r>
              <a:r>
                <a:rPr lang="es-ES" sz="1400" spc="-100" baseline="0" dirty="0" err="1">
                  <a:latin typeface="+mj-lt"/>
                  <a:cs typeface="Arial" panose="020B0604020202020204" pitchFamily="34" charset="0"/>
                </a:rPr>
                <a:t>Quinlivan</a:t>
              </a:r>
              <a:r>
                <a:rPr lang="es-ES" sz="1400" spc="-100" baseline="0" dirty="0">
                  <a:latin typeface="+mj-lt"/>
                  <a:cs typeface="Arial" panose="020B0604020202020204" pitchFamily="34" charset="0"/>
                </a:rPr>
                <a:t>, Lorena Vega, Albert </a:t>
              </a:r>
              <a:r>
                <a:rPr lang="es-ES" sz="1400" spc="-100" baseline="0" dirty="0" err="1">
                  <a:latin typeface="+mj-lt"/>
                  <a:cs typeface="Arial" panose="020B0604020202020204" pitchFamily="34" charset="0"/>
                </a:rPr>
                <a:t>Bruix</a:t>
              </a:r>
              <a:r>
                <a:rPr lang="es-ES" sz="1400" spc="-100" baseline="0" dirty="0">
                  <a:latin typeface="+mj-lt"/>
                  <a:cs typeface="Arial" panose="020B0604020202020204" pitchFamily="34" charset="0"/>
                </a:rPr>
                <a:t>, </a:t>
              </a:r>
              <a:r>
                <a:rPr lang="es-ES" sz="1400" spc="-100" baseline="0" dirty="0" err="1">
                  <a:latin typeface="+mj-lt"/>
                  <a:cs typeface="Arial" panose="020B0604020202020204" pitchFamily="34" charset="0"/>
                </a:rPr>
                <a:t>Riccardo</a:t>
              </a:r>
              <a:r>
                <a:rPr lang="es-ES" sz="1400" spc="-100" baseline="0" dirty="0">
                  <a:latin typeface="+mj-lt"/>
                  <a:cs typeface="Arial" panose="020B0604020202020204" pitchFamily="34" charset="0"/>
                </a:rPr>
                <a:t> </a:t>
              </a:r>
              <a:r>
                <a:rPr lang="es-ES" sz="1400" spc="-100" baseline="0" dirty="0" err="1">
                  <a:latin typeface="+mj-lt"/>
                  <a:cs typeface="Arial" panose="020B0604020202020204" pitchFamily="34" charset="0"/>
                </a:rPr>
                <a:t>Farris</a:t>
              </a:r>
              <a:r>
                <a:rPr lang="es-ES" sz="1400" spc="-100" baseline="0" dirty="0">
                  <a:latin typeface="+mj-lt"/>
                  <a:cs typeface="Arial" panose="020B0604020202020204" pitchFamily="34" charset="0"/>
                </a:rPr>
                <a:t>. Pablo Castro Latorre, Andreu de Donato              </a:t>
              </a:r>
            </a:p>
          </p:txBody>
        </p:sp>
      </p:grpSp>
      <p:pic>
        <p:nvPicPr>
          <p:cNvPr id="12" name="Picture 4" descr="http://193.146.122.109/fores/foresterra/images/stories/logo%20mineco.png"/>
          <p:cNvPicPr>
            <a:picLocks noChangeAspect="1" noChangeArrowheads="1"/>
          </p:cNvPicPr>
          <p:nvPr/>
        </p:nvPicPr>
        <p:blipFill>
          <a:blip r:embed="rId5" cstate="print"/>
          <a:srcRect l="4022" t="9149" r="4022" b="6099"/>
          <a:stretch>
            <a:fillRect/>
          </a:stretch>
        </p:blipFill>
        <p:spPr bwMode="auto">
          <a:xfrm>
            <a:off x="213227" y="5658969"/>
            <a:ext cx="1807671" cy="732445"/>
          </a:xfrm>
          <a:prstGeom prst="rect">
            <a:avLst/>
          </a:prstGeom>
          <a:noFill/>
          <a:ln w="9525">
            <a:noFill/>
            <a:miter lim="800000"/>
            <a:headEnd/>
            <a:tailEnd/>
          </a:ln>
        </p:spPr>
      </p:pic>
      <p:sp>
        <p:nvSpPr>
          <p:cNvPr id="13" name="12 CuadroTexto"/>
          <p:cNvSpPr txBox="1"/>
          <p:nvPr/>
        </p:nvSpPr>
        <p:spPr bwMode="auto">
          <a:xfrm>
            <a:off x="9053045" y="1195615"/>
            <a:ext cx="2484000" cy="1044000"/>
          </a:xfrm>
          <a:prstGeom prst="rect">
            <a:avLst/>
          </a:prstGeom>
          <a:solidFill>
            <a:schemeClr val="bg1"/>
          </a:solidFill>
        </p:spPr>
        <p:txBody>
          <a:bodyPr wrap="square">
            <a:spAutoFit/>
          </a:bodyPr>
          <a:lstStyle/>
          <a:p>
            <a:pPr>
              <a:lnSpc>
                <a:spcPct val="130000"/>
              </a:lnSpc>
              <a:spcAft>
                <a:spcPts val="600"/>
              </a:spcAft>
              <a:buFontTx/>
              <a:buNone/>
              <a:defRPr/>
            </a:pPr>
            <a:endParaRPr lang="es-ES" sz="1600" spc="-100" baseline="0" dirty="0">
              <a:solidFill>
                <a:srgbClr val="0070C0"/>
              </a:solidFill>
            </a:endParaRPr>
          </a:p>
        </p:txBody>
      </p:sp>
      <p:pic>
        <p:nvPicPr>
          <p:cNvPr id="18"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086" y="5658969"/>
            <a:ext cx="1807671" cy="742051"/>
          </a:xfrm>
          <a:prstGeom prst="rect">
            <a:avLst/>
          </a:prstGeom>
        </p:spPr>
      </p:pic>
      <p:pic>
        <p:nvPicPr>
          <p:cNvPr id="14" name="Picture 13">
            <a:extLst>
              <a:ext uri="{FF2B5EF4-FFF2-40B4-BE49-F238E27FC236}">
                <a16:creationId xmlns:a16="http://schemas.microsoft.com/office/drawing/2014/main" id="{9A0A6178-C7AC-4C61-B357-AE175CF558DB}"/>
              </a:ext>
            </a:extLst>
          </p:cNvPr>
          <p:cNvPicPr>
            <a:picLocks noChangeAspect="1"/>
          </p:cNvPicPr>
          <p:nvPr/>
        </p:nvPicPr>
        <p:blipFill rotWithShape="1">
          <a:blip r:embed="rId7">
            <a:extLst>
              <a:ext uri="{28A0092B-C50C-407E-A947-70E740481C1C}">
                <a14:useLocalDpi xmlns:a14="http://schemas.microsoft.com/office/drawing/2010/main" val="0"/>
              </a:ext>
            </a:extLst>
          </a:blip>
          <a:srcRect t="23700" b="22988"/>
          <a:stretch/>
        </p:blipFill>
        <p:spPr>
          <a:xfrm>
            <a:off x="10334171" y="4029866"/>
            <a:ext cx="1613462" cy="860166"/>
          </a:xfrm>
          <a:prstGeom prst="rect">
            <a:avLst/>
          </a:prstGeom>
        </p:spPr>
      </p:pic>
      <p:pic>
        <p:nvPicPr>
          <p:cNvPr id="1026" name="Picture 2" descr="Fundació &quot;la Caixa&quot; - YouTube">
            <a:extLst>
              <a:ext uri="{FF2B5EF4-FFF2-40B4-BE49-F238E27FC236}">
                <a16:creationId xmlns:a16="http://schemas.microsoft.com/office/drawing/2014/main" id="{61B19BEA-5D24-9B43-FB25-FC6D59D9C9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0126" y="5161215"/>
            <a:ext cx="1582058" cy="1582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ncy for Management of University and Research Grants (Catalonia) (AGAUR)">
            <a:extLst>
              <a:ext uri="{FF2B5EF4-FFF2-40B4-BE49-F238E27FC236}">
                <a16:creationId xmlns:a16="http://schemas.microsoft.com/office/drawing/2014/main" id="{3E4187DE-25D2-B944-AFA8-26A86964E95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904" r="8231"/>
          <a:stretch/>
        </p:blipFill>
        <p:spPr bwMode="auto">
          <a:xfrm>
            <a:off x="4083293" y="5488671"/>
            <a:ext cx="1466833" cy="986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image.jpeg">
            <a:extLst>
              <a:ext uri="{FF2B5EF4-FFF2-40B4-BE49-F238E27FC236}">
                <a16:creationId xmlns:a16="http://schemas.microsoft.com/office/drawing/2014/main" id="{3C8F4BBD-3B6F-C6DD-32AB-DD32E6D19F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7179" y="5251435"/>
            <a:ext cx="1401617" cy="1401617"/>
          </a:xfrm>
          <a:prstGeom prst="rect">
            <a:avLst/>
          </a:prstGeom>
        </p:spPr>
      </p:pic>
      <p:pic>
        <p:nvPicPr>
          <p:cNvPr id="5" name="Picture 4" descr="Text, whiteboard">
            <a:extLst>
              <a:ext uri="{FF2B5EF4-FFF2-40B4-BE49-F238E27FC236}">
                <a16:creationId xmlns:a16="http://schemas.microsoft.com/office/drawing/2014/main" id="{36735BD2-D6D9-86C1-539A-B59568377A96}"/>
              </a:ext>
            </a:extLst>
          </p:cNvPr>
          <p:cNvPicPr>
            <a:picLocks noChangeAspect="1"/>
          </p:cNvPicPr>
          <p:nvPr/>
        </p:nvPicPr>
        <p:blipFill rotWithShape="1">
          <a:blip r:embed="rId11">
            <a:extLst>
              <a:ext uri="{28A0092B-C50C-407E-A947-70E740481C1C}">
                <a14:useLocalDpi xmlns:a14="http://schemas.microsoft.com/office/drawing/2010/main" val="0"/>
              </a:ext>
            </a:extLst>
          </a:blip>
          <a:srcRect l="3579" t="8128" b="10888"/>
          <a:stretch/>
        </p:blipFill>
        <p:spPr>
          <a:xfrm>
            <a:off x="8371367" y="977948"/>
            <a:ext cx="2969695" cy="1418658"/>
          </a:xfrm>
          <a:prstGeom prst="rect">
            <a:avLst/>
          </a:prstGeom>
        </p:spPr>
      </p:pic>
      <p:pic>
        <p:nvPicPr>
          <p:cNvPr id="6" name="Picture 2" descr="COST | European Cooperation in Science and Technology">
            <a:extLst>
              <a:ext uri="{FF2B5EF4-FFF2-40B4-BE49-F238E27FC236}">
                <a16:creationId xmlns:a16="http://schemas.microsoft.com/office/drawing/2014/main" id="{652C2B2B-AF23-8B06-D997-8CC4B10FC1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7250" y="5284573"/>
            <a:ext cx="2291378" cy="945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arcelona Supercomputing Center (BSC)">
            <a:extLst>
              <a:ext uri="{FF2B5EF4-FFF2-40B4-BE49-F238E27FC236}">
                <a16:creationId xmlns:a16="http://schemas.microsoft.com/office/drawing/2014/main" id="{B865CF3C-C74C-D9A2-9EFD-DC54401E5B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4775" y="4157862"/>
            <a:ext cx="2090057" cy="5611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QTC – The Institute of Theoretical and Computational Chemistry of the Universitat de Barcelona">
            <a:extLst>
              <a:ext uri="{FF2B5EF4-FFF2-40B4-BE49-F238E27FC236}">
                <a16:creationId xmlns:a16="http://schemas.microsoft.com/office/drawing/2014/main" id="{63EB7DF8-6976-BA34-AD6C-D5AF5733E2F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31948"/>
          <a:stretch/>
        </p:blipFill>
        <p:spPr bwMode="auto">
          <a:xfrm>
            <a:off x="7798235" y="2683442"/>
            <a:ext cx="4280726" cy="1141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with glasses on his head&#10;&#10;Description automatically generated">
            <a:extLst>
              <a:ext uri="{FF2B5EF4-FFF2-40B4-BE49-F238E27FC236}">
                <a16:creationId xmlns:a16="http://schemas.microsoft.com/office/drawing/2014/main" id="{E6690ACA-7BE6-04C6-27A5-52949635791F}"/>
              </a:ext>
            </a:extLst>
          </p:cNvPr>
          <p:cNvPicPr>
            <a:picLocks noChangeAspect="1"/>
          </p:cNvPicPr>
          <p:nvPr/>
        </p:nvPicPr>
        <p:blipFill rotWithShape="1">
          <a:blip r:embed="rId15"/>
          <a:srcRect l="25453" t="18431" r="24372" b="22883"/>
          <a:stretch/>
        </p:blipFill>
        <p:spPr>
          <a:xfrm rot="17108315">
            <a:off x="7057972" y="852445"/>
            <a:ext cx="510587" cy="794890"/>
          </a:xfrm>
          <a:prstGeom prst="rect">
            <a:avLst/>
          </a:prstGeom>
        </p:spPr>
      </p:pic>
    </p:spTree>
    <p:extLst>
      <p:ext uri="{BB962C8B-B14F-4D97-AF65-F5344CB8AC3E}">
        <p14:creationId xmlns:p14="http://schemas.microsoft.com/office/powerpoint/2010/main" val="313476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E8672C-B521-A200-87AE-7147AB97DB70}"/>
              </a:ext>
            </a:extLst>
          </p:cNvPr>
          <p:cNvPicPr>
            <a:picLocks noChangeAspect="1"/>
          </p:cNvPicPr>
          <p:nvPr/>
        </p:nvPicPr>
        <p:blipFill>
          <a:blip r:embed="rId3"/>
          <a:stretch>
            <a:fillRect/>
          </a:stretch>
        </p:blipFill>
        <p:spPr>
          <a:xfrm>
            <a:off x="1" y="2232198"/>
            <a:ext cx="12192000" cy="5459543"/>
          </a:xfrm>
          <a:prstGeom prst="rect">
            <a:avLst/>
          </a:prstGeom>
        </p:spPr>
      </p:pic>
      <p:pic>
        <p:nvPicPr>
          <p:cNvPr id="1026" name="Picture 2" descr="IQTC – The Institute of Theoretical and Computational Chemistry of the Universitat de Barcelona">
            <a:extLst>
              <a:ext uri="{FF2B5EF4-FFF2-40B4-BE49-F238E27FC236}">
                <a16:creationId xmlns:a16="http://schemas.microsoft.com/office/drawing/2014/main" id="{519100CF-19FF-722F-7DDE-833B61C6A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91" y="-13447"/>
            <a:ext cx="12371990" cy="22456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CD4695-C94A-1B76-842F-2124D12EF575}"/>
              </a:ext>
            </a:extLst>
          </p:cNvPr>
          <p:cNvSpPr txBox="1"/>
          <p:nvPr/>
        </p:nvSpPr>
        <p:spPr>
          <a:xfrm>
            <a:off x="6286773" y="4708783"/>
            <a:ext cx="4338916" cy="1754326"/>
          </a:xfrm>
          <a:prstGeom prst="rect">
            <a:avLst/>
          </a:prstGeom>
          <a:solidFill>
            <a:schemeClr val="bg1">
              <a:alpha val="18000"/>
            </a:schemeClr>
          </a:solidFill>
        </p:spPr>
        <p:txBody>
          <a:bodyPr wrap="square">
            <a:spAutoFit/>
          </a:bodyPr>
          <a:lstStyle/>
          <a:p>
            <a:pPr algn="l"/>
            <a:r>
              <a:rPr lang="en-US" sz="3600" b="0" i="0" dirty="0">
                <a:solidFill>
                  <a:srgbClr val="333333"/>
                </a:solidFill>
                <a:effectLst/>
                <a:latin typeface="Roboto" panose="020F0502020204030204" pitchFamily="34" charset="0"/>
              </a:rPr>
              <a:t>~ </a:t>
            </a:r>
            <a:r>
              <a:rPr lang="en-US" sz="3600" dirty="0">
                <a:solidFill>
                  <a:srgbClr val="333333"/>
                </a:solidFill>
                <a:latin typeface="Roboto" panose="020F0502020204030204" pitchFamily="34" charset="0"/>
              </a:rPr>
              <a:t>7176</a:t>
            </a:r>
            <a:r>
              <a:rPr lang="en-US" sz="3600" b="0" i="0" dirty="0">
                <a:solidFill>
                  <a:srgbClr val="333333"/>
                </a:solidFill>
                <a:effectLst/>
                <a:latin typeface="Roboto" panose="020F0502020204030204" pitchFamily="34" charset="0"/>
              </a:rPr>
              <a:t> processors</a:t>
            </a:r>
          </a:p>
          <a:p>
            <a:pPr algn="l"/>
            <a:r>
              <a:rPr lang="en-US" sz="3600" b="0" i="0" dirty="0">
                <a:solidFill>
                  <a:srgbClr val="333333"/>
                </a:solidFill>
                <a:effectLst/>
                <a:latin typeface="Roboto" panose="02000000000000000000" pitchFamily="2" charset="0"/>
              </a:rPr>
              <a:t>~ </a:t>
            </a:r>
            <a:r>
              <a:rPr lang="en-US" sz="3600" dirty="0">
                <a:solidFill>
                  <a:srgbClr val="333333"/>
                </a:solidFill>
                <a:latin typeface="Roboto" panose="02000000000000000000" pitchFamily="2" charset="0"/>
              </a:rPr>
              <a:t>105</a:t>
            </a:r>
            <a:r>
              <a:rPr lang="en-US" sz="3600" b="0" i="0" dirty="0">
                <a:solidFill>
                  <a:srgbClr val="333333"/>
                </a:solidFill>
                <a:effectLst/>
                <a:latin typeface="Roboto" panose="02000000000000000000" pitchFamily="2" charset="0"/>
              </a:rPr>
              <a:t> </a:t>
            </a:r>
            <a:r>
              <a:rPr lang="en-US" sz="3600" dirty="0">
                <a:solidFill>
                  <a:srgbClr val="333333"/>
                </a:solidFill>
                <a:latin typeface="Roboto" panose="02000000000000000000" pitchFamily="2" charset="0"/>
              </a:rPr>
              <a:t>T</a:t>
            </a:r>
            <a:r>
              <a:rPr lang="en-US" sz="3600" b="0" i="0" dirty="0">
                <a:solidFill>
                  <a:srgbClr val="333333"/>
                </a:solidFill>
                <a:effectLst/>
                <a:latin typeface="Roboto" panose="02000000000000000000" pitchFamily="2" charset="0"/>
              </a:rPr>
              <a:t>B RAM</a:t>
            </a:r>
          </a:p>
          <a:p>
            <a:pPr algn="l"/>
            <a:r>
              <a:rPr lang="en-US" sz="3600" b="0" i="0" dirty="0">
                <a:solidFill>
                  <a:srgbClr val="333333"/>
                </a:solidFill>
                <a:effectLst/>
                <a:latin typeface="Roboto" panose="02000000000000000000" pitchFamily="2" charset="0"/>
              </a:rPr>
              <a:t>~ 19k </a:t>
            </a:r>
            <a:r>
              <a:rPr lang="en-US" sz="3600" b="0" i="0" dirty="0" err="1">
                <a:solidFill>
                  <a:srgbClr val="333333"/>
                </a:solidFill>
                <a:effectLst/>
                <a:latin typeface="Roboto" panose="02000000000000000000" pitchFamily="2" charset="0"/>
              </a:rPr>
              <a:t>gigaFLOPS</a:t>
            </a:r>
            <a:r>
              <a:rPr lang="en-US" sz="3600" b="0" i="0" dirty="0">
                <a:solidFill>
                  <a:srgbClr val="333333"/>
                </a:solidFill>
                <a:effectLst/>
                <a:latin typeface="Roboto" panose="02000000000000000000" pitchFamily="2" charset="0"/>
              </a:rPr>
              <a:t> </a:t>
            </a:r>
          </a:p>
        </p:txBody>
      </p:sp>
      <p:sp>
        <p:nvSpPr>
          <p:cNvPr id="2" name="TextBox 1">
            <a:extLst>
              <a:ext uri="{FF2B5EF4-FFF2-40B4-BE49-F238E27FC236}">
                <a16:creationId xmlns:a16="http://schemas.microsoft.com/office/drawing/2014/main" id="{6E009162-7749-D516-D4C8-73B768D452E6}"/>
              </a:ext>
            </a:extLst>
          </p:cNvPr>
          <p:cNvSpPr txBox="1"/>
          <p:nvPr/>
        </p:nvSpPr>
        <p:spPr>
          <a:xfrm>
            <a:off x="1189829" y="4520684"/>
            <a:ext cx="4338916" cy="2308324"/>
          </a:xfrm>
          <a:prstGeom prst="rect">
            <a:avLst/>
          </a:prstGeom>
          <a:solidFill>
            <a:schemeClr val="bg1">
              <a:alpha val="18000"/>
            </a:schemeClr>
          </a:solidFill>
        </p:spPr>
        <p:txBody>
          <a:bodyPr wrap="square">
            <a:spAutoFit/>
          </a:bodyPr>
          <a:lstStyle/>
          <a:p>
            <a:pPr marL="571500" indent="-571500" algn="l">
              <a:buFont typeface="Arial" panose="020B0604020202020204" pitchFamily="34" charset="0"/>
              <a:buChar char="•"/>
            </a:pPr>
            <a:r>
              <a:rPr lang="en-US" sz="3600" b="0" i="0" dirty="0">
                <a:solidFill>
                  <a:srgbClr val="333333"/>
                </a:solidFill>
                <a:effectLst/>
                <a:latin typeface="Roboto" panose="020F0502020204030204" pitchFamily="34" charset="0"/>
              </a:rPr>
              <a:t>57 established researchers</a:t>
            </a:r>
          </a:p>
          <a:p>
            <a:pPr marL="571500" indent="-571500" algn="l">
              <a:buFont typeface="Arial" panose="020B0604020202020204" pitchFamily="34" charset="0"/>
              <a:buChar char="•"/>
            </a:pPr>
            <a:r>
              <a:rPr lang="en-US" sz="3600" b="0" i="0" dirty="0">
                <a:solidFill>
                  <a:srgbClr val="333333"/>
                </a:solidFill>
                <a:effectLst/>
                <a:latin typeface="Roboto" panose="02000000000000000000" pitchFamily="2" charset="0"/>
              </a:rPr>
              <a:t>60 PhD </a:t>
            </a:r>
            <a:r>
              <a:rPr lang="en-US" sz="3600" i="0" dirty="0">
                <a:solidFill>
                  <a:srgbClr val="333333"/>
                </a:solidFill>
                <a:effectLst/>
                <a:latin typeface="Roboto" panose="02000000000000000000" pitchFamily="2" charset="0"/>
              </a:rPr>
              <a:t>students and postdocs</a:t>
            </a:r>
          </a:p>
        </p:txBody>
      </p:sp>
    </p:spTree>
    <p:extLst>
      <p:ext uri="{BB962C8B-B14F-4D97-AF65-F5344CB8AC3E}">
        <p14:creationId xmlns:p14="http://schemas.microsoft.com/office/powerpoint/2010/main" val="13298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6488-BF45-5979-C048-B5763DC2DF97}"/>
              </a:ext>
            </a:extLst>
          </p:cNvPr>
          <p:cNvSpPr txBox="1">
            <a:spLocks/>
          </p:cNvSpPr>
          <p:nvPr/>
        </p:nvSpPr>
        <p:spPr>
          <a:xfrm>
            <a:off x="304220" y="-125919"/>
            <a:ext cx="1136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Theoretical and computational chemistry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98CDF6B-B576-9BD1-2D10-F6516D8B4A3D}"/>
                  </a:ext>
                </a:extLst>
              </p:cNvPr>
              <p:cNvSpPr txBox="1"/>
              <p:nvPr/>
            </p:nvSpPr>
            <p:spPr>
              <a:xfrm>
                <a:off x="5985208" y="1024285"/>
                <a:ext cx="4330287" cy="569067"/>
              </a:xfrm>
              <a:prstGeom prst="rect">
                <a:avLst/>
              </a:prstGeom>
              <a:noFill/>
            </p:spPr>
            <p:txBody>
              <a:bodyPr wrap="square" lIns="0" tIns="0" rIns="0" bIns="0" rtlCol="0">
                <a:spAutoFit/>
              </a:bodyPr>
              <a:lstStyle/>
              <a:p>
                <a14:m>
                  <m:oMath xmlns:m="http://schemas.openxmlformats.org/officeDocument/2006/math">
                    <m:acc>
                      <m:accPr>
                        <m:chr m:val="̂"/>
                        <m:ctrlPr>
                          <a:rPr lang="ca-ES" sz="3600" i="1" smtClean="0">
                            <a:latin typeface="Cambria Math" panose="02040503050406030204" pitchFamily="18" charset="0"/>
                          </a:rPr>
                        </m:ctrlPr>
                      </m:accPr>
                      <m:e>
                        <m:r>
                          <m:rPr>
                            <m:sty m:val="p"/>
                          </m:rPr>
                          <a:rPr lang="es-ES" sz="3600" b="0" i="0" smtClean="0">
                            <a:latin typeface="Cambria Math" panose="02040503050406030204" pitchFamily="18" charset="0"/>
                          </a:rPr>
                          <m:t>H</m:t>
                        </m:r>
                      </m:e>
                    </m:acc>
                    <m:r>
                      <m:rPr>
                        <m:sty m:val="p"/>
                      </m:rPr>
                      <a:rPr lang="en-US" sz="3600" b="0" i="0" smtClean="0">
                        <a:latin typeface="Cambria Math" panose="02040503050406030204" pitchFamily="18" charset="0"/>
                      </a:rPr>
                      <m:t>Ψ</m:t>
                    </m:r>
                    <m:r>
                      <a:rPr lang="en-US" sz="3600" b="0" i="0" smtClean="0">
                        <a:latin typeface="Cambria Math" panose="02040503050406030204" pitchFamily="18" charset="0"/>
                      </a:rPr>
                      <m:t>(</m:t>
                    </m:r>
                    <m:r>
                      <a:rPr lang="en-US" sz="3600" b="0" i="1" smtClean="0">
                        <a:latin typeface="Cambria Math" panose="02040503050406030204" pitchFamily="18" charset="0"/>
                      </a:rPr>
                      <m:t>𝑥</m:t>
                    </m:r>
                    <m:r>
                      <a:rPr lang="en-US" sz="3600" b="0" i="0" smtClean="0">
                        <a:latin typeface="Cambria Math" panose="02040503050406030204" pitchFamily="18" charset="0"/>
                      </a:rPr>
                      <m:t>,</m:t>
                    </m:r>
                    <m:r>
                      <a:rPr lang="en-US" sz="3600" b="0" i="1" smtClean="0">
                        <a:latin typeface="Cambria Math" panose="02040503050406030204" pitchFamily="18" charset="0"/>
                      </a:rPr>
                      <m:t>𝑡</m:t>
                    </m:r>
                    <m:r>
                      <a:rPr lang="en-US" sz="3600" b="0" i="0" smtClean="0">
                        <a:latin typeface="Cambria Math" panose="02040503050406030204" pitchFamily="18" charset="0"/>
                      </a:rPr>
                      <m:t>)</m:t>
                    </m:r>
                    <m:r>
                      <a:rPr lang="ca-ES" sz="3600" i="1" smtClean="0">
                        <a:latin typeface="Cambria Math" panose="02040503050406030204" pitchFamily="18" charset="0"/>
                      </a:rPr>
                      <m:t>=</m:t>
                    </m:r>
                  </m:oMath>
                </a14:m>
                <a:r>
                  <a:rPr lang="en-US" sz="3600" i="1" dirty="0">
                    <a:latin typeface="Cambria Math" panose="02040503050406030204" pitchFamily="18" charset="0"/>
                  </a:rPr>
                  <a:t>E </a:t>
                </a:r>
                <a14:m>
                  <m:oMath xmlns:m="http://schemas.openxmlformats.org/officeDocument/2006/math">
                    <m:r>
                      <m:rPr>
                        <m:sty m:val="p"/>
                      </m:rPr>
                      <a:rPr lang="en-US" sz="3600">
                        <a:latin typeface="Cambria Math" panose="02040503050406030204" pitchFamily="18" charset="0"/>
                      </a:rPr>
                      <m:t>Ψ</m:t>
                    </m:r>
                    <m:r>
                      <a:rPr lang="en-US" sz="3600" b="0" i="0" smtClean="0">
                        <a:latin typeface="Cambria Math" panose="02040503050406030204" pitchFamily="18" charset="0"/>
                      </a:rPr>
                      <m:t>(</m:t>
                    </m:r>
                    <m:r>
                      <a:rPr lang="en-US" sz="3600" b="0" i="1" smtClean="0">
                        <a:latin typeface="Cambria Math" panose="02040503050406030204" pitchFamily="18" charset="0"/>
                      </a:rPr>
                      <m:t>𝑥</m:t>
                    </m:r>
                    <m:r>
                      <a:rPr lang="en-US" sz="3600" b="0" i="0" smtClean="0">
                        <a:latin typeface="Cambria Math" panose="02040503050406030204" pitchFamily="18" charset="0"/>
                      </a:rPr>
                      <m:t>,</m:t>
                    </m:r>
                    <m:r>
                      <a:rPr lang="en-US" sz="3600" b="0" i="1" smtClean="0">
                        <a:latin typeface="Cambria Math" panose="02040503050406030204" pitchFamily="18" charset="0"/>
                      </a:rPr>
                      <m:t>𝑡</m:t>
                    </m:r>
                    <m:r>
                      <a:rPr lang="en-US" sz="3600" b="0" i="0" smtClean="0">
                        <a:latin typeface="Cambria Math" panose="02040503050406030204" pitchFamily="18" charset="0"/>
                      </a:rPr>
                      <m:t>)</m:t>
                    </m:r>
                  </m:oMath>
                </a14:m>
                <a:endParaRPr lang="en-150" sz="3600" dirty="0"/>
              </a:p>
            </p:txBody>
          </p:sp>
        </mc:Choice>
        <mc:Fallback xmlns="">
          <p:sp>
            <p:nvSpPr>
              <p:cNvPr id="4" name="TextBox 3">
                <a:extLst>
                  <a:ext uri="{FF2B5EF4-FFF2-40B4-BE49-F238E27FC236}">
                    <a16:creationId xmlns:a16="http://schemas.microsoft.com/office/drawing/2014/main" id="{898CDF6B-B576-9BD1-2D10-F6516D8B4A3D}"/>
                  </a:ext>
                </a:extLst>
              </p:cNvPr>
              <p:cNvSpPr txBox="1">
                <a:spLocks noRot="1" noChangeAspect="1" noMove="1" noResize="1" noEditPoints="1" noAdjustHandles="1" noChangeArrowheads="1" noChangeShapeType="1" noTextEdit="1"/>
              </p:cNvSpPr>
              <p:nvPr/>
            </p:nvSpPr>
            <p:spPr>
              <a:xfrm>
                <a:off x="5985208" y="1024285"/>
                <a:ext cx="4330287" cy="569067"/>
              </a:xfrm>
              <a:prstGeom prst="rect">
                <a:avLst/>
              </a:prstGeom>
              <a:blipFill>
                <a:blip r:embed="rId3"/>
                <a:stretch>
                  <a:fillRect t="-24731" b="-46237"/>
                </a:stretch>
              </a:blipFill>
            </p:spPr>
            <p:txBody>
              <a:bodyPr/>
              <a:lstStyle/>
              <a:p>
                <a:r>
                  <a:rPr lang="en-150">
                    <a:noFill/>
                  </a:rPr>
                  <a:t> </a:t>
                </a:r>
              </a:p>
            </p:txBody>
          </p:sp>
        </mc:Fallback>
      </mc:AlternateContent>
      <p:sp>
        <p:nvSpPr>
          <p:cNvPr id="16" name="Content Placeholder 2">
            <a:extLst>
              <a:ext uri="{FF2B5EF4-FFF2-40B4-BE49-F238E27FC236}">
                <a16:creationId xmlns:a16="http://schemas.microsoft.com/office/drawing/2014/main" id="{6C456811-8B2D-85FA-B230-E7FD630187DA}"/>
              </a:ext>
            </a:extLst>
          </p:cNvPr>
          <p:cNvSpPr>
            <a:spLocks noGrp="1"/>
          </p:cNvSpPr>
          <p:nvPr>
            <p:ph idx="1"/>
          </p:nvPr>
        </p:nvSpPr>
        <p:spPr>
          <a:xfrm>
            <a:off x="2205511" y="1111965"/>
            <a:ext cx="3448687" cy="569067"/>
          </a:xfrm>
        </p:spPr>
        <p:txBody>
          <a:bodyPr/>
          <a:lstStyle/>
          <a:p>
            <a:pPr marL="0" indent="0">
              <a:buNone/>
            </a:pPr>
            <a:r>
              <a:rPr lang="en-US" dirty="0"/>
              <a:t>Schrödinger Equation:</a:t>
            </a:r>
          </a:p>
          <a:p>
            <a:pPr marL="0" indent="0">
              <a:buNone/>
            </a:pPr>
            <a:endParaRPr lang="en-US" dirty="0"/>
          </a:p>
          <a:p>
            <a:pPr marL="0" indent="0">
              <a:buNone/>
            </a:pPr>
            <a:endParaRPr lang="en-US" dirty="0"/>
          </a:p>
        </p:txBody>
      </p:sp>
      <p:pic>
        <p:nvPicPr>
          <p:cNvPr id="17" name="Google Shape;57;p13">
            <a:extLst>
              <a:ext uri="{FF2B5EF4-FFF2-40B4-BE49-F238E27FC236}">
                <a16:creationId xmlns:a16="http://schemas.microsoft.com/office/drawing/2014/main" id="{8ACEB3DB-104E-7B90-47DB-18B282269305}"/>
              </a:ext>
            </a:extLst>
          </p:cNvPr>
          <p:cNvPicPr preferRelativeResize="0"/>
          <p:nvPr/>
        </p:nvPicPr>
        <p:blipFill rotWithShape="1">
          <a:blip r:embed="rId4">
            <a:clrChange>
              <a:clrFrom>
                <a:srgbClr val="FFFFFF"/>
              </a:clrFrom>
              <a:clrTo>
                <a:srgbClr val="FFFFFF">
                  <a:alpha val="0"/>
                </a:srgbClr>
              </a:clrTo>
            </a:clrChange>
            <a:alphaModFix/>
          </a:blip>
          <a:srcRect l="28458" r="29586"/>
          <a:stretch/>
        </p:blipFill>
        <p:spPr>
          <a:xfrm>
            <a:off x="3111741" y="2510163"/>
            <a:ext cx="3151806" cy="3176539"/>
          </a:xfrm>
          <a:prstGeom prst="rect">
            <a:avLst/>
          </a:prstGeom>
          <a:noFill/>
          <a:ln>
            <a:noFill/>
          </a:ln>
        </p:spPr>
      </p:pic>
      <p:pic>
        <p:nvPicPr>
          <p:cNvPr id="18" name="Picture 17">
            <a:extLst>
              <a:ext uri="{FF2B5EF4-FFF2-40B4-BE49-F238E27FC236}">
                <a16:creationId xmlns:a16="http://schemas.microsoft.com/office/drawing/2014/main" id="{226CE96D-7088-94C4-BF5E-A63CE90AA95A}"/>
              </a:ext>
            </a:extLst>
          </p:cNvPr>
          <p:cNvPicPr>
            <a:picLocks noChangeAspect="1"/>
          </p:cNvPicPr>
          <p:nvPr/>
        </p:nvPicPr>
        <p:blipFill rotWithShape="1">
          <a:blip r:embed="rId5">
            <a:clrChange>
              <a:clrFrom>
                <a:srgbClr val="FFFFFF"/>
              </a:clrFrom>
              <a:clrTo>
                <a:srgbClr val="FFFFFF">
                  <a:alpha val="0"/>
                </a:srgbClr>
              </a:clrTo>
            </a:clrChange>
          </a:blip>
          <a:srcRect t="23159" r="77600" b="17852"/>
          <a:stretch/>
        </p:blipFill>
        <p:spPr>
          <a:xfrm>
            <a:off x="0" y="2830639"/>
            <a:ext cx="2952750" cy="2691222"/>
          </a:xfrm>
          <a:prstGeom prst="rect">
            <a:avLst/>
          </a:prstGeom>
        </p:spPr>
      </p:pic>
      <p:sp>
        <p:nvSpPr>
          <p:cNvPr id="3" name="Content Placeholder 2">
            <a:extLst>
              <a:ext uri="{FF2B5EF4-FFF2-40B4-BE49-F238E27FC236}">
                <a16:creationId xmlns:a16="http://schemas.microsoft.com/office/drawing/2014/main" id="{5B3B5617-7BDD-25A3-839A-0AAF714A07C4}"/>
              </a:ext>
            </a:extLst>
          </p:cNvPr>
          <p:cNvSpPr txBox="1">
            <a:spLocks/>
          </p:cNvSpPr>
          <p:nvPr/>
        </p:nvSpPr>
        <p:spPr>
          <a:xfrm>
            <a:off x="6276247" y="1992229"/>
            <a:ext cx="5092452" cy="365663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t>Cost of approximations vs</a:t>
            </a:r>
          </a:p>
          <a:p>
            <a:pPr marL="0" indent="0" algn="ctr">
              <a:buFont typeface="Arial" panose="020B0604020202020204" pitchFamily="34" charset="0"/>
              <a:buNone/>
            </a:pPr>
            <a:r>
              <a:rPr lang="en-US" sz="2600" dirty="0"/>
              <a:t>number of electrons (N)</a:t>
            </a:r>
          </a:p>
          <a:p>
            <a:pPr marL="0" indent="0">
              <a:buFont typeface="Arial" panose="020B0604020202020204" pitchFamily="34" charset="0"/>
              <a:buNone/>
            </a:pPr>
            <a:endParaRPr lang="en-US" sz="900" dirty="0"/>
          </a:p>
          <a:p>
            <a:r>
              <a:rPr lang="en-US" sz="2400" dirty="0"/>
              <a:t>Configuration Interaction:        N</a:t>
            </a:r>
            <a:r>
              <a:rPr lang="en-US" sz="2400" baseline="30000" dirty="0"/>
              <a:t>6 </a:t>
            </a:r>
            <a:r>
              <a:rPr lang="en-US" sz="2400" dirty="0"/>
              <a:t>– N</a:t>
            </a:r>
            <a:r>
              <a:rPr lang="en-US" sz="2400" baseline="30000" dirty="0"/>
              <a:t>2m+2</a:t>
            </a:r>
          </a:p>
          <a:p>
            <a:r>
              <a:rPr lang="en-US" sz="2400" dirty="0"/>
              <a:t>Coupled Cluster: 		N</a:t>
            </a:r>
            <a:r>
              <a:rPr lang="en-US" sz="2400" baseline="30000" dirty="0"/>
              <a:t>6 </a:t>
            </a:r>
            <a:r>
              <a:rPr lang="en-US" sz="2400" dirty="0"/>
              <a:t>– N</a:t>
            </a:r>
            <a:r>
              <a:rPr lang="en-US" sz="2400" baseline="30000" dirty="0"/>
              <a:t>7</a:t>
            </a:r>
          </a:p>
          <a:p>
            <a:r>
              <a:rPr lang="en-US" sz="2400" dirty="0" err="1"/>
              <a:t>Møller-Plesset</a:t>
            </a:r>
            <a:r>
              <a:rPr lang="en-US" sz="2400" dirty="0"/>
              <a:t> PT: 		N</a:t>
            </a:r>
            <a:r>
              <a:rPr lang="en-US" sz="2400" baseline="30000" dirty="0"/>
              <a:t>4 </a:t>
            </a:r>
            <a:r>
              <a:rPr lang="en-US" sz="2400" dirty="0"/>
              <a:t>– N</a:t>
            </a:r>
            <a:r>
              <a:rPr lang="en-US" sz="2400" baseline="30000" dirty="0"/>
              <a:t>7</a:t>
            </a:r>
            <a:endParaRPr lang="en-US" sz="2400" dirty="0"/>
          </a:p>
          <a:p>
            <a:r>
              <a:rPr lang="en-US" sz="2400" dirty="0"/>
              <a:t>Hartree </a:t>
            </a:r>
            <a:r>
              <a:rPr lang="en-US" sz="2400" dirty="0" err="1"/>
              <a:t>Fock</a:t>
            </a:r>
            <a:r>
              <a:rPr lang="en-US" sz="2400" dirty="0"/>
              <a:t>: 		              N</a:t>
            </a:r>
            <a:r>
              <a:rPr lang="en-US" sz="2400" baseline="30000" dirty="0"/>
              <a:t>4</a:t>
            </a:r>
          </a:p>
          <a:p>
            <a:r>
              <a:rPr lang="en-US" sz="2400" dirty="0"/>
              <a:t>Density Functional Theory:      N</a:t>
            </a:r>
            <a:r>
              <a:rPr lang="en-US" sz="2400" baseline="30000" dirty="0"/>
              <a:t>3</a:t>
            </a:r>
            <a:endParaRPr lang="en-US" sz="2400" dirty="0"/>
          </a:p>
          <a:p>
            <a:pPr marL="0" indent="0">
              <a:buFont typeface="Arial" panose="020B0604020202020204" pitchFamily="34" charset="0"/>
              <a:buNone/>
            </a:pPr>
            <a:endParaRPr lang="en-US" sz="2400" dirty="0"/>
          </a:p>
        </p:txBody>
      </p:sp>
      <p:sp>
        <p:nvSpPr>
          <p:cNvPr id="6" name="Arrow: Right 5">
            <a:extLst>
              <a:ext uri="{FF2B5EF4-FFF2-40B4-BE49-F238E27FC236}">
                <a16:creationId xmlns:a16="http://schemas.microsoft.com/office/drawing/2014/main" id="{1678E1EF-619B-FC72-F606-233C0F3D4A0B}"/>
              </a:ext>
            </a:extLst>
          </p:cNvPr>
          <p:cNvSpPr/>
          <p:nvPr/>
        </p:nvSpPr>
        <p:spPr>
          <a:xfrm rot="16200000">
            <a:off x="10060130" y="3130010"/>
            <a:ext cx="3212132" cy="1127069"/>
          </a:xfrm>
          <a:prstGeom prst="rightArrow">
            <a:avLst/>
          </a:prstGeom>
          <a:gradFill flip="none" rotWithShape="0">
            <a:gsLst>
              <a:gs pos="52500">
                <a:schemeClr val="bg1">
                  <a:lumMod val="65000"/>
                </a:schemeClr>
              </a:gs>
              <a:gs pos="5000">
                <a:schemeClr val="accent6"/>
              </a:gs>
              <a:gs pos="100000">
                <a:srgbClr val="FC2924"/>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bg1"/>
                </a:solidFill>
              </a:rPr>
              <a:t>COST </a:t>
            </a:r>
            <a:r>
              <a:rPr lang="en-US" sz="2400" b="1" dirty="0">
                <a:solidFill>
                  <a:schemeClr val="bg1"/>
                </a:solidFill>
              </a:rPr>
              <a:t> &amp;</a:t>
            </a:r>
            <a:r>
              <a:rPr lang="es-ES" sz="2400" b="1" dirty="0">
                <a:solidFill>
                  <a:schemeClr val="bg1"/>
                </a:solidFill>
              </a:rPr>
              <a:t> ACCURACY</a:t>
            </a:r>
            <a:endParaRPr lang="en-150" sz="2400" b="1" dirty="0">
              <a:solidFill>
                <a:schemeClr val="bg1"/>
              </a:solidFill>
            </a:endParaRPr>
          </a:p>
        </p:txBody>
      </p:sp>
      <p:sp>
        <p:nvSpPr>
          <p:cNvPr id="12" name="TextBox 11">
            <a:extLst>
              <a:ext uri="{FF2B5EF4-FFF2-40B4-BE49-F238E27FC236}">
                <a16:creationId xmlns:a16="http://schemas.microsoft.com/office/drawing/2014/main" id="{6AFC4DB6-C542-4C06-0773-B077DA89E952}"/>
              </a:ext>
            </a:extLst>
          </p:cNvPr>
          <p:cNvSpPr txBox="1"/>
          <p:nvPr/>
        </p:nvSpPr>
        <p:spPr>
          <a:xfrm>
            <a:off x="644858" y="2048498"/>
            <a:ext cx="5340350" cy="461665"/>
          </a:xfrm>
          <a:prstGeom prst="rect">
            <a:avLst/>
          </a:prstGeom>
          <a:noFill/>
        </p:spPr>
        <p:txBody>
          <a:bodyPr wrap="square">
            <a:spAutoFit/>
          </a:bodyPr>
          <a:lstStyle/>
          <a:p>
            <a:pPr marL="0" indent="0" algn="ctr">
              <a:buFont typeface="Arial" panose="020B0604020202020204" pitchFamily="34" charset="0"/>
              <a:buNone/>
            </a:pPr>
            <a:r>
              <a:rPr lang="en-US" sz="2400" dirty="0"/>
              <a:t>Electronic structure calculations</a:t>
            </a:r>
          </a:p>
        </p:txBody>
      </p:sp>
    </p:spTree>
    <p:extLst>
      <p:ext uri="{BB962C8B-B14F-4D97-AF65-F5344CB8AC3E}">
        <p14:creationId xmlns:p14="http://schemas.microsoft.com/office/powerpoint/2010/main" val="3631373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7295C-B397-4516-F79C-74D36593C5BC}"/>
            </a:ext>
          </a:extLst>
        </p:cNvPr>
        <p:cNvGrpSpPr/>
        <p:nvPr/>
      </p:nvGrpSpPr>
      <p:grpSpPr>
        <a:xfrm>
          <a:off x="0" y="0"/>
          <a:ext cx="0" cy="0"/>
          <a:chOff x="0" y="0"/>
          <a:chExt cx="0" cy="0"/>
        </a:xfrm>
      </p:grpSpPr>
      <p:pic>
        <p:nvPicPr>
          <p:cNvPr id="6" name="Picture 5" descr="A graph with a line&#10;&#10;Description automatically generated">
            <a:extLst>
              <a:ext uri="{FF2B5EF4-FFF2-40B4-BE49-F238E27FC236}">
                <a16:creationId xmlns:a16="http://schemas.microsoft.com/office/drawing/2014/main" id="{ADA1E085-7E85-46EB-C0CD-6E8C5D9E1801}"/>
              </a:ext>
            </a:extLst>
          </p:cNvPr>
          <p:cNvPicPr>
            <a:picLocks noChangeAspect="1"/>
          </p:cNvPicPr>
          <p:nvPr/>
        </p:nvPicPr>
        <p:blipFill rotWithShape="1">
          <a:blip r:embed="rId2"/>
          <a:srcRect t="13799" b="15307"/>
          <a:stretch/>
        </p:blipFill>
        <p:spPr>
          <a:xfrm>
            <a:off x="792504" y="940811"/>
            <a:ext cx="10027896" cy="5532621"/>
          </a:xfrm>
          <a:prstGeom prst="rect">
            <a:avLst/>
          </a:prstGeom>
        </p:spPr>
      </p:pic>
      <p:pic>
        <p:nvPicPr>
          <p:cNvPr id="13" name="Picture 12">
            <a:extLst>
              <a:ext uri="{FF2B5EF4-FFF2-40B4-BE49-F238E27FC236}">
                <a16:creationId xmlns:a16="http://schemas.microsoft.com/office/drawing/2014/main" id="{67A7EF18-88FF-A0D6-E6CD-E0EC94AC06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29056" y="2005571"/>
            <a:ext cx="3414850" cy="2878766"/>
          </a:xfrm>
          <a:prstGeom prst="rect">
            <a:avLst/>
          </a:prstGeom>
        </p:spPr>
      </p:pic>
      <p:pic>
        <p:nvPicPr>
          <p:cNvPr id="3" name="Picture 2">
            <a:extLst>
              <a:ext uri="{FF2B5EF4-FFF2-40B4-BE49-F238E27FC236}">
                <a16:creationId xmlns:a16="http://schemas.microsoft.com/office/drawing/2014/main" id="{0C98EA2F-0D27-4124-2F29-F0A36F4D1490}"/>
              </a:ext>
            </a:extLst>
          </p:cNvPr>
          <p:cNvPicPr>
            <a:picLocks noChangeAspect="1"/>
          </p:cNvPicPr>
          <p:nvPr/>
        </p:nvPicPr>
        <p:blipFill rotWithShape="1">
          <a:blip r:embed="rId4"/>
          <a:srcRect l="7354" r="21848"/>
          <a:stretch/>
        </p:blipFill>
        <p:spPr bwMode="auto">
          <a:xfrm>
            <a:off x="8042985" y="1938369"/>
            <a:ext cx="3488740" cy="2771796"/>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4DB3E5B-4B66-E97F-58C4-43E10137E9A6}"/>
              </a:ext>
            </a:extLst>
          </p:cNvPr>
          <p:cNvSpPr txBox="1"/>
          <p:nvPr/>
        </p:nvSpPr>
        <p:spPr>
          <a:xfrm>
            <a:off x="2085431" y="1297685"/>
            <a:ext cx="2702100" cy="707886"/>
          </a:xfrm>
          <a:prstGeom prst="rect">
            <a:avLst/>
          </a:prstGeom>
          <a:solidFill>
            <a:schemeClr val="bg1">
              <a:lumMod val="85000"/>
              <a:alpha val="44000"/>
            </a:schemeClr>
          </a:solidFill>
          <a:ln w="9525">
            <a:noFill/>
          </a:ln>
        </p:spPr>
        <p:txBody>
          <a:bodyPr wrap="square">
            <a:spAutoFit/>
          </a:bodyPr>
          <a:lstStyle>
            <a:defPPr>
              <a:defRPr lang="en-DE"/>
            </a:defPPr>
            <a:lvl1pPr>
              <a:defRPr sz="2000"/>
            </a:lvl1pPr>
          </a:lstStyle>
          <a:p>
            <a:pPr algn="ctr"/>
            <a:r>
              <a:rPr lang="en-US" dirty="0" err="1"/>
              <a:t>Pacchioni</a:t>
            </a:r>
            <a:r>
              <a:rPr lang="en-US" dirty="0"/>
              <a:t>, </a:t>
            </a:r>
            <a:r>
              <a:rPr lang="en-US" dirty="0" err="1"/>
              <a:t>Ricart</a:t>
            </a:r>
            <a:r>
              <a:rPr lang="en-US" dirty="0"/>
              <a:t>, </a:t>
            </a:r>
            <a:r>
              <a:rPr lang="en-US" dirty="0" err="1"/>
              <a:t>Illas</a:t>
            </a:r>
            <a:endParaRPr lang="en-US" dirty="0"/>
          </a:p>
          <a:p>
            <a:r>
              <a:rPr lang="de-DE" dirty="0"/>
              <a:t>J. Am. Chem. Soc., </a:t>
            </a:r>
            <a:r>
              <a:rPr lang="de-DE" b="1" dirty="0"/>
              <a:t>1994</a:t>
            </a:r>
            <a:endParaRPr lang="en-US" b="1" dirty="0"/>
          </a:p>
        </p:txBody>
      </p:sp>
      <p:sp>
        <p:nvSpPr>
          <p:cNvPr id="7" name="TextBox 6">
            <a:extLst>
              <a:ext uri="{FF2B5EF4-FFF2-40B4-BE49-F238E27FC236}">
                <a16:creationId xmlns:a16="http://schemas.microsoft.com/office/drawing/2014/main" id="{F63C1269-E06E-0ABF-5E5F-C416F2F46F69}"/>
              </a:ext>
            </a:extLst>
          </p:cNvPr>
          <p:cNvSpPr txBox="1"/>
          <p:nvPr/>
        </p:nvSpPr>
        <p:spPr>
          <a:xfrm>
            <a:off x="8177457" y="4796826"/>
            <a:ext cx="3488740" cy="707886"/>
          </a:xfrm>
          <a:prstGeom prst="rect">
            <a:avLst/>
          </a:prstGeom>
          <a:solidFill>
            <a:schemeClr val="bg1">
              <a:lumMod val="85000"/>
              <a:alpha val="44000"/>
            </a:schemeClr>
          </a:solidFill>
          <a:ln w="9525">
            <a:noFill/>
          </a:ln>
        </p:spPr>
        <p:txBody>
          <a:bodyPr wrap="square">
            <a:spAutoFit/>
          </a:bodyPr>
          <a:lstStyle/>
          <a:p>
            <a:r>
              <a:rPr lang="en-US" sz="2000" dirty="0"/>
              <a:t>Farris, </a:t>
            </a:r>
            <a:r>
              <a:rPr lang="en-US" sz="2000" dirty="0" err="1"/>
              <a:t>Merinov</a:t>
            </a:r>
            <a:r>
              <a:rPr lang="en-US" sz="2000" dirty="0"/>
              <a:t>, Bruix, </a:t>
            </a:r>
            <a:r>
              <a:rPr lang="en-US" sz="2000" dirty="0" err="1"/>
              <a:t>Neyman</a:t>
            </a:r>
            <a:endParaRPr lang="en-US" sz="2000" dirty="0"/>
          </a:p>
          <a:p>
            <a:pPr algn="ctr"/>
            <a:r>
              <a:rPr lang="de-DE" sz="2000" dirty="0"/>
              <a:t>J. Chem. Phys., </a:t>
            </a:r>
            <a:r>
              <a:rPr lang="de-DE" sz="2000" b="1" dirty="0"/>
              <a:t>2024</a:t>
            </a:r>
            <a:endParaRPr lang="en-US" sz="2000" b="1" dirty="0"/>
          </a:p>
        </p:txBody>
      </p:sp>
      <p:sp>
        <p:nvSpPr>
          <p:cNvPr id="4" name="Title 1">
            <a:extLst>
              <a:ext uri="{FF2B5EF4-FFF2-40B4-BE49-F238E27FC236}">
                <a16:creationId xmlns:a16="http://schemas.microsoft.com/office/drawing/2014/main" id="{E571E545-4555-8DF6-3732-DBEEC5D4E684}"/>
              </a:ext>
            </a:extLst>
          </p:cNvPr>
          <p:cNvSpPr txBox="1">
            <a:spLocks/>
          </p:cNvSpPr>
          <p:nvPr/>
        </p:nvSpPr>
        <p:spPr>
          <a:xfrm>
            <a:off x="304220" y="-125919"/>
            <a:ext cx="1136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t>Capacity of fastest supercomputers (</a:t>
            </a:r>
            <a:r>
              <a:rPr lang="en-GB" sz="4000" dirty="0" err="1"/>
              <a:t>gigaFLOPS</a:t>
            </a:r>
            <a:r>
              <a:rPr lang="en-GB" sz="4000" dirty="0"/>
              <a:t>)</a:t>
            </a:r>
          </a:p>
        </p:txBody>
      </p:sp>
      <p:pic>
        <p:nvPicPr>
          <p:cNvPr id="10" name="Picture 2" descr="Our World in Data - Wikipedia">
            <a:extLst>
              <a:ext uri="{FF2B5EF4-FFF2-40B4-BE49-F238E27FC236}">
                <a16:creationId xmlns:a16="http://schemas.microsoft.com/office/drawing/2014/main" id="{85FE4D81-156A-6BC0-4112-A75218964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372" y="5686756"/>
            <a:ext cx="1276349" cy="7293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09D8D1-F344-9044-DDF8-4BD6112BACA8}"/>
              </a:ext>
            </a:extLst>
          </p:cNvPr>
          <p:cNvSpPr txBox="1"/>
          <p:nvPr/>
        </p:nvSpPr>
        <p:spPr>
          <a:xfrm>
            <a:off x="8868230" y="6416098"/>
            <a:ext cx="3048000" cy="400110"/>
          </a:xfrm>
          <a:prstGeom prst="rect">
            <a:avLst/>
          </a:prstGeom>
          <a:noFill/>
        </p:spPr>
        <p:txBody>
          <a:bodyPr wrap="square">
            <a:spAutoFit/>
          </a:bodyPr>
          <a:lstStyle/>
          <a:p>
            <a:r>
              <a:rPr lang="es-ES" sz="2000" dirty="0" err="1"/>
              <a:t>Source</a:t>
            </a:r>
            <a:r>
              <a:rPr lang="es-ES" sz="2000" dirty="0"/>
              <a:t>: </a:t>
            </a:r>
            <a:r>
              <a:rPr lang="en-150" sz="2000" dirty="0"/>
              <a:t>ourworldindata.org</a:t>
            </a:r>
          </a:p>
        </p:txBody>
      </p:sp>
    </p:spTree>
    <p:extLst>
      <p:ext uri="{BB962C8B-B14F-4D97-AF65-F5344CB8AC3E}">
        <p14:creationId xmlns:p14="http://schemas.microsoft.com/office/powerpoint/2010/main" val="32591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1C65-C867-4130-9116-0B8F69474B0F}"/>
            </a:ext>
          </a:extLst>
        </p:cNvPr>
        <p:cNvGrpSpPr/>
        <p:nvPr/>
      </p:nvGrpSpPr>
      <p:grpSpPr>
        <a:xfrm>
          <a:off x="0" y="0"/>
          <a:ext cx="0" cy="0"/>
          <a:chOff x="0" y="0"/>
          <a:chExt cx="0" cy="0"/>
        </a:xfrm>
      </p:grpSpPr>
      <p:pic>
        <p:nvPicPr>
          <p:cNvPr id="15" name="GA_run_example">
            <a:hlinkClick r:id="" action="ppaction://media"/>
            <a:extLst>
              <a:ext uri="{FF2B5EF4-FFF2-40B4-BE49-F238E27FC236}">
                <a16:creationId xmlns:a16="http://schemas.microsoft.com/office/drawing/2014/main" id="{EF17A642-44BE-E427-5F62-9BFDCF82B68B}"/>
              </a:ext>
            </a:extLst>
          </p:cNvPr>
          <p:cNvPicPr>
            <a:picLocks/>
          </p:cNvPicPr>
          <p:nvPr>
            <a:videoFile r:link="rId2"/>
            <p:extLst>
              <p:ext uri="{DAA4B4D4-6D71-4841-9C94-3DE7FCFB9230}">
                <p14:media xmlns:p14="http://schemas.microsoft.com/office/powerpoint/2010/main" r:embed="rId1"/>
              </p:ext>
            </p:extLst>
          </p:nvPr>
        </p:nvPicPr>
        <p:blipFill rotWithShape="1">
          <a:blip r:embed="rId6"/>
          <a:srcRect l="9556" t="10263" r="50268" b="51051"/>
          <a:stretch/>
        </p:blipFill>
        <p:spPr>
          <a:xfrm>
            <a:off x="8337772" y="2168524"/>
            <a:ext cx="3330000" cy="3218400"/>
          </a:xfrm>
          <a:prstGeom prst="rect">
            <a:avLst/>
          </a:prstGeom>
        </p:spPr>
      </p:pic>
      <p:pic>
        <p:nvPicPr>
          <p:cNvPr id="9" name="Picture 8">
            <a:extLst>
              <a:ext uri="{FF2B5EF4-FFF2-40B4-BE49-F238E27FC236}">
                <a16:creationId xmlns:a16="http://schemas.microsoft.com/office/drawing/2014/main" id="{144D75FD-B0EA-54DF-10B2-3678464F6F26}"/>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7859" t="6161" r="50279" b="51073"/>
          <a:stretch/>
        </p:blipFill>
        <p:spPr>
          <a:xfrm>
            <a:off x="8197313" y="2161211"/>
            <a:ext cx="3497530" cy="3240000"/>
          </a:xfrm>
          <a:prstGeom prst="rect">
            <a:avLst/>
          </a:prstGeom>
        </p:spPr>
      </p:pic>
      <p:sp>
        <p:nvSpPr>
          <p:cNvPr id="2" name="Title 1">
            <a:extLst>
              <a:ext uri="{FF2B5EF4-FFF2-40B4-BE49-F238E27FC236}">
                <a16:creationId xmlns:a16="http://schemas.microsoft.com/office/drawing/2014/main" id="{B17A7A50-E1C2-92E0-8C4C-0C5D277837B9}"/>
              </a:ext>
            </a:extLst>
          </p:cNvPr>
          <p:cNvSpPr txBox="1">
            <a:spLocks/>
          </p:cNvSpPr>
          <p:nvPr/>
        </p:nvSpPr>
        <p:spPr>
          <a:xfrm>
            <a:off x="304220" y="-125919"/>
            <a:ext cx="1136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Some current challenges</a:t>
            </a:r>
          </a:p>
        </p:txBody>
      </p:sp>
      <p:pic>
        <p:nvPicPr>
          <p:cNvPr id="4" name="Picture 3" descr="Macintosh HD:Users:hans:Dropbox:anträge:liebig neu:pics:oli.png">
            <a:extLst>
              <a:ext uri="{FF2B5EF4-FFF2-40B4-BE49-F238E27FC236}">
                <a16:creationId xmlns:a16="http://schemas.microsoft.com/office/drawing/2014/main" id="{07D828DE-BBC5-68AC-66AE-AB82D66752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1" t="13028" r="8674" b="5084"/>
          <a:stretch/>
        </p:blipFill>
        <p:spPr bwMode="auto">
          <a:xfrm>
            <a:off x="497157" y="2375855"/>
            <a:ext cx="3408582" cy="3273716"/>
          </a:xfrm>
          <a:prstGeom prst="rect">
            <a:avLst/>
          </a:prstGeom>
          <a:noFill/>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8" name="TextBox 7">
            <a:extLst>
              <a:ext uri="{FF2B5EF4-FFF2-40B4-BE49-F238E27FC236}">
                <a16:creationId xmlns:a16="http://schemas.microsoft.com/office/drawing/2014/main" id="{87894D91-85D2-43CA-BF6D-9DA597F15FA6}"/>
              </a:ext>
            </a:extLst>
          </p:cNvPr>
          <p:cNvSpPr txBox="1"/>
          <p:nvPr/>
        </p:nvSpPr>
        <p:spPr>
          <a:xfrm>
            <a:off x="634726" y="1047648"/>
            <a:ext cx="2923074" cy="830997"/>
          </a:xfrm>
          <a:prstGeom prst="rect">
            <a:avLst/>
          </a:prstGeom>
          <a:solidFill>
            <a:schemeClr val="bg1">
              <a:lumMod val="85000"/>
              <a:alpha val="44000"/>
            </a:schemeClr>
          </a:solidFill>
          <a:ln w="9525">
            <a:noFill/>
          </a:ln>
        </p:spPr>
        <p:txBody>
          <a:bodyPr wrap="square">
            <a:spAutoFit/>
          </a:bodyPr>
          <a:lstStyle/>
          <a:p>
            <a:pPr algn="ctr"/>
            <a:r>
              <a:rPr lang="es-ES" sz="2400" dirty="0" err="1"/>
              <a:t>Complex</a:t>
            </a:r>
            <a:r>
              <a:rPr lang="es-ES" sz="2400" dirty="0"/>
              <a:t> Networks in</a:t>
            </a:r>
          </a:p>
          <a:p>
            <a:r>
              <a:rPr lang="es-ES" sz="2400" dirty="0" err="1"/>
              <a:t>Vast</a:t>
            </a:r>
            <a:r>
              <a:rPr lang="es-ES" sz="2400" dirty="0"/>
              <a:t> Chemical Spaces</a:t>
            </a:r>
            <a:endParaRPr lang="en-US" sz="2400" b="1" dirty="0"/>
          </a:p>
        </p:txBody>
      </p:sp>
      <p:sp>
        <p:nvSpPr>
          <p:cNvPr id="10" name="TextBox 9">
            <a:extLst>
              <a:ext uri="{FF2B5EF4-FFF2-40B4-BE49-F238E27FC236}">
                <a16:creationId xmlns:a16="http://schemas.microsoft.com/office/drawing/2014/main" id="{50B2E352-B72B-49ED-6338-58FAED641652}"/>
              </a:ext>
            </a:extLst>
          </p:cNvPr>
          <p:cNvSpPr txBox="1"/>
          <p:nvPr/>
        </p:nvSpPr>
        <p:spPr>
          <a:xfrm>
            <a:off x="4634464" y="1024284"/>
            <a:ext cx="2923074" cy="830997"/>
          </a:xfrm>
          <a:prstGeom prst="rect">
            <a:avLst/>
          </a:prstGeom>
          <a:solidFill>
            <a:schemeClr val="bg1">
              <a:lumMod val="85000"/>
              <a:alpha val="44000"/>
            </a:schemeClr>
          </a:solidFill>
          <a:ln w="9525">
            <a:noFill/>
          </a:ln>
        </p:spPr>
        <p:txBody>
          <a:bodyPr wrap="square">
            <a:spAutoFit/>
          </a:bodyPr>
          <a:lstStyle/>
          <a:p>
            <a:pPr algn="ctr"/>
            <a:r>
              <a:rPr lang="es-ES" sz="2400" dirty="0" err="1"/>
              <a:t>Large</a:t>
            </a:r>
            <a:r>
              <a:rPr lang="es-ES" sz="2400" dirty="0"/>
              <a:t>- and </a:t>
            </a:r>
            <a:r>
              <a:rPr lang="es-ES" sz="2400" dirty="0" err="1"/>
              <a:t>long-scale</a:t>
            </a:r>
            <a:r>
              <a:rPr lang="es-ES" sz="2400" dirty="0"/>
              <a:t> molecular </a:t>
            </a:r>
            <a:r>
              <a:rPr lang="es-ES" sz="2400" dirty="0" err="1"/>
              <a:t>dynamics</a:t>
            </a:r>
            <a:endParaRPr lang="en-US" sz="2400" b="1" dirty="0"/>
          </a:p>
        </p:txBody>
      </p:sp>
      <p:sp>
        <p:nvSpPr>
          <p:cNvPr id="11" name="TextBox 10">
            <a:extLst>
              <a:ext uri="{FF2B5EF4-FFF2-40B4-BE49-F238E27FC236}">
                <a16:creationId xmlns:a16="http://schemas.microsoft.com/office/drawing/2014/main" id="{92A916C6-4686-0D0B-2586-F4E49D725640}"/>
              </a:ext>
            </a:extLst>
          </p:cNvPr>
          <p:cNvSpPr txBox="1"/>
          <p:nvPr/>
        </p:nvSpPr>
        <p:spPr>
          <a:xfrm>
            <a:off x="8634202" y="1139425"/>
            <a:ext cx="2923074" cy="461665"/>
          </a:xfrm>
          <a:prstGeom prst="rect">
            <a:avLst/>
          </a:prstGeom>
          <a:solidFill>
            <a:schemeClr val="bg1">
              <a:lumMod val="85000"/>
              <a:alpha val="44000"/>
            </a:schemeClr>
          </a:solidFill>
          <a:ln w="9525">
            <a:noFill/>
          </a:ln>
        </p:spPr>
        <p:txBody>
          <a:bodyPr wrap="square">
            <a:spAutoFit/>
          </a:bodyPr>
          <a:lstStyle/>
          <a:p>
            <a:pPr algn="ctr"/>
            <a:r>
              <a:rPr lang="es-ES" sz="2400" dirty="0" err="1"/>
              <a:t>Structure</a:t>
            </a:r>
            <a:r>
              <a:rPr lang="es-ES" sz="2400" dirty="0"/>
              <a:t> </a:t>
            </a:r>
            <a:r>
              <a:rPr lang="es-ES" sz="2400" dirty="0" err="1"/>
              <a:t>Prediction</a:t>
            </a:r>
            <a:endParaRPr lang="en-US" sz="2400" dirty="0"/>
          </a:p>
        </p:txBody>
      </p:sp>
      <p:pic>
        <p:nvPicPr>
          <p:cNvPr id="3" name="ja202726y_si_001" descr="ja202726y_si_001">
            <a:hlinkClick r:id="" action="ppaction://media"/>
            <a:extLst>
              <a:ext uri="{FF2B5EF4-FFF2-40B4-BE49-F238E27FC236}">
                <a16:creationId xmlns:a16="http://schemas.microsoft.com/office/drawing/2014/main" id="{DB4BF42F-EDC3-6E5A-C2E1-FA4E537AD7E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149598" y="2010868"/>
            <a:ext cx="4003689" cy="4003689"/>
          </a:xfrm>
          <a:prstGeom prst="rect">
            <a:avLst/>
          </a:prstGeom>
        </p:spPr>
      </p:pic>
      <p:pic>
        <p:nvPicPr>
          <p:cNvPr id="7" name="Picture 6" descr="Chart, surface chart">
            <a:extLst>
              <a:ext uri="{FF2B5EF4-FFF2-40B4-BE49-F238E27FC236}">
                <a16:creationId xmlns:a16="http://schemas.microsoft.com/office/drawing/2014/main" id="{31123A5F-F005-FF99-7105-5141AA75D84B}"/>
              </a:ext>
            </a:extLst>
          </p:cNvPr>
          <p:cNvPicPr>
            <a:picLocks noChangeAspect="1"/>
          </p:cNvPicPr>
          <p:nvPr/>
        </p:nvPicPr>
        <p:blipFill rotWithShape="1">
          <a:blip r:embed="rId10">
            <a:extLst>
              <a:ext uri="{28A0092B-C50C-407E-A947-70E740481C1C}">
                <a14:useLocalDpi xmlns:a14="http://schemas.microsoft.com/office/drawing/2010/main" val="0"/>
              </a:ext>
            </a:extLst>
          </a:blip>
          <a:srcRect l="18317" r="15738"/>
          <a:stretch/>
        </p:blipFill>
        <p:spPr>
          <a:xfrm>
            <a:off x="7366000" y="4553372"/>
            <a:ext cx="3002027" cy="2560687"/>
          </a:xfrm>
          <a:prstGeom prst="rect">
            <a:avLst/>
          </a:prstGeom>
        </p:spPr>
      </p:pic>
      <p:sp>
        <p:nvSpPr>
          <p:cNvPr id="22" name="TextBox 21">
            <a:extLst>
              <a:ext uri="{FF2B5EF4-FFF2-40B4-BE49-F238E27FC236}">
                <a16:creationId xmlns:a16="http://schemas.microsoft.com/office/drawing/2014/main" id="{9E8FDE10-DEDD-82DF-DE42-A80075F6022A}"/>
              </a:ext>
            </a:extLst>
          </p:cNvPr>
          <p:cNvSpPr txBox="1"/>
          <p:nvPr/>
        </p:nvSpPr>
        <p:spPr>
          <a:xfrm>
            <a:off x="4857958" y="6327100"/>
            <a:ext cx="2254500" cy="338554"/>
          </a:xfrm>
          <a:prstGeom prst="rect">
            <a:avLst/>
          </a:prstGeom>
          <a:noFill/>
        </p:spPr>
        <p:txBody>
          <a:bodyPr wrap="square" rtlCol="0">
            <a:spAutoFit/>
          </a:bodyPr>
          <a:lstStyle/>
          <a:p>
            <a:r>
              <a:rPr lang="en-US" sz="1600" dirty="0"/>
              <a:t>Shaw group, </a:t>
            </a:r>
            <a:r>
              <a:rPr lang="en-US" sz="1600" i="1" dirty="0"/>
              <a:t>JACS, </a:t>
            </a:r>
            <a:r>
              <a:rPr lang="en-US" sz="1600" dirty="0"/>
              <a:t>2011 </a:t>
            </a:r>
          </a:p>
        </p:txBody>
      </p:sp>
      <p:sp>
        <p:nvSpPr>
          <p:cNvPr id="24" name="TextBox 23">
            <a:extLst>
              <a:ext uri="{FF2B5EF4-FFF2-40B4-BE49-F238E27FC236}">
                <a16:creationId xmlns:a16="http://schemas.microsoft.com/office/drawing/2014/main" id="{2F04BDE4-186B-BE50-C3D1-5509DB2F6DF4}"/>
              </a:ext>
            </a:extLst>
          </p:cNvPr>
          <p:cNvSpPr txBox="1"/>
          <p:nvPr/>
        </p:nvSpPr>
        <p:spPr>
          <a:xfrm>
            <a:off x="57720" y="6357877"/>
            <a:ext cx="4287456" cy="307777"/>
          </a:xfrm>
          <a:prstGeom prst="rect">
            <a:avLst/>
          </a:prstGeom>
          <a:noFill/>
        </p:spPr>
        <p:txBody>
          <a:bodyPr wrap="none" rtlCol="0">
            <a:spAutoFit/>
          </a:bodyPr>
          <a:lstStyle/>
          <a:p>
            <a:r>
              <a:rPr lang="de-DE" sz="1400" dirty="0"/>
              <a:t>Bruix, Margraf, Andersen, Reuter, </a:t>
            </a:r>
            <a:r>
              <a:rPr lang="de-DE" sz="1400" i="1" dirty="0"/>
              <a:t>Nature </a:t>
            </a:r>
            <a:r>
              <a:rPr lang="de-DE" sz="1400" i="1" dirty="0" err="1"/>
              <a:t>Catalysis</a:t>
            </a:r>
            <a:r>
              <a:rPr lang="de-DE" sz="1400" dirty="0"/>
              <a:t>, 2019</a:t>
            </a:r>
          </a:p>
        </p:txBody>
      </p:sp>
      <p:sp>
        <p:nvSpPr>
          <p:cNvPr id="25" name="TextBox 24">
            <a:extLst>
              <a:ext uri="{FF2B5EF4-FFF2-40B4-BE49-F238E27FC236}">
                <a16:creationId xmlns:a16="http://schemas.microsoft.com/office/drawing/2014/main" id="{69110CF6-25BA-1B30-B6B3-A8F9B67DA393}"/>
              </a:ext>
            </a:extLst>
          </p:cNvPr>
          <p:cNvSpPr txBox="1"/>
          <p:nvPr/>
        </p:nvSpPr>
        <p:spPr>
          <a:xfrm>
            <a:off x="8966354" y="6357877"/>
            <a:ext cx="2699842" cy="307777"/>
          </a:xfrm>
          <a:prstGeom prst="rect">
            <a:avLst/>
          </a:prstGeom>
          <a:noFill/>
        </p:spPr>
        <p:txBody>
          <a:bodyPr wrap="none" rtlCol="0">
            <a:spAutoFit/>
          </a:bodyPr>
          <a:lstStyle/>
          <a:p>
            <a:r>
              <a:rPr lang="de-DE" sz="1400" dirty="0"/>
              <a:t>Reichenbach ,…,  Bruix, </a:t>
            </a:r>
            <a:r>
              <a:rPr lang="de-DE" sz="1400" i="1" dirty="0"/>
              <a:t>JPCC</a:t>
            </a:r>
            <a:r>
              <a:rPr lang="de-DE" sz="1400" dirty="0"/>
              <a:t>, 2019</a:t>
            </a:r>
          </a:p>
        </p:txBody>
      </p:sp>
    </p:spTree>
    <p:extLst>
      <p:ext uri="{BB962C8B-B14F-4D97-AF65-F5344CB8AC3E}">
        <p14:creationId xmlns:p14="http://schemas.microsoft.com/office/powerpoint/2010/main" val="366346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4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video>
              <p:cMediaNode vol="80000">
                <p:cTn id="21"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E24911-C3AA-F143-8E9F-175695809E90}"/>
              </a:ext>
            </a:extLst>
          </p:cNvPr>
          <p:cNvSpPr txBox="1">
            <a:spLocks/>
          </p:cNvSpPr>
          <p:nvPr/>
        </p:nvSpPr>
        <p:spPr>
          <a:xfrm>
            <a:off x="304220" y="-125919"/>
            <a:ext cx="1136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Atomistic machine learning potentials/force fields</a:t>
            </a:r>
          </a:p>
        </p:txBody>
      </p:sp>
      <p:grpSp>
        <p:nvGrpSpPr>
          <p:cNvPr id="11" name="Group 10">
            <a:extLst>
              <a:ext uri="{FF2B5EF4-FFF2-40B4-BE49-F238E27FC236}">
                <a16:creationId xmlns:a16="http://schemas.microsoft.com/office/drawing/2014/main" id="{0821F37D-5296-DD4D-9556-F3ED2C9CC696}"/>
              </a:ext>
            </a:extLst>
          </p:cNvPr>
          <p:cNvGrpSpPr/>
          <p:nvPr/>
        </p:nvGrpSpPr>
        <p:grpSpPr>
          <a:xfrm>
            <a:off x="2822095" y="847062"/>
            <a:ext cx="3317324" cy="5914172"/>
            <a:chOff x="1538305" y="3812110"/>
            <a:chExt cx="1686363" cy="3006473"/>
          </a:xfrm>
        </p:grpSpPr>
        <p:pic>
          <p:nvPicPr>
            <p:cNvPr id="12" name="Picture 11">
              <a:extLst>
                <a:ext uri="{FF2B5EF4-FFF2-40B4-BE49-F238E27FC236}">
                  <a16:creationId xmlns:a16="http://schemas.microsoft.com/office/drawing/2014/main" id="{6C859632-1961-1749-BEFA-6209DA745B7B}"/>
                </a:ext>
              </a:extLst>
            </p:cNvPr>
            <p:cNvPicPr>
              <a:picLocks noChangeAspect="1"/>
            </p:cNvPicPr>
            <p:nvPr/>
          </p:nvPicPr>
          <p:blipFill>
            <a:blip r:embed="rId3"/>
            <a:stretch>
              <a:fillRect/>
            </a:stretch>
          </p:blipFill>
          <p:spPr>
            <a:xfrm>
              <a:off x="1869703" y="4035768"/>
              <a:ext cx="1343161" cy="1343161"/>
            </a:xfrm>
            <a:prstGeom prst="rect">
              <a:avLst/>
            </a:prstGeom>
          </p:spPr>
        </p:pic>
        <p:pic>
          <p:nvPicPr>
            <p:cNvPr id="13" name="Picture 12">
              <a:extLst>
                <a:ext uri="{FF2B5EF4-FFF2-40B4-BE49-F238E27FC236}">
                  <a16:creationId xmlns:a16="http://schemas.microsoft.com/office/drawing/2014/main" id="{C8A16A78-625F-FD41-B7CF-45EF931515AC}"/>
                </a:ext>
              </a:extLst>
            </p:cNvPr>
            <p:cNvPicPr>
              <a:picLocks noChangeAspect="1"/>
            </p:cNvPicPr>
            <p:nvPr/>
          </p:nvPicPr>
          <p:blipFill rotWithShape="1">
            <a:blip r:embed="rId4"/>
            <a:srcRect t="-1048" b="1089"/>
            <a:stretch/>
          </p:blipFill>
          <p:spPr>
            <a:xfrm rot="10800000">
              <a:off x="2123548" y="5632789"/>
              <a:ext cx="879785" cy="908724"/>
            </a:xfrm>
            <a:prstGeom prst="rect">
              <a:avLst/>
            </a:prstGeom>
            <a:ln>
              <a:solidFill>
                <a:schemeClr val="tx1"/>
              </a:solidFill>
            </a:ln>
          </p:spPr>
        </p:pic>
        <p:sp>
          <p:nvSpPr>
            <p:cNvPr id="14" name="TextBox 13">
              <a:extLst>
                <a:ext uri="{FF2B5EF4-FFF2-40B4-BE49-F238E27FC236}">
                  <a16:creationId xmlns:a16="http://schemas.microsoft.com/office/drawing/2014/main" id="{B9FE8C97-9F00-C146-BDA0-CAAA38045537}"/>
                </a:ext>
              </a:extLst>
            </p:cNvPr>
            <p:cNvSpPr txBox="1"/>
            <p:nvPr/>
          </p:nvSpPr>
          <p:spPr>
            <a:xfrm>
              <a:off x="2001061" y="3812110"/>
              <a:ext cx="1176134" cy="234688"/>
            </a:xfrm>
            <a:prstGeom prst="rect">
              <a:avLst/>
            </a:prstGeom>
            <a:noFill/>
          </p:spPr>
          <p:txBody>
            <a:bodyPr wrap="square" rtlCol="0">
              <a:spAutoFit/>
            </a:bodyPr>
            <a:lstStyle/>
            <a:p>
              <a:r>
                <a:rPr lang="en-US" sz="2400" dirty="0"/>
                <a:t>Representations</a:t>
              </a:r>
            </a:p>
          </p:txBody>
        </p:sp>
        <p:sp>
          <p:nvSpPr>
            <p:cNvPr id="15" name="TextBox 14">
              <a:extLst>
                <a:ext uri="{FF2B5EF4-FFF2-40B4-BE49-F238E27FC236}">
                  <a16:creationId xmlns:a16="http://schemas.microsoft.com/office/drawing/2014/main" id="{2D1D2DF1-C0F1-7C44-A4BB-B3979B4425C1}"/>
                </a:ext>
              </a:extLst>
            </p:cNvPr>
            <p:cNvSpPr txBox="1"/>
            <p:nvPr/>
          </p:nvSpPr>
          <p:spPr>
            <a:xfrm>
              <a:off x="2103989" y="6583895"/>
              <a:ext cx="1120679" cy="234688"/>
            </a:xfrm>
            <a:prstGeom prst="rect">
              <a:avLst/>
            </a:prstGeom>
            <a:noFill/>
          </p:spPr>
          <p:txBody>
            <a:bodyPr wrap="square" rtlCol="0">
              <a:spAutoFit/>
            </a:bodyPr>
            <a:lstStyle/>
            <a:p>
              <a:r>
                <a:rPr lang="en-US" sz="2400" dirty="0"/>
                <a:t>Learning model</a:t>
              </a:r>
            </a:p>
          </p:txBody>
        </p:sp>
        <p:sp>
          <p:nvSpPr>
            <p:cNvPr id="16" name="Right Arrow 15">
              <a:extLst>
                <a:ext uri="{FF2B5EF4-FFF2-40B4-BE49-F238E27FC236}">
                  <a16:creationId xmlns:a16="http://schemas.microsoft.com/office/drawing/2014/main" id="{E222564B-6D0B-C543-8C1B-8CF0DAC0FEEA}"/>
                </a:ext>
              </a:extLst>
            </p:cNvPr>
            <p:cNvSpPr/>
            <p:nvPr/>
          </p:nvSpPr>
          <p:spPr>
            <a:xfrm>
              <a:off x="1589106" y="4456133"/>
              <a:ext cx="237457" cy="45065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48375876-0C3D-4942-A69F-9F0F2665B2B0}"/>
                </a:ext>
              </a:extLst>
            </p:cNvPr>
            <p:cNvSpPr/>
            <p:nvPr/>
          </p:nvSpPr>
          <p:spPr>
            <a:xfrm rot="5400000">
              <a:off x="2444712" y="5215683"/>
              <a:ext cx="237457" cy="45065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A9E3DFB-EBDA-F342-838C-57615D6AEC66}"/>
                </a:ext>
              </a:extLst>
            </p:cNvPr>
            <p:cNvSpPr/>
            <p:nvPr/>
          </p:nvSpPr>
          <p:spPr>
            <a:xfrm rot="10800000">
              <a:off x="1538305" y="5828798"/>
              <a:ext cx="237457" cy="45065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5EF99B2-BCA1-AF4C-982D-B32C7101E51E}"/>
              </a:ext>
            </a:extLst>
          </p:cNvPr>
          <p:cNvGrpSpPr/>
          <p:nvPr/>
        </p:nvGrpSpPr>
        <p:grpSpPr>
          <a:xfrm>
            <a:off x="525804" y="859099"/>
            <a:ext cx="2114074" cy="5858102"/>
            <a:chOff x="345176" y="3822228"/>
            <a:chExt cx="1074691" cy="2977970"/>
          </a:xfrm>
        </p:grpSpPr>
        <p:pic>
          <p:nvPicPr>
            <p:cNvPr id="20" name="Picture 19" descr="fig_id0058.png">
              <a:extLst>
                <a:ext uri="{FF2B5EF4-FFF2-40B4-BE49-F238E27FC236}">
                  <a16:creationId xmlns:a16="http://schemas.microsoft.com/office/drawing/2014/main" id="{8942F5D3-6F6C-C142-B672-8764272400BF}"/>
                </a:ext>
              </a:extLst>
            </p:cNvPr>
            <p:cNvPicPr>
              <a:picLocks noChangeAspect="1"/>
            </p:cNvPicPr>
            <p:nvPr/>
          </p:nvPicPr>
          <p:blipFill rotWithShape="1">
            <a:blip r:embed="rId5">
              <a:extLst>
                <a:ext uri="{28A0092B-C50C-407E-A947-70E740481C1C}">
                  <a14:useLocalDpi xmlns:a14="http://schemas.microsoft.com/office/drawing/2010/main" val="0"/>
                </a:ext>
              </a:extLst>
            </a:blip>
            <a:srcRect t="8667" r="8652"/>
            <a:stretch/>
          </p:blipFill>
          <p:spPr>
            <a:xfrm>
              <a:off x="358943" y="4162063"/>
              <a:ext cx="1060924" cy="1060745"/>
            </a:xfrm>
            <a:prstGeom prst="rect">
              <a:avLst/>
            </a:prstGeom>
            <a:ln>
              <a:solidFill>
                <a:schemeClr val="tx1"/>
              </a:solidFill>
            </a:ln>
          </p:spPr>
        </p:pic>
        <p:sp>
          <p:nvSpPr>
            <p:cNvPr id="21" name="TextBox 20">
              <a:extLst>
                <a:ext uri="{FF2B5EF4-FFF2-40B4-BE49-F238E27FC236}">
                  <a16:creationId xmlns:a16="http://schemas.microsoft.com/office/drawing/2014/main" id="{78C3F26E-4A0B-1249-AD20-7FAF06A14F4D}"/>
                </a:ext>
              </a:extLst>
            </p:cNvPr>
            <p:cNvSpPr txBox="1"/>
            <p:nvPr/>
          </p:nvSpPr>
          <p:spPr>
            <a:xfrm>
              <a:off x="584856" y="3822228"/>
              <a:ext cx="685875" cy="234688"/>
            </a:xfrm>
            <a:prstGeom prst="rect">
              <a:avLst/>
            </a:prstGeom>
            <a:noFill/>
          </p:spPr>
          <p:txBody>
            <a:bodyPr wrap="none" rtlCol="0">
              <a:spAutoFit/>
            </a:bodyPr>
            <a:lstStyle/>
            <a:p>
              <a:r>
                <a:rPr lang="en-US" sz="2400" dirty="0"/>
                <a:t>Structure</a:t>
              </a:r>
            </a:p>
          </p:txBody>
        </p:sp>
        <p:sp>
          <p:nvSpPr>
            <p:cNvPr id="22" name="TextBox 21">
              <a:extLst>
                <a:ext uri="{FF2B5EF4-FFF2-40B4-BE49-F238E27FC236}">
                  <a16:creationId xmlns:a16="http://schemas.microsoft.com/office/drawing/2014/main" id="{168D8A58-86C5-6744-A2D4-CDB23EC815D5}"/>
                </a:ext>
              </a:extLst>
            </p:cNvPr>
            <p:cNvSpPr txBox="1"/>
            <p:nvPr/>
          </p:nvSpPr>
          <p:spPr>
            <a:xfrm>
              <a:off x="584856" y="6565510"/>
              <a:ext cx="647119" cy="234688"/>
            </a:xfrm>
            <a:prstGeom prst="rect">
              <a:avLst/>
            </a:prstGeom>
            <a:noFill/>
          </p:spPr>
          <p:txBody>
            <a:bodyPr wrap="none" rtlCol="0">
              <a:spAutoFit/>
            </a:bodyPr>
            <a:lstStyle/>
            <a:p>
              <a:r>
                <a:rPr lang="en-US" sz="2400" dirty="0"/>
                <a:t>Property</a:t>
              </a:r>
            </a:p>
          </p:txBody>
        </p:sp>
        <p:sp>
          <p:nvSpPr>
            <p:cNvPr id="23" name="TextBox 22">
              <a:extLst>
                <a:ext uri="{FF2B5EF4-FFF2-40B4-BE49-F238E27FC236}">
                  <a16:creationId xmlns:a16="http://schemas.microsoft.com/office/drawing/2014/main" id="{B620CF4A-770E-F049-96AE-02E3C71E5C3E}"/>
                </a:ext>
              </a:extLst>
            </p:cNvPr>
            <p:cNvSpPr txBox="1"/>
            <p:nvPr/>
          </p:nvSpPr>
          <p:spPr>
            <a:xfrm>
              <a:off x="345176" y="5638253"/>
              <a:ext cx="1043876" cy="844875"/>
            </a:xfrm>
            <a:prstGeom prst="rect">
              <a:avLst/>
            </a:prstGeom>
            <a:noFill/>
            <a:ln>
              <a:solidFill>
                <a:schemeClr val="tx1"/>
              </a:solidFill>
            </a:ln>
          </p:spPr>
          <p:txBody>
            <a:bodyPr wrap="square" rtlCol="0">
              <a:spAutoFit/>
            </a:bodyPr>
            <a:lstStyle/>
            <a:p>
              <a:pPr algn="ctr"/>
              <a:endParaRPr lang="en-US" sz="1200" dirty="0">
                <a:latin typeface="Courier New" charset="0"/>
                <a:ea typeface="Courier New" charset="0"/>
                <a:cs typeface="Courier New" charset="0"/>
              </a:endParaRPr>
            </a:p>
            <a:p>
              <a:pPr algn="ctr"/>
              <a:r>
                <a:rPr lang="en-US" sz="2400" dirty="0">
                  <a:latin typeface="Courier New" charset="0"/>
                  <a:ea typeface="Courier New" charset="0"/>
                  <a:cs typeface="Courier New" charset="0"/>
                </a:rPr>
                <a:t>HΨ=ΕΨ</a:t>
              </a:r>
            </a:p>
            <a:p>
              <a:pPr algn="ctr"/>
              <a:endParaRPr lang="en-US" sz="2400" dirty="0">
                <a:latin typeface="Courier New" charset="0"/>
                <a:ea typeface="Courier New" charset="0"/>
                <a:cs typeface="Courier New" charset="0"/>
              </a:endParaRPr>
            </a:p>
            <a:p>
              <a:pPr algn="ctr"/>
              <a:r>
                <a:rPr lang="en-US" sz="2400" dirty="0">
                  <a:latin typeface="Courier New" charset="0"/>
                  <a:ea typeface="Courier New" charset="0"/>
                  <a:cs typeface="Courier New" charset="0"/>
                </a:rPr>
                <a:t>f=-</a:t>
              </a:r>
              <a:r>
                <a:rPr lang="en-US" sz="2400" dirty="0" err="1">
                  <a:latin typeface="Courier New" charset="0"/>
                  <a:ea typeface="Courier New" charset="0"/>
                  <a:cs typeface="Courier New" charset="0"/>
                </a:rPr>
                <a:t>dE</a:t>
              </a:r>
              <a:r>
                <a:rPr lang="en-US" sz="2400" dirty="0">
                  <a:latin typeface="Courier New" charset="0"/>
                  <a:ea typeface="Courier New" charset="0"/>
                  <a:cs typeface="Courier New" charset="0"/>
                </a:rPr>
                <a:t>/dx</a:t>
              </a:r>
            </a:p>
            <a:p>
              <a:pPr algn="ctr"/>
              <a:endParaRPr lang="en-US" dirty="0">
                <a:latin typeface="Courier New" charset="0"/>
                <a:ea typeface="Courier New" charset="0"/>
                <a:cs typeface="Courier New" charset="0"/>
              </a:endParaRPr>
            </a:p>
          </p:txBody>
        </p:sp>
        <p:sp>
          <p:nvSpPr>
            <p:cNvPr id="24" name="Right Arrow 23">
              <a:extLst>
                <a:ext uri="{FF2B5EF4-FFF2-40B4-BE49-F238E27FC236}">
                  <a16:creationId xmlns:a16="http://schemas.microsoft.com/office/drawing/2014/main" id="{DFEBF695-F816-B243-9F06-A8D479098DAA}"/>
                </a:ext>
              </a:extLst>
            </p:cNvPr>
            <p:cNvSpPr/>
            <p:nvPr/>
          </p:nvSpPr>
          <p:spPr>
            <a:xfrm rot="5400000">
              <a:off x="761085" y="5215683"/>
              <a:ext cx="237457" cy="45065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Terms of use of materials project logo in figure of review article - Materials  Project - Materials Science Community Discourse">
            <a:extLst>
              <a:ext uri="{FF2B5EF4-FFF2-40B4-BE49-F238E27FC236}">
                <a16:creationId xmlns:a16="http://schemas.microsoft.com/office/drawing/2014/main" id="{4E18DB3D-0F42-BE2E-B947-09EDC3B607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36" r="8178"/>
          <a:stretch/>
        </p:blipFill>
        <p:spPr bwMode="auto">
          <a:xfrm>
            <a:off x="9577794" y="1430367"/>
            <a:ext cx="1966342" cy="1462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FLOW.org">
            <a:extLst>
              <a:ext uri="{FF2B5EF4-FFF2-40B4-BE49-F238E27FC236}">
                <a16:creationId xmlns:a16="http://schemas.microsoft.com/office/drawing/2014/main" id="{1D7EF5A2-66AA-CC22-68DA-5050948F15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033"/>
          <a:stretch/>
        </p:blipFill>
        <p:spPr bwMode="auto">
          <a:xfrm>
            <a:off x="9041758" y="2893897"/>
            <a:ext cx="2763027" cy="1070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troduction to Big-Data Analytics - NOMAD Lab">
            <a:extLst>
              <a:ext uri="{FF2B5EF4-FFF2-40B4-BE49-F238E27FC236}">
                <a16:creationId xmlns:a16="http://schemas.microsoft.com/office/drawing/2014/main" id="{FD1E5D0C-5668-37F5-22F3-3F439300A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5703" y="4597449"/>
            <a:ext cx="2800493" cy="14960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oChem_BD (@ioChem_BD) / X">
            <a:extLst>
              <a:ext uri="{FF2B5EF4-FFF2-40B4-BE49-F238E27FC236}">
                <a16:creationId xmlns:a16="http://schemas.microsoft.com/office/drawing/2014/main" id="{2863BE85-7684-2554-4C88-BC386EB55A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2657" y="4600838"/>
            <a:ext cx="1595118" cy="15951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7735B9-D834-2F6A-E33A-DA1A2731440B}"/>
              </a:ext>
            </a:extLst>
          </p:cNvPr>
          <p:cNvSpPr txBox="1"/>
          <p:nvPr/>
        </p:nvSpPr>
        <p:spPr>
          <a:xfrm>
            <a:off x="7302782" y="859099"/>
            <a:ext cx="4241354" cy="461665"/>
          </a:xfrm>
          <a:prstGeom prst="rect">
            <a:avLst/>
          </a:prstGeom>
          <a:noFill/>
        </p:spPr>
        <p:txBody>
          <a:bodyPr wrap="none" rtlCol="0">
            <a:spAutoFit/>
          </a:bodyPr>
          <a:lstStyle/>
          <a:p>
            <a:r>
              <a:rPr lang="en-US" sz="2400" dirty="0"/>
              <a:t>Databases from high-throughput</a:t>
            </a:r>
          </a:p>
        </p:txBody>
      </p:sp>
      <p:sp>
        <p:nvSpPr>
          <p:cNvPr id="3" name="TextBox 2">
            <a:extLst>
              <a:ext uri="{FF2B5EF4-FFF2-40B4-BE49-F238E27FC236}">
                <a16:creationId xmlns:a16="http://schemas.microsoft.com/office/drawing/2014/main" id="{315565C9-57CB-037F-EB77-B96FB2348DE0}"/>
              </a:ext>
            </a:extLst>
          </p:cNvPr>
          <p:cNvSpPr txBox="1"/>
          <p:nvPr/>
        </p:nvSpPr>
        <p:spPr>
          <a:xfrm>
            <a:off x="7042647" y="3905061"/>
            <a:ext cx="4501489" cy="461665"/>
          </a:xfrm>
          <a:prstGeom prst="rect">
            <a:avLst/>
          </a:prstGeom>
          <a:noFill/>
        </p:spPr>
        <p:txBody>
          <a:bodyPr wrap="none" rtlCol="0">
            <a:spAutoFit/>
          </a:bodyPr>
          <a:lstStyle/>
          <a:p>
            <a:r>
              <a:rPr lang="en-US" sz="2400" dirty="0"/>
              <a:t>User-contributed data repositories</a:t>
            </a:r>
          </a:p>
        </p:txBody>
      </p:sp>
      <p:pic>
        <p:nvPicPr>
          <p:cNvPr id="5" name="Picture 4">
            <a:extLst>
              <a:ext uri="{FF2B5EF4-FFF2-40B4-BE49-F238E27FC236}">
                <a16:creationId xmlns:a16="http://schemas.microsoft.com/office/drawing/2014/main" id="{17375FC0-06A9-6423-6C3F-310215D890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4529" y="1572661"/>
            <a:ext cx="1912491" cy="2041583"/>
          </a:xfrm>
          <a:prstGeom prst="rect">
            <a:avLst/>
          </a:prstGeom>
        </p:spPr>
      </p:pic>
    </p:spTree>
    <p:extLst>
      <p:ext uri="{BB962C8B-B14F-4D97-AF65-F5344CB8AC3E}">
        <p14:creationId xmlns:p14="http://schemas.microsoft.com/office/powerpoint/2010/main" val="187998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69FB31BD-7D36-3B76-E457-0682534E3CCF}"/>
              </a:ext>
            </a:extLst>
          </p:cNvPr>
          <p:cNvGrpSpPr/>
          <p:nvPr/>
        </p:nvGrpSpPr>
        <p:grpSpPr>
          <a:xfrm>
            <a:off x="5492735" y="3792119"/>
            <a:ext cx="3834746" cy="2697216"/>
            <a:chOff x="6419117" y="2220942"/>
            <a:chExt cx="5317543" cy="3740159"/>
          </a:xfrm>
        </p:grpSpPr>
        <p:grpSp>
          <p:nvGrpSpPr>
            <p:cNvPr id="80" name="Group 79">
              <a:extLst>
                <a:ext uri="{FF2B5EF4-FFF2-40B4-BE49-F238E27FC236}">
                  <a16:creationId xmlns:a16="http://schemas.microsoft.com/office/drawing/2014/main" id="{E68F5854-39D3-3865-6185-0938A28D7FF1}"/>
                </a:ext>
              </a:extLst>
            </p:cNvPr>
            <p:cNvGrpSpPr/>
            <p:nvPr/>
          </p:nvGrpSpPr>
          <p:grpSpPr>
            <a:xfrm>
              <a:off x="6899654" y="2220942"/>
              <a:ext cx="4837006" cy="3740159"/>
              <a:chOff x="7796921" y="3120463"/>
              <a:chExt cx="3794664" cy="2934180"/>
            </a:xfrm>
          </p:grpSpPr>
          <p:pic>
            <p:nvPicPr>
              <p:cNvPr id="82" name="Picture 81">
                <a:extLst>
                  <a:ext uri="{FF2B5EF4-FFF2-40B4-BE49-F238E27FC236}">
                    <a16:creationId xmlns:a16="http://schemas.microsoft.com/office/drawing/2014/main" id="{3D9B9E15-6470-59DF-6CEE-DC96F9DFCEB8}"/>
                  </a:ext>
                </a:extLst>
              </p:cNvPr>
              <p:cNvPicPr>
                <a:picLocks noChangeAspect="1"/>
              </p:cNvPicPr>
              <p:nvPr/>
            </p:nvPicPr>
            <p:blipFill rotWithShape="1">
              <a:blip r:embed="rId3">
                <a:extLst>
                  <a:ext uri="{28A0092B-C50C-407E-A947-70E740481C1C}">
                    <a14:useLocalDpi xmlns:a14="http://schemas.microsoft.com/office/drawing/2010/main" val="0"/>
                  </a:ext>
                </a:extLst>
              </a:blip>
              <a:srcRect l="53303" t="53082" r="5841" b="1"/>
              <a:stretch/>
            </p:blipFill>
            <p:spPr>
              <a:xfrm>
                <a:off x="8254935" y="3317840"/>
                <a:ext cx="3336650" cy="2736803"/>
              </a:xfrm>
              <a:prstGeom prst="rect">
                <a:avLst/>
              </a:prstGeom>
            </p:spPr>
          </p:pic>
          <p:sp>
            <p:nvSpPr>
              <p:cNvPr id="83" name="Rectangle 82">
                <a:extLst>
                  <a:ext uri="{FF2B5EF4-FFF2-40B4-BE49-F238E27FC236}">
                    <a16:creationId xmlns:a16="http://schemas.microsoft.com/office/drawing/2014/main" id="{E25CDA5E-64DF-25AE-0E6D-520906BA6EFD}"/>
                  </a:ext>
                </a:extLst>
              </p:cNvPr>
              <p:cNvSpPr/>
              <p:nvPr/>
            </p:nvSpPr>
            <p:spPr>
              <a:xfrm>
                <a:off x="10433661" y="4196245"/>
                <a:ext cx="927868" cy="435262"/>
              </a:xfrm>
              <a:prstGeom prst="rect">
                <a:avLst/>
              </a:prstGeom>
              <a:solidFill>
                <a:schemeClr val="bg1">
                  <a:alpha val="54000"/>
                </a:schemeClr>
              </a:solid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Pt</a:t>
                </a:r>
                <a:r>
                  <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p>
            </p:txBody>
          </p:sp>
          <p:sp>
            <p:nvSpPr>
              <p:cNvPr id="84" name="Rectangle 83">
                <a:extLst>
                  <a:ext uri="{FF2B5EF4-FFF2-40B4-BE49-F238E27FC236}">
                    <a16:creationId xmlns:a16="http://schemas.microsoft.com/office/drawing/2014/main" id="{36F95F17-16B9-C51A-995F-746E046D1A5B}"/>
                  </a:ext>
                </a:extLst>
              </p:cNvPr>
              <p:cNvSpPr/>
              <p:nvPr/>
            </p:nvSpPr>
            <p:spPr>
              <a:xfrm>
                <a:off x="10034086" y="3684279"/>
                <a:ext cx="996819" cy="435262"/>
              </a:xfrm>
              <a:prstGeom prst="rect">
                <a:avLst/>
              </a:prstGeom>
              <a:solidFill>
                <a:schemeClr val="bg1">
                  <a:alpha val="54000"/>
                </a:schemeClr>
              </a:solid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Pt</a:t>
                </a:r>
                <a:r>
                  <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20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endPar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a16="http://schemas.microsoft.com/office/drawing/2014/main" id="{AEDC10A8-935E-C0CF-A817-CBB9ECEF60C9}"/>
                  </a:ext>
                </a:extLst>
              </p:cNvPr>
              <p:cNvSpPr/>
              <p:nvPr/>
            </p:nvSpPr>
            <p:spPr>
              <a:xfrm>
                <a:off x="8673235" y="3642700"/>
                <a:ext cx="871612" cy="435262"/>
              </a:xfrm>
              <a:prstGeom prst="rect">
                <a:avLst/>
              </a:prstGeom>
              <a:solidFill>
                <a:schemeClr val="bg1">
                  <a:alpha val="54000"/>
                </a:schemeClr>
              </a:solid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Pt</a:t>
                </a:r>
                <a:r>
                  <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20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endPar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6" name="Rectangle 85">
                <a:extLst>
                  <a:ext uri="{FF2B5EF4-FFF2-40B4-BE49-F238E27FC236}">
                    <a16:creationId xmlns:a16="http://schemas.microsoft.com/office/drawing/2014/main" id="{4C6D7F6E-57DC-8C93-DEF0-59DDE95DCC61}"/>
                  </a:ext>
                </a:extLst>
              </p:cNvPr>
              <p:cNvSpPr/>
              <p:nvPr/>
            </p:nvSpPr>
            <p:spPr>
              <a:xfrm>
                <a:off x="10568218" y="4895275"/>
                <a:ext cx="927868" cy="435262"/>
              </a:xfrm>
              <a:prstGeom prst="rect">
                <a:avLst/>
              </a:prstGeom>
              <a:solidFill>
                <a:schemeClr val="bg1">
                  <a:alpha val="54000"/>
                </a:schemeClr>
              </a:solidFill>
              <a:ln>
                <a:solidFill>
                  <a:schemeClr val="tx1"/>
                </a:solidFill>
              </a:ln>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Pt</a:t>
                </a:r>
                <a:r>
                  <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sz="2000" b="0" cap="none" spc="0" baseline="-25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a:t>
                </a:r>
              </a:p>
            </p:txBody>
          </p:sp>
          <p:pic>
            <p:nvPicPr>
              <p:cNvPr id="87" name="Picture 86">
                <a:extLst>
                  <a:ext uri="{FF2B5EF4-FFF2-40B4-BE49-F238E27FC236}">
                    <a16:creationId xmlns:a16="http://schemas.microsoft.com/office/drawing/2014/main" id="{8356B93B-E0AB-EF90-9779-1CC6F3C4DDB1}"/>
                  </a:ext>
                </a:extLst>
              </p:cNvPr>
              <p:cNvPicPr>
                <a:picLocks noChangeAspect="1"/>
              </p:cNvPicPr>
              <p:nvPr/>
            </p:nvPicPr>
            <p:blipFill rotWithShape="1">
              <a:blip r:embed="rId3">
                <a:extLst>
                  <a:ext uri="{28A0092B-C50C-407E-A947-70E740481C1C}">
                    <a14:useLocalDpi xmlns:a14="http://schemas.microsoft.com/office/drawing/2010/main" val="0"/>
                  </a:ext>
                </a:extLst>
              </a:blip>
              <a:srcRect l="5850" t="50451" r="88413" b="1"/>
              <a:stretch/>
            </p:blipFill>
            <p:spPr>
              <a:xfrm>
                <a:off x="7796921" y="3120463"/>
                <a:ext cx="468523" cy="2890256"/>
              </a:xfrm>
              <a:prstGeom prst="rect">
                <a:avLst/>
              </a:prstGeom>
            </p:spPr>
          </p:pic>
        </p:grpSp>
        <p:sp>
          <p:nvSpPr>
            <p:cNvPr id="81" name="TextBox 80">
              <a:extLst>
                <a:ext uri="{FF2B5EF4-FFF2-40B4-BE49-F238E27FC236}">
                  <a16:creationId xmlns:a16="http://schemas.microsoft.com/office/drawing/2014/main" id="{10141941-57A0-7B9A-7D13-C51C0A580DFE}"/>
                </a:ext>
              </a:extLst>
            </p:cNvPr>
            <p:cNvSpPr txBox="1"/>
            <p:nvPr/>
          </p:nvSpPr>
          <p:spPr>
            <a:xfrm rot="16200000">
              <a:off x="5778938" y="3696608"/>
              <a:ext cx="1749822" cy="469464"/>
            </a:xfrm>
            <a:prstGeom prst="rect">
              <a:avLst/>
            </a:prstGeom>
            <a:noFill/>
          </p:spPr>
          <p:txBody>
            <a:bodyPr wrap="none" rtlCol="0">
              <a:spAutoFit/>
            </a:bodyPr>
            <a:lstStyle/>
            <a:p>
              <a:r>
                <a:rPr lang="en-US" sz="1600" dirty="0">
                  <a:latin typeface="PT Sans Caption" panose="020B0603020203020204" pitchFamily="34" charset="77"/>
                  <a:ea typeface="Cambria Math" panose="02040503050406030204" pitchFamily="18" charset="0"/>
                  <a:cs typeface="Kohinoor Devanagari Medium" panose="02000000000000000000" pitchFamily="2" charset="77"/>
                </a:rPr>
                <a:t>p(O</a:t>
              </a:r>
              <a:r>
                <a:rPr lang="en-US" sz="1600" baseline="-25000" dirty="0">
                  <a:latin typeface="PT Sans Caption" panose="020B0603020203020204" pitchFamily="34" charset="77"/>
                  <a:ea typeface="Cambria Math" panose="02040503050406030204" pitchFamily="18" charset="0"/>
                  <a:cs typeface="Kohinoor Devanagari Medium" panose="02000000000000000000" pitchFamily="2" charset="77"/>
                </a:rPr>
                <a:t>2</a:t>
              </a:r>
              <a:r>
                <a:rPr lang="en-US" sz="1600" dirty="0">
                  <a:latin typeface="PT Sans Caption" panose="020B0603020203020204" pitchFamily="34" charset="77"/>
                  <a:ea typeface="Cambria Math" panose="02040503050406030204" pitchFamily="18" charset="0"/>
                  <a:cs typeface="Kohinoor Devanagari Medium" panose="02000000000000000000" pitchFamily="2" charset="77"/>
                </a:rPr>
                <a:t>) (</a:t>
              </a:r>
              <a:r>
                <a:rPr lang="en-US" sz="1600" dirty="0" err="1">
                  <a:latin typeface="PT Sans Caption" panose="020B0603020203020204" pitchFamily="34" charset="77"/>
                  <a:ea typeface="Cambria Math" panose="02040503050406030204" pitchFamily="18" charset="0"/>
                  <a:cs typeface="Kohinoor Devanagari Medium" panose="02000000000000000000" pitchFamily="2" charset="77"/>
                </a:rPr>
                <a:t>atm</a:t>
              </a:r>
              <a:r>
                <a:rPr lang="en-US" sz="1600" dirty="0">
                  <a:latin typeface="PT Sans Caption" panose="020B0603020203020204" pitchFamily="34" charset="77"/>
                  <a:ea typeface="Cambria Math" panose="02040503050406030204" pitchFamily="18" charset="0"/>
                  <a:cs typeface="Kohinoor Devanagari Medium" panose="02000000000000000000" pitchFamily="2" charset="77"/>
                </a:rPr>
                <a:t>)</a:t>
              </a:r>
            </a:p>
          </p:txBody>
        </p:sp>
      </p:grpSp>
      <p:pic>
        <p:nvPicPr>
          <p:cNvPr id="7" name="Picture 6">
            <a:extLst>
              <a:ext uri="{FF2B5EF4-FFF2-40B4-BE49-F238E27FC236}">
                <a16:creationId xmlns:a16="http://schemas.microsoft.com/office/drawing/2014/main" id="{71940436-48A0-E58E-8F1E-0F6CEDD80D98}"/>
              </a:ext>
            </a:extLst>
          </p:cNvPr>
          <p:cNvPicPr>
            <a:picLocks noChangeAspect="1"/>
          </p:cNvPicPr>
          <p:nvPr/>
        </p:nvPicPr>
        <p:blipFill rotWithShape="1">
          <a:blip r:embed="rId4"/>
          <a:srcRect l="58011" b="13853"/>
          <a:stretch/>
        </p:blipFill>
        <p:spPr>
          <a:xfrm>
            <a:off x="10271999" y="4938798"/>
            <a:ext cx="1926275" cy="1528688"/>
          </a:xfrm>
          <a:prstGeom prst="rect">
            <a:avLst/>
          </a:prstGeom>
        </p:spPr>
      </p:pic>
      <p:sp>
        <p:nvSpPr>
          <p:cNvPr id="10" name="Title 1">
            <a:extLst>
              <a:ext uri="{FF2B5EF4-FFF2-40B4-BE49-F238E27FC236}">
                <a16:creationId xmlns:a16="http://schemas.microsoft.com/office/drawing/2014/main" id="{FDEAB7CD-97EB-0C4E-B16B-910FB74F2DE9}"/>
              </a:ext>
            </a:extLst>
          </p:cNvPr>
          <p:cNvSpPr txBox="1">
            <a:spLocks/>
          </p:cNvSpPr>
          <p:nvPr/>
        </p:nvSpPr>
        <p:spPr>
          <a:xfrm>
            <a:off x="130629" y="142444"/>
            <a:ext cx="11888858" cy="6987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Prediction of structure and state of catalysts under reaction conditions</a:t>
            </a:r>
          </a:p>
        </p:txBody>
      </p:sp>
      <p:grpSp>
        <p:nvGrpSpPr>
          <p:cNvPr id="14" name="Agrupar 1">
            <a:extLst>
              <a:ext uri="{FF2B5EF4-FFF2-40B4-BE49-F238E27FC236}">
                <a16:creationId xmlns:a16="http://schemas.microsoft.com/office/drawing/2014/main" id="{079A1769-EE5B-5F4C-816D-ABF668FAFE7A}"/>
              </a:ext>
            </a:extLst>
          </p:cNvPr>
          <p:cNvGrpSpPr/>
          <p:nvPr/>
        </p:nvGrpSpPr>
        <p:grpSpPr>
          <a:xfrm>
            <a:off x="6115820" y="863972"/>
            <a:ext cx="5152746" cy="1345630"/>
            <a:chOff x="1268876" y="1157575"/>
            <a:chExt cx="9550274" cy="2494036"/>
          </a:xfrm>
        </p:grpSpPr>
        <p:pic>
          <p:nvPicPr>
            <p:cNvPr id="15" name="Imagen 3" descr="all_struct_1.png">
              <a:extLst>
                <a:ext uri="{FF2B5EF4-FFF2-40B4-BE49-F238E27FC236}">
                  <a16:creationId xmlns:a16="http://schemas.microsoft.com/office/drawing/2014/main" id="{F7C38CA0-B757-724D-9B23-0D2D160E960E}"/>
                </a:ext>
              </a:extLst>
            </p:cNvPr>
            <p:cNvPicPr>
              <a:picLocks noChangeAspect="1"/>
            </p:cNvPicPr>
            <p:nvPr/>
          </p:nvPicPr>
          <p:blipFill rotWithShape="1">
            <a:blip r:embed="rId5">
              <a:extLst>
                <a:ext uri="{28A0092B-C50C-407E-A947-70E740481C1C}">
                  <a14:useLocalDpi xmlns:a14="http://schemas.microsoft.com/office/drawing/2010/main" val="0"/>
                </a:ext>
              </a:extLst>
            </a:blip>
            <a:srcRect l="13894" t="79788" r="28375"/>
            <a:stretch/>
          </p:blipFill>
          <p:spPr>
            <a:xfrm>
              <a:off x="1268876" y="1157575"/>
              <a:ext cx="6348026" cy="2389607"/>
            </a:xfrm>
            <a:prstGeom prst="rect">
              <a:avLst/>
            </a:prstGeom>
          </p:spPr>
        </p:pic>
        <p:pic>
          <p:nvPicPr>
            <p:cNvPr id="20" name="Imagen 5" descr="all_struct_1.png">
              <a:extLst>
                <a:ext uri="{FF2B5EF4-FFF2-40B4-BE49-F238E27FC236}">
                  <a16:creationId xmlns:a16="http://schemas.microsoft.com/office/drawing/2014/main" id="{E1B0B88A-9FA3-D444-B8CF-B8DA2A1561F0}"/>
                </a:ext>
              </a:extLst>
            </p:cNvPr>
            <p:cNvPicPr>
              <a:picLocks noChangeAspect="1"/>
            </p:cNvPicPr>
            <p:nvPr/>
          </p:nvPicPr>
          <p:blipFill rotWithShape="1">
            <a:blip r:embed="rId5">
              <a:extLst>
                <a:ext uri="{28A0092B-C50C-407E-A947-70E740481C1C}">
                  <a14:useLocalDpi xmlns:a14="http://schemas.microsoft.com/office/drawing/2010/main" val="0"/>
                </a:ext>
              </a:extLst>
            </a:blip>
            <a:srcRect l="71493" t="79711" r="-616" b="-805"/>
            <a:stretch/>
          </p:blipFill>
          <p:spPr>
            <a:xfrm>
              <a:off x="7616902" y="1157575"/>
              <a:ext cx="3202248" cy="2494036"/>
            </a:xfrm>
            <a:prstGeom prst="rect">
              <a:avLst/>
            </a:prstGeom>
          </p:spPr>
        </p:pic>
      </p:grpSp>
      <p:grpSp>
        <p:nvGrpSpPr>
          <p:cNvPr id="2" name="Group 1">
            <a:extLst>
              <a:ext uri="{FF2B5EF4-FFF2-40B4-BE49-F238E27FC236}">
                <a16:creationId xmlns:a16="http://schemas.microsoft.com/office/drawing/2014/main" id="{7EB4EA7A-1F47-1075-2F23-8F5479979BF3}"/>
              </a:ext>
            </a:extLst>
          </p:cNvPr>
          <p:cNvGrpSpPr/>
          <p:nvPr/>
        </p:nvGrpSpPr>
        <p:grpSpPr>
          <a:xfrm>
            <a:off x="6104894" y="1990453"/>
            <a:ext cx="5163672" cy="1633992"/>
            <a:chOff x="418386" y="3417036"/>
            <a:chExt cx="5573236" cy="1763594"/>
          </a:xfrm>
        </p:grpSpPr>
        <p:pic>
          <p:nvPicPr>
            <p:cNvPr id="13" name="Picture 12">
              <a:extLst>
                <a:ext uri="{FF2B5EF4-FFF2-40B4-BE49-F238E27FC236}">
                  <a16:creationId xmlns:a16="http://schemas.microsoft.com/office/drawing/2014/main" id="{F23FA05E-3F76-292C-7466-C68DD5A38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386" y="3421333"/>
              <a:ext cx="1069158" cy="855326"/>
            </a:xfrm>
            <a:prstGeom prst="rect">
              <a:avLst/>
            </a:prstGeom>
          </p:spPr>
        </p:pic>
        <p:pic>
          <p:nvPicPr>
            <p:cNvPr id="16" name="Picture 15">
              <a:extLst>
                <a:ext uri="{FF2B5EF4-FFF2-40B4-BE49-F238E27FC236}">
                  <a16:creationId xmlns:a16="http://schemas.microsoft.com/office/drawing/2014/main" id="{DF6EDED6-E242-29C8-745E-A46012954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386" y="4325304"/>
              <a:ext cx="1069158" cy="855326"/>
            </a:xfrm>
            <a:prstGeom prst="rect">
              <a:avLst/>
            </a:prstGeom>
          </p:spPr>
        </p:pic>
        <p:pic>
          <p:nvPicPr>
            <p:cNvPr id="17" name="Picture 16">
              <a:extLst>
                <a:ext uri="{FF2B5EF4-FFF2-40B4-BE49-F238E27FC236}">
                  <a16:creationId xmlns:a16="http://schemas.microsoft.com/office/drawing/2014/main" id="{78B1CF17-BE48-D170-1824-F2A9255DBB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3921" y="3421646"/>
              <a:ext cx="1069158" cy="855326"/>
            </a:xfrm>
            <a:prstGeom prst="rect">
              <a:avLst/>
            </a:prstGeom>
          </p:spPr>
        </p:pic>
        <p:pic>
          <p:nvPicPr>
            <p:cNvPr id="21" name="Picture 20">
              <a:extLst>
                <a:ext uri="{FF2B5EF4-FFF2-40B4-BE49-F238E27FC236}">
                  <a16:creationId xmlns:a16="http://schemas.microsoft.com/office/drawing/2014/main" id="{CE6DDD03-9761-ED8A-CB2C-8D0DC97802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2261" y="4325304"/>
              <a:ext cx="1069158" cy="855326"/>
            </a:xfrm>
            <a:prstGeom prst="rect">
              <a:avLst/>
            </a:prstGeom>
          </p:spPr>
        </p:pic>
        <p:pic>
          <p:nvPicPr>
            <p:cNvPr id="22" name="Picture 21">
              <a:extLst>
                <a:ext uri="{FF2B5EF4-FFF2-40B4-BE49-F238E27FC236}">
                  <a16:creationId xmlns:a16="http://schemas.microsoft.com/office/drawing/2014/main" id="{4CFEB54F-E359-95F6-ED74-B1BA9FB89E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9151" y="3417036"/>
              <a:ext cx="1069158" cy="855326"/>
            </a:xfrm>
            <a:prstGeom prst="rect">
              <a:avLst/>
            </a:prstGeom>
          </p:spPr>
        </p:pic>
        <p:pic>
          <p:nvPicPr>
            <p:cNvPr id="23" name="Picture 22">
              <a:extLst>
                <a:ext uri="{FF2B5EF4-FFF2-40B4-BE49-F238E27FC236}">
                  <a16:creationId xmlns:a16="http://schemas.microsoft.com/office/drawing/2014/main" id="{DD1FD5F8-7CD6-443D-AC41-667B9706C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7789" y="4322129"/>
              <a:ext cx="1069158" cy="855326"/>
            </a:xfrm>
            <a:prstGeom prst="rect">
              <a:avLst/>
            </a:prstGeom>
          </p:spPr>
        </p:pic>
        <p:pic>
          <p:nvPicPr>
            <p:cNvPr id="24" name="Picture 23">
              <a:extLst>
                <a:ext uri="{FF2B5EF4-FFF2-40B4-BE49-F238E27FC236}">
                  <a16:creationId xmlns:a16="http://schemas.microsoft.com/office/drawing/2014/main" id="{CAFBF8CD-55D3-28EC-AB6D-EEB88F60DA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00284" y="3418031"/>
              <a:ext cx="1069158" cy="855326"/>
            </a:xfrm>
            <a:prstGeom prst="rect">
              <a:avLst/>
            </a:prstGeom>
          </p:spPr>
        </p:pic>
        <p:pic>
          <p:nvPicPr>
            <p:cNvPr id="25" name="Picture 24">
              <a:extLst>
                <a:ext uri="{FF2B5EF4-FFF2-40B4-BE49-F238E27FC236}">
                  <a16:creationId xmlns:a16="http://schemas.microsoft.com/office/drawing/2014/main" id="{8608F86D-A269-8C6F-A832-399EBAB19A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0284" y="4324153"/>
              <a:ext cx="1069158" cy="855326"/>
            </a:xfrm>
            <a:prstGeom prst="rect">
              <a:avLst/>
            </a:prstGeom>
          </p:spPr>
        </p:pic>
        <p:pic>
          <p:nvPicPr>
            <p:cNvPr id="26" name="Picture 25">
              <a:extLst>
                <a:ext uri="{FF2B5EF4-FFF2-40B4-BE49-F238E27FC236}">
                  <a16:creationId xmlns:a16="http://schemas.microsoft.com/office/drawing/2014/main" id="{F9F6BA18-CE4C-2EFC-7A89-E8526F27AC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2464" y="3422046"/>
              <a:ext cx="1069158" cy="855326"/>
            </a:xfrm>
            <a:prstGeom prst="rect">
              <a:avLst/>
            </a:prstGeom>
          </p:spPr>
        </p:pic>
        <p:pic>
          <p:nvPicPr>
            <p:cNvPr id="27" name="Picture 26">
              <a:extLst>
                <a:ext uri="{FF2B5EF4-FFF2-40B4-BE49-F238E27FC236}">
                  <a16:creationId xmlns:a16="http://schemas.microsoft.com/office/drawing/2014/main" id="{7281C9FC-22AF-D80E-23A7-CB2E49DCB9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2122" y="4322129"/>
              <a:ext cx="1069158" cy="855326"/>
            </a:xfrm>
            <a:prstGeom prst="rect">
              <a:avLst/>
            </a:prstGeom>
          </p:spPr>
        </p:pic>
      </p:grpSp>
      <p:grpSp>
        <p:nvGrpSpPr>
          <p:cNvPr id="8" name="Group 7">
            <a:extLst>
              <a:ext uri="{FF2B5EF4-FFF2-40B4-BE49-F238E27FC236}">
                <a16:creationId xmlns:a16="http://schemas.microsoft.com/office/drawing/2014/main" id="{44575ED4-5624-7A39-5EC8-5451B37209B7}"/>
              </a:ext>
            </a:extLst>
          </p:cNvPr>
          <p:cNvGrpSpPr/>
          <p:nvPr/>
        </p:nvGrpSpPr>
        <p:grpSpPr>
          <a:xfrm>
            <a:off x="-61680" y="798995"/>
            <a:ext cx="6248400" cy="5608966"/>
            <a:chOff x="-749710" y="1348472"/>
            <a:chExt cx="6248400" cy="5608966"/>
          </a:xfrm>
        </p:grpSpPr>
        <p:grpSp>
          <p:nvGrpSpPr>
            <p:cNvPr id="12" name="Group 11">
              <a:extLst>
                <a:ext uri="{FF2B5EF4-FFF2-40B4-BE49-F238E27FC236}">
                  <a16:creationId xmlns:a16="http://schemas.microsoft.com/office/drawing/2014/main" id="{54C6AEC1-8068-B6E5-2C72-2E596224D967}"/>
                </a:ext>
              </a:extLst>
            </p:cNvPr>
            <p:cNvGrpSpPr/>
            <p:nvPr/>
          </p:nvGrpSpPr>
          <p:grpSpPr>
            <a:xfrm>
              <a:off x="62480" y="1348472"/>
              <a:ext cx="4411197" cy="5608966"/>
              <a:chOff x="62480" y="1348472"/>
              <a:chExt cx="4411197" cy="5608966"/>
            </a:xfrm>
          </p:grpSpPr>
          <p:grpSp>
            <p:nvGrpSpPr>
              <p:cNvPr id="29" name="Group 28">
                <a:extLst>
                  <a:ext uri="{FF2B5EF4-FFF2-40B4-BE49-F238E27FC236}">
                    <a16:creationId xmlns:a16="http://schemas.microsoft.com/office/drawing/2014/main" id="{CF7F3D1A-9735-93D4-A1B1-7F25E1E19E01}"/>
                  </a:ext>
                </a:extLst>
              </p:cNvPr>
              <p:cNvGrpSpPr>
                <a:grpSpLocks noChangeAspect="1"/>
              </p:cNvGrpSpPr>
              <p:nvPr/>
            </p:nvGrpSpPr>
            <p:grpSpPr>
              <a:xfrm>
                <a:off x="62481" y="1348472"/>
                <a:ext cx="4404924" cy="3757210"/>
                <a:chOff x="-241903" y="1395349"/>
                <a:chExt cx="4927314" cy="4202785"/>
              </a:xfrm>
            </p:grpSpPr>
            <p:sp>
              <p:nvSpPr>
                <p:cNvPr id="46" name="Rectangle: Rounded Corners 45">
                  <a:extLst>
                    <a:ext uri="{FF2B5EF4-FFF2-40B4-BE49-F238E27FC236}">
                      <a16:creationId xmlns:a16="http://schemas.microsoft.com/office/drawing/2014/main" id="{CFBCF4A0-89A6-74B7-8489-A8504B8AA03D}"/>
                    </a:ext>
                  </a:extLst>
                </p:cNvPr>
                <p:cNvSpPr/>
                <p:nvPr/>
              </p:nvSpPr>
              <p:spPr>
                <a:xfrm>
                  <a:off x="-241903" y="1424255"/>
                  <a:ext cx="2384495" cy="1948907"/>
                </a:xfrm>
                <a:prstGeom prst="roundRect">
                  <a:avLst/>
                </a:prstGeom>
                <a:solidFill>
                  <a:srgbClr val="FFE9D9"/>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BAB90"/>
                    </a:solidFill>
                  </a:endParaRPr>
                </a:p>
              </p:txBody>
            </p:sp>
            <p:pic>
              <p:nvPicPr>
                <p:cNvPr id="47" name="Immagine 38">
                  <a:extLst>
                    <a:ext uri="{FF2B5EF4-FFF2-40B4-BE49-F238E27FC236}">
                      <a16:creationId xmlns:a16="http://schemas.microsoft.com/office/drawing/2014/main" id="{E4EA8351-149D-71B0-22E7-64A6E7A8CE3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353" b="96912" l="9799" r="94631">
                              <a14:foregroundMark x1="9799" y1="48529" x2="9799" y2="48529"/>
                              <a14:foregroundMark x1="51678" y1="6618" x2="51678" y2="6618"/>
                              <a14:foregroundMark x1="53423" y1="3382" x2="53423" y2="3382"/>
                              <a14:foregroundMark x1="88859" y1="43676" x2="88859" y2="43676"/>
                              <a14:foregroundMark x1="91544" y1="39559" x2="91544" y2="39559"/>
                              <a14:foregroundMark x1="93154" y1="50000" x2="93154" y2="50000"/>
                              <a14:foregroundMark x1="94899" y1="51912" x2="94899" y2="51912"/>
                              <a14:foregroundMark x1="55034" y1="93382" x2="55034" y2="93382"/>
                              <a14:foregroundMark x1="52752" y1="96912" x2="52752" y2="96912"/>
                              <a14:foregroundMark x1="53960" y1="2353" x2="53960" y2="2353"/>
                            </a14:backgroundRemoval>
                          </a14:imgEffect>
                        </a14:imgLayer>
                      </a14:imgProps>
                    </a:ext>
                  </a:extLst>
                </a:blip>
                <a:stretch>
                  <a:fillRect/>
                </a:stretch>
              </p:blipFill>
              <p:spPr>
                <a:xfrm>
                  <a:off x="165914" y="2539340"/>
                  <a:ext cx="756042" cy="692449"/>
                </a:xfrm>
                <a:prstGeom prst="rect">
                  <a:avLst/>
                </a:prstGeom>
              </p:spPr>
            </p:pic>
            <p:pic>
              <p:nvPicPr>
                <p:cNvPr id="48" name="Immagine 39">
                  <a:extLst>
                    <a:ext uri="{FF2B5EF4-FFF2-40B4-BE49-F238E27FC236}">
                      <a16:creationId xmlns:a16="http://schemas.microsoft.com/office/drawing/2014/main" id="{8CAB79D8-1F64-08EE-BD7E-5BFAF35CA7F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5719" b="93627" l="9816" r="93405">
                              <a14:foregroundMark x1="35276" y1="9477" x2="37117" y2="9967"/>
                              <a14:foregroundMark x1="41104" y1="8333" x2="44632" y2="8333"/>
                              <a14:foregroundMark x1="52454" y1="6046" x2="53834" y2="5882"/>
                              <a14:foregroundMark x1="92025" y1="48529" x2="92025" y2="48529"/>
                              <a14:foregroundMark x1="93558" y1="50163" x2="93558" y2="50163"/>
                              <a14:foregroundMark x1="52301" y1="91830" x2="52301" y2="91830"/>
                              <a14:foregroundMark x1="53067" y1="93627" x2="53067" y2="93627"/>
                              <a14:foregroundMark x1="11196" y1="50327" x2="11196" y2="50327"/>
                              <a14:foregroundMark x1="9969" y1="49837" x2="9969" y2="49837"/>
                            </a14:backgroundRemoval>
                          </a14:imgEffect>
                        </a14:imgLayer>
                      </a14:imgProps>
                    </a:ext>
                  </a:extLst>
                </a:blip>
                <a:stretch>
                  <a:fillRect/>
                </a:stretch>
              </p:blipFill>
              <p:spPr>
                <a:xfrm>
                  <a:off x="949897" y="1824385"/>
                  <a:ext cx="735184" cy="692448"/>
                </a:xfrm>
                <a:prstGeom prst="rect">
                  <a:avLst/>
                </a:prstGeom>
              </p:spPr>
            </p:pic>
            <p:pic>
              <p:nvPicPr>
                <p:cNvPr id="49" name="Immagine 40">
                  <a:extLst>
                    <a:ext uri="{FF2B5EF4-FFF2-40B4-BE49-F238E27FC236}">
                      <a16:creationId xmlns:a16="http://schemas.microsoft.com/office/drawing/2014/main" id="{DE589593-1A96-C5D5-89AD-E9633D7DEBA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195" b="98464" l="0" r="97462">
                              <a14:foregroundMark x1="24535" y1="14505" x2="29272" y2="10751"/>
                              <a14:foregroundMark x1="12860" y1="24573" x2="5753" y2="65529"/>
                              <a14:foregroundMark x1="5753" y1="65529" x2="36887" y2="94027"/>
                              <a14:foregroundMark x1="36887" y1="94027" x2="74450" y2="83959"/>
                              <a14:foregroundMark x1="6261" y1="44369" x2="7783" y2="56485"/>
                              <a14:foregroundMark x1="3553" y1="45392" x2="169" y2="53072"/>
                              <a14:foregroundMark x1="84433" y1="25427" x2="89002" y2="69283"/>
                              <a14:foregroundMark x1="89002" y1="69283" x2="83418" y2="73208"/>
                              <a14:foregroundMark x1="91878" y1="72184" x2="92724" y2="35495"/>
                              <a14:foregroundMark x1="95601" y1="44710" x2="97631" y2="53584"/>
                              <a14:foregroundMark x1="71743" y1="8532" x2="28765" y2="9386"/>
                              <a14:foregroundMark x1="28765" y1="9386" x2="28765" y2="9386"/>
                              <a14:foregroundMark x1="34179" y1="5290" x2="61760" y2="5290"/>
                              <a14:foregroundMark x1="47377" y1="1365" x2="51438" y2="1365"/>
                              <a14:foregroundMark x1="47039" y1="98464" x2="50592" y2="97952"/>
                            </a14:backgroundRemoval>
                          </a14:imgEffect>
                        </a14:imgLayer>
                      </a14:imgProps>
                    </a:ext>
                  </a:extLst>
                </a:blip>
                <a:stretch>
                  <a:fillRect/>
                </a:stretch>
              </p:blipFill>
              <p:spPr>
                <a:xfrm>
                  <a:off x="985404" y="2545371"/>
                  <a:ext cx="695967" cy="692449"/>
                </a:xfrm>
                <a:prstGeom prst="rect">
                  <a:avLst/>
                </a:prstGeom>
              </p:spPr>
            </p:pic>
            <p:pic>
              <p:nvPicPr>
                <p:cNvPr id="50" name="Immagine 41">
                  <a:extLst>
                    <a:ext uri="{FF2B5EF4-FFF2-40B4-BE49-F238E27FC236}">
                      <a16:creationId xmlns:a16="http://schemas.microsoft.com/office/drawing/2014/main" id="{F8215881-8FBB-4220-6E8F-B78390077A11}"/>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4221" b="93506" l="9922" r="89948">
                              <a14:foregroundMark x1="45039" y1="8766" x2="45039" y2="8766"/>
                              <a14:foregroundMark x1="48172" y1="4221" x2="48172" y2="4221"/>
                              <a14:foregroundMark x1="48956" y1="90584" x2="48956" y2="90584"/>
                              <a14:foregroundMark x1="49086" y1="93506" x2="49086" y2="93506"/>
                            </a14:backgroundRemoval>
                          </a14:imgEffect>
                        </a14:imgLayer>
                      </a14:imgProps>
                    </a:ext>
                  </a:extLst>
                </a:blip>
                <a:stretch>
                  <a:fillRect/>
                </a:stretch>
              </p:blipFill>
              <p:spPr>
                <a:xfrm>
                  <a:off x="157257" y="1847411"/>
                  <a:ext cx="827535" cy="667768"/>
                </a:xfrm>
                <a:prstGeom prst="rect">
                  <a:avLst/>
                </a:prstGeom>
              </p:spPr>
            </p:pic>
            <p:sp>
              <p:nvSpPr>
                <p:cNvPr id="51" name="CasellaDiTesto 7">
                  <a:extLst>
                    <a:ext uri="{FF2B5EF4-FFF2-40B4-BE49-F238E27FC236}">
                      <a16:creationId xmlns:a16="http://schemas.microsoft.com/office/drawing/2014/main" id="{3866EF9A-58CB-D670-D732-2E23A238015F}"/>
                    </a:ext>
                  </a:extLst>
                </p:cNvPr>
                <p:cNvSpPr txBox="1"/>
                <p:nvPr/>
              </p:nvSpPr>
              <p:spPr>
                <a:xfrm>
                  <a:off x="1290" y="1395349"/>
                  <a:ext cx="1967001" cy="447560"/>
                </a:xfrm>
                <a:prstGeom prst="rect">
                  <a:avLst/>
                </a:prstGeom>
                <a:noFill/>
              </p:spPr>
              <p:txBody>
                <a:bodyPr wrap="square" rtlCol="0">
                  <a:spAutoFit/>
                </a:bodyPr>
                <a:lstStyle/>
                <a:p>
                  <a:pPr algn="ctr"/>
                  <a:r>
                    <a:rPr lang="en-US" sz="2000" dirty="0"/>
                    <a:t>Database</a:t>
                  </a:r>
                  <a:endParaRPr lang="en-US" sz="900" dirty="0"/>
                </a:p>
              </p:txBody>
            </p:sp>
            <p:sp>
              <p:nvSpPr>
                <p:cNvPr id="52" name="Rectangle: Rounded Corners 51">
                  <a:extLst>
                    <a:ext uri="{FF2B5EF4-FFF2-40B4-BE49-F238E27FC236}">
                      <a16:creationId xmlns:a16="http://schemas.microsoft.com/office/drawing/2014/main" id="{3FBE065D-19A6-29F1-B49D-6CFE8EF4C268}"/>
                    </a:ext>
                  </a:extLst>
                </p:cNvPr>
                <p:cNvSpPr/>
                <p:nvPr/>
              </p:nvSpPr>
              <p:spPr>
                <a:xfrm>
                  <a:off x="-241903" y="3648846"/>
                  <a:ext cx="2430592" cy="1948907"/>
                </a:xfrm>
                <a:prstGeom prst="roundRect">
                  <a:avLst/>
                </a:prstGeom>
                <a:solidFill>
                  <a:srgbClr val="FFE9D9"/>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8A597B95-FDC7-B0BF-B9D1-455F3B0D097C}"/>
                    </a:ext>
                  </a:extLst>
                </p:cNvPr>
                <p:cNvSpPr/>
                <p:nvPr/>
              </p:nvSpPr>
              <p:spPr>
                <a:xfrm>
                  <a:off x="2597156" y="1422026"/>
                  <a:ext cx="2063548" cy="1948908"/>
                </a:xfrm>
                <a:prstGeom prst="roundRect">
                  <a:avLst/>
                </a:prstGeom>
                <a:solidFill>
                  <a:srgbClr val="FFE9D9"/>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Rounded Corners 53">
                  <a:extLst>
                    <a:ext uri="{FF2B5EF4-FFF2-40B4-BE49-F238E27FC236}">
                      <a16:creationId xmlns:a16="http://schemas.microsoft.com/office/drawing/2014/main" id="{573CD7C2-05C1-FDD9-C718-62C5B47CF873}"/>
                    </a:ext>
                  </a:extLst>
                </p:cNvPr>
                <p:cNvSpPr/>
                <p:nvPr/>
              </p:nvSpPr>
              <p:spPr>
                <a:xfrm>
                  <a:off x="2583649" y="3649226"/>
                  <a:ext cx="2101762" cy="1948908"/>
                </a:xfrm>
                <a:prstGeom prst="roundRect">
                  <a:avLst/>
                </a:prstGeom>
                <a:solidFill>
                  <a:srgbClr val="FFE9D9"/>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asellaDiTesto 33">
                  <a:extLst>
                    <a:ext uri="{FF2B5EF4-FFF2-40B4-BE49-F238E27FC236}">
                      <a16:creationId xmlns:a16="http://schemas.microsoft.com/office/drawing/2014/main" id="{78630F68-F5D6-E3D1-CED0-42C64789BAD5}"/>
                    </a:ext>
                  </a:extLst>
                </p:cNvPr>
                <p:cNvSpPr txBox="1"/>
                <p:nvPr/>
              </p:nvSpPr>
              <p:spPr>
                <a:xfrm>
                  <a:off x="2572486" y="3623793"/>
                  <a:ext cx="2063548" cy="447560"/>
                </a:xfrm>
                <a:prstGeom prst="rect">
                  <a:avLst/>
                </a:prstGeom>
                <a:noFill/>
              </p:spPr>
              <p:txBody>
                <a:bodyPr wrap="square" rtlCol="0">
                  <a:spAutoFit/>
                </a:bodyPr>
                <a:lstStyle/>
                <a:p>
                  <a:pPr algn="ctr"/>
                  <a:r>
                    <a:rPr lang="en-US" sz="2000" dirty="0"/>
                    <a:t>Training</a:t>
                  </a:r>
                  <a:endParaRPr lang="en-US" dirty="0"/>
                </a:p>
              </p:txBody>
            </p:sp>
            <p:sp>
              <p:nvSpPr>
                <p:cNvPr id="58" name="Flowchart: Connector 57">
                  <a:extLst>
                    <a:ext uri="{FF2B5EF4-FFF2-40B4-BE49-F238E27FC236}">
                      <a16:creationId xmlns:a16="http://schemas.microsoft.com/office/drawing/2014/main" id="{577AD828-A6D3-E270-C7A2-DA1329A8D712}"/>
                    </a:ext>
                  </a:extLst>
                </p:cNvPr>
                <p:cNvSpPr/>
                <p:nvPr/>
              </p:nvSpPr>
              <p:spPr>
                <a:xfrm>
                  <a:off x="2819310" y="4145248"/>
                  <a:ext cx="212258"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57334AA-250B-9616-589F-B02730C00CA9}"/>
                    </a:ext>
                  </a:extLst>
                </p:cNvPr>
                <p:cNvSpPr/>
                <p:nvPr/>
              </p:nvSpPr>
              <p:spPr>
                <a:xfrm>
                  <a:off x="3201448" y="5291664"/>
                  <a:ext cx="212258"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860EDF07-FEB1-7A57-BF9B-F6E1E95E852E}"/>
                    </a:ext>
                  </a:extLst>
                </p:cNvPr>
                <p:cNvSpPr/>
                <p:nvPr/>
              </p:nvSpPr>
              <p:spPr>
                <a:xfrm>
                  <a:off x="4347864" y="4450959"/>
                  <a:ext cx="212258"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BD140130-386B-9D1F-DCE0-9B8D7B3148B8}"/>
                    </a:ext>
                  </a:extLst>
                </p:cNvPr>
                <p:cNvSpPr/>
                <p:nvPr/>
              </p:nvSpPr>
              <p:spPr>
                <a:xfrm>
                  <a:off x="2628240" y="4871312"/>
                  <a:ext cx="212258"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59AB355B-2E2B-5820-9FF0-F689058A614E}"/>
                    </a:ext>
                  </a:extLst>
                </p:cNvPr>
                <p:cNvSpPr/>
                <p:nvPr/>
              </p:nvSpPr>
              <p:spPr>
                <a:xfrm>
                  <a:off x="3368861" y="4409106"/>
                  <a:ext cx="212258"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95F045F9-5E6D-7910-748A-38EAD54987EF}"/>
                    </a:ext>
                  </a:extLst>
                </p:cNvPr>
                <p:cNvCxnSpPr>
                  <a:cxnSpLocks/>
                </p:cNvCxnSpPr>
                <p:nvPr/>
              </p:nvCxnSpPr>
              <p:spPr>
                <a:xfrm>
                  <a:off x="2975407" y="4328171"/>
                  <a:ext cx="423113" cy="56386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9B29399-1BFC-47DE-2C3E-A780CFD764F2}"/>
                    </a:ext>
                  </a:extLst>
                </p:cNvPr>
                <p:cNvCxnSpPr>
                  <a:cxnSpLocks/>
                </p:cNvCxnSpPr>
                <p:nvPr/>
              </p:nvCxnSpPr>
              <p:spPr>
                <a:xfrm>
                  <a:off x="3733351" y="4317829"/>
                  <a:ext cx="172928" cy="22576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F1C5A3A-4335-D67F-73D7-82FC686331C2}"/>
                    </a:ext>
                  </a:extLst>
                </p:cNvPr>
                <p:cNvCxnSpPr>
                  <a:cxnSpLocks/>
                </p:cNvCxnSpPr>
                <p:nvPr/>
              </p:nvCxnSpPr>
              <p:spPr>
                <a:xfrm>
                  <a:off x="3105439" y="5137683"/>
                  <a:ext cx="140841" cy="18072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AD109F-0E35-0734-D029-2F75291FEA85}"/>
                    </a:ext>
                  </a:extLst>
                </p:cNvPr>
                <p:cNvCxnSpPr>
                  <a:cxnSpLocks/>
                </p:cNvCxnSpPr>
                <p:nvPr/>
              </p:nvCxnSpPr>
              <p:spPr>
                <a:xfrm>
                  <a:off x="3620769" y="4819104"/>
                  <a:ext cx="270674" cy="34366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294880-B737-76FA-6F54-B107A5830ECE}"/>
                    </a:ext>
                  </a:extLst>
                </p:cNvPr>
                <p:cNvCxnSpPr>
                  <a:cxnSpLocks/>
                </p:cNvCxnSpPr>
                <p:nvPr/>
              </p:nvCxnSpPr>
              <p:spPr>
                <a:xfrm>
                  <a:off x="4248503" y="4308633"/>
                  <a:ext cx="140841" cy="18072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9FE39B-A842-EE2C-749A-8B2CF2D57A40}"/>
                    </a:ext>
                  </a:extLst>
                </p:cNvPr>
                <p:cNvCxnSpPr/>
                <p:nvPr/>
              </p:nvCxnSpPr>
              <p:spPr>
                <a:xfrm flipV="1">
                  <a:off x="2764482" y="4151119"/>
                  <a:ext cx="1622151" cy="11846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Flowchart: Connector 69">
                  <a:extLst>
                    <a:ext uri="{FF2B5EF4-FFF2-40B4-BE49-F238E27FC236}">
                      <a16:creationId xmlns:a16="http://schemas.microsoft.com/office/drawing/2014/main" id="{1491BCA4-F08B-00EF-430B-3E3756383C42}"/>
                    </a:ext>
                  </a:extLst>
                </p:cNvPr>
                <p:cNvSpPr/>
                <p:nvPr/>
              </p:nvSpPr>
              <p:spPr>
                <a:xfrm>
                  <a:off x="3803601" y="5085999"/>
                  <a:ext cx="212258"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6D7C3158-27E6-A9B6-231D-5A43C669F3EF}"/>
                    </a:ext>
                  </a:extLst>
                </p:cNvPr>
                <p:cNvSpPr/>
                <p:nvPr/>
              </p:nvSpPr>
              <p:spPr>
                <a:xfrm>
                  <a:off x="3589330" y="4153512"/>
                  <a:ext cx="192962" cy="1964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A9F88728-FD6F-C46E-8DCE-26AAD95D0838}"/>
                    </a:ext>
                  </a:extLst>
                </p:cNvPr>
                <p:cNvCxnSpPr>
                  <a:cxnSpLocks/>
                </p:cNvCxnSpPr>
                <p:nvPr/>
              </p:nvCxnSpPr>
              <p:spPr>
                <a:xfrm>
                  <a:off x="3440227" y="4472951"/>
                  <a:ext cx="164033" cy="21334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grpSp>
          <p:sp>
            <p:nvSpPr>
              <p:cNvPr id="30" name="Rectangle: Rounded Corners 29">
                <a:extLst>
                  <a:ext uri="{FF2B5EF4-FFF2-40B4-BE49-F238E27FC236}">
                    <a16:creationId xmlns:a16="http://schemas.microsoft.com/office/drawing/2014/main" id="{49BECAD5-006D-0862-810C-D2325FEB10EB}"/>
                  </a:ext>
                </a:extLst>
              </p:cNvPr>
              <p:cNvSpPr/>
              <p:nvPr/>
            </p:nvSpPr>
            <p:spPr>
              <a:xfrm rot="5400000">
                <a:off x="1447989" y="3923913"/>
                <a:ext cx="1640179" cy="4411197"/>
              </a:xfrm>
              <a:prstGeom prst="roundRect">
                <a:avLst/>
              </a:prstGeom>
              <a:solidFill>
                <a:srgbClr val="FFE9D9"/>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4B7BB11-2AF3-9BD5-5A85-2DB0DF6036AA}"/>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2943870" y="5525111"/>
                <a:ext cx="1432327" cy="1432327"/>
              </a:xfrm>
              <a:prstGeom prst="rect">
                <a:avLst/>
              </a:prstGeom>
            </p:spPr>
          </p:pic>
          <p:sp>
            <p:nvSpPr>
              <p:cNvPr id="32" name="TextBox 31">
                <a:extLst>
                  <a:ext uri="{FF2B5EF4-FFF2-40B4-BE49-F238E27FC236}">
                    <a16:creationId xmlns:a16="http://schemas.microsoft.com/office/drawing/2014/main" id="{853112D7-DC4C-986D-034E-697AB2BDFBB9}"/>
                  </a:ext>
                </a:extLst>
              </p:cNvPr>
              <p:cNvSpPr txBox="1"/>
              <p:nvPr/>
            </p:nvSpPr>
            <p:spPr>
              <a:xfrm>
                <a:off x="193648" y="5682718"/>
                <a:ext cx="2253342" cy="1200329"/>
              </a:xfrm>
              <a:prstGeom prst="rect">
                <a:avLst/>
              </a:prstGeom>
              <a:noFill/>
            </p:spPr>
            <p:txBody>
              <a:bodyPr wrap="square">
                <a:spAutoFit/>
              </a:bodyPr>
              <a:lstStyle/>
              <a:p>
                <a:pPr marL="285750" indent="-285750">
                  <a:buFont typeface="Arial" panose="020B0604020202020204" pitchFamily="34" charset="0"/>
                  <a:buChar char="•"/>
                </a:pPr>
                <a:r>
                  <a:rPr lang="en-US" dirty="0"/>
                  <a:t>Monte Carlo</a:t>
                </a:r>
              </a:p>
              <a:p>
                <a:pPr marL="285750" indent="-285750">
                  <a:buFont typeface="Arial" panose="020B0604020202020204" pitchFamily="34" charset="0"/>
                  <a:buChar char="•"/>
                </a:pPr>
                <a:r>
                  <a:rPr lang="en-US" dirty="0"/>
                  <a:t>Genetic Algorithm</a:t>
                </a:r>
              </a:p>
              <a:p>
                <a:pPr marL="285750" indent="-285750">
                  <a:buFont typeface="Arial" panose="020B0604020202020204" pitchFamily="34" charset="0"/>
                  <a:buChar char="•"/>
                </a:pPr>
                <a:r>
                  <a:rPr lang="en-US" dirty="0"/>
                  <a:t>Optimal Exchange</a:t>
                </a:r>
              </a:p>
              <a:p>
                <a:pPr marL="285750" indent="-285750">
                  <a:buFont typeface="Arial" panose="020B0604020202020204" pitchFamily="34" charset="0"/>
                  <a:buChar char="•"/>
                </a:pPr>
                <a:r>
                  <a:rPr lang="en-US" dirty="0"/>
                  <a:t>Basin Hopping</a:t>
                </a:r>
              </a:p>
            </p:txBody>
          </p:sp>
          <p:cxnSp>
            <p:nvCxnSpPr>
              <p:cNvPr id="33" name="Straight Arrow Connector 32">
                <a:extLst>
                  <a:ext uri="{FF2B5EF4-FFF2-40B4-BE49-F238E27FC236}">
                    <a16:creationId xmlns:a16="http://schemas.microsoft.com/office/drawing/2014/main" id="{CB8EF3D7-D759-C6D2-A699-6CBA12D8D473}"/>
                  </a:ext>
                </a:extLst>
              </p:cNvPr>
              <p:cNvCxnSpPr>
                <a:cxnSpLocks/>
                <a:stCxn id="53" idx="2"/>
                <a:endCxn id="54" idx="0"/>
              </p:cNvCxnSpPr>
              <p:nvPr/>
            </p:nvCxnSpPr>
            <p:spPr>
              <a:xfrm>
                <a:off x="3522931" y="3114607"/>
                <a:ext cx="5007" cy="2487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EB1D4DE-A84B-5DDF-6CBD-DEFFFA6BE939}"/>
                  </a:ext>
                </a:extLst>
              </p:cNvPr>
              <p:cNvCxnSpPr>
                <a:cxnSpLocks/>
                <a:stCxn id="46" idx="2"/>
                <a:endCxn id="52" idx="0"/>
              </p:cNvCxnSpPr>
              <p:nvPr/>
            </p:nvCxnSpPr>
            <p:spPr>
              <a:xfrm>
                <a:off x="1128328" y="3116600"/>
                <a:ext cx="20605" cy="2464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CBF131C-C37F-E428-3E03-CB412324F402}"/>
                  </a:ext>
                </a:extLst>
              </p:cNvPr>
              <p:cNvCxnSpPr>
                <a:cxnSpLocks/>
                <a:stCxn id="46" idx="3"/>
                <a:endCxn id="53" idx="1"/>
              </p:cNvCxnSpPr>
              <p:nvPr/>
            </p:nvCxnSpPr>
            <p:spPr>
              <a:xfrm flipV="1">
                <a:off x="2194174" y="2243465"/>
                <a:ext cx="406371" cy="19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0171995-89C4-DA5F-CF03-DC0E56DFA436}"/>
                  </a:ext>
                </a:extLst>
              </p:cNvPr>
              <p:cNvCxnSpPr>
                <a:cxnSpLocks/>
                <a:stCxn id="52" idx="3"/>
                <a:endCxn id="54" idx="1"/>
              </p:cNvCxnSpPr>
              <p:nvPr/>
            </p:nvCxnSpPr>
            <p:spPr>
              <a:xfrm>
                <a:off x="2235384" y="4234199"/>
                <a:ext cx="353086" cy="3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CasellaDiTesto 64">
                    <a:extLst>
                      <a:ext uri="{FF2B5EF4-FFF2-40B4-BE49-F238E27FC236}">
                        <a16:creationId xmlns:a16="http://schemas.microsoft.com/office/drawing/2014/main" id="{47829034-209B-2D7E-6E2D-7147B2D2FD16}"/>
                      </a:ext>
                    </a:extLst>
                  </p:cNvPr>
                  <p:cNvSpPr txBox="1"/>
                  <p:nvPr/>
                </p:nvSpPr>
                <p:spPr>
                  <a:xfrm>
                    <a:off x="2879072" y="1723142"/>
                    <a:ext cx="1263571" cy="16630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sSubSup>
                            <m:sSubSupPr>
                              <m:ctrlPr>
                                <a:rPr lang="en-US" sz="200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𝑁</m:t>
                              </m:r>
                            </m:e>
                            <m:sub>
                              <m:r>
                                <a:rPr lang="en-US" sz="2000" b="0" i="1" smtClean="0">
                                  <a:solidFill>
                                    <a:schemeClr val="tx1"/>
                                  </a:solidFill>
                                  <a:latin typeface="Cambria Math" panose="02040503050406030204" pitchFamily="18" charset="0"/>
                                </a:rPr>
                                <m:t>1</m:t>
                              </m:r>
                            </m:sub>
                            <m:sup>
                              <m:r>
                                <a:rPr lang="en-US" sz="2000" b="0" i="1" smtClean="0">
                                  <a:solidFill>
                                    <a:schemeClr val="tx1"/>
                                  </a:solidFill>
                                  <a:latin typeface="Cambria Math" panose="02040503050406030204" pitchFamily="18" charset="0"/>
                                </a:rPr>
                                <m:t>𝑑𝑒𝑠𝑐</m:t>
                              </m:r>
                            </m:sup>
                          </m:sSubSup>
                          <m:r>
                            <a:rPr lang="en-US" sz="2000" b="0" i="1" smtClean="0">
                              <a:solidFill>
                                <a:schemeClr val="tx1"/>
                              </a:solidFill>
                              <a:latin typeface="Cambria Math" panose="02040503050406030204" pitchFamily="18" charset="0"/>
                            </a:rPr>
                            <m:t>,</m:t>
                          </m:r>
                        </m:oMath>
                      </m:oMathPara>
                    </a14:m>
                    <a:endParaRPr lang="en-US" sz="200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200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𝑁</m:t>
                              </m:r>
                            </m:e>
                            <m:sub>
                              <m:r>
                                <a:rPr lang="en-US" sz="2000" b="0" i="1" smtClean="0">
                                  <a:solidFill>
                                    <a:schemeClr val="tx1"/>
                                  </a:solidFill>
                                  <a:latin typeface="Cambria Math" panose="02040503050406030204" pitchFamily="18" charset="0"/>
                                </a:rPr>
                                <m:t>2</m:t>
                              </m:r>
                            </m:sub>
                            <m:sup>
                              <m:r>
                                <a:rPr lang="en-US" sz="2000" b="0" i="1" smtClean="0">
                                  <a:solidFill>
                                    <a:schemeClr val="tx1"/>
                                  </a:solidFill>
                                  <a:latin typeface="Cambria Math" panose="02040503050406030204" pitchFamily="18" charset="0"/>
                                </a:rPr>
                                <m:t>𝑑𝑒𝑠𝑐</m:t>
                              </m:r>
                            </m:sup>
                          </m:sSubSup>
                          <m:r>
                            <a:rPr lang="en-US" sz="2000" b="0" i="1" smtClean="0">
                              <a:solidFill>
                                <a:schemeClr val="tx1"/>
                              </a:solidFill>
                              <a:latin typeface="Cambria Math" panose="02040503050406030204" pitchFamily="18" charset="0"/>
                            </a:rPr>
                            <m:t>,</m:t>
                          </m:r>
                        </m:oMath>
                      </m:oMathPara>
                    </a14:m>
                    <a:endParaRPr lang="en-US" sz="200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200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𝑁</m:t>
                              </m:r>
                            </m:e>
                            <m:sub>
                              <m:r>
                                <a:rPr lang="en-US" sz="2000" b="0" i="1" smtClean="0">
                                  <a:solidFill>
                                    <a:schemeClr val="tx1"/>
                                  </a:solidFill>
                                  <a:latin typeface="Cambria Math" panose="02040503050406030204" pitchFamily="18" charset="0"/>
                                </a:rPr>
                                <m:t>𝑁</m:t>
                              </m:r>
                            </m:sub>
                            <m:sup>
                              <m:r>
                                <a:rPr lang="en-US" sz="2000" b="0" i="1" smtClean="0">
                                  <a:solidFill>
                                    <a:schemeClr val="tx1"/>
                                  </a:solidFill>
                                  <a:latin typeface="Cambria Math" panose="02040503050406030204" pitchFamily="18" charset="0"/>
                                </a:rPr>
                                <m:t>𝑑𝑒𝑠𝑐</m:t>
                              </m:r>
                            </m:sup>
                          </m:sSubSup>
                          <m:r>
                            <a:rPr lang="en-US" sz="2000" b="0" i="1" smtClean="0">
                              <a:solidFill>
                                <a:schemeClr val="tx1"/>
                              </a:solidFill>
                              <a:latin typeface="Cambria Math" panose="02040503050406030204" pitchFamily="18" charset="0"/>
                            </a:rPr>
                            <m:t>}</m:t>
                          </m:r>
                        </m:oMath>
                      </m:oMathPara>
                    </a14:m>
                    <a:endParaRPr lang="en-US" sz="2800" dirty="0">
                      <a:solidFill>
                        <a:schemeClr val="tx1"/>
                      </a:solidFill>
                    </a:endParaRPr>
                  </a:p>
                  <a:p>
                    <a:endParaRPr lang="en-US" sz="2400" dirty="0">
                      <a:solidFill>
                        <a:schemeClr val="tx1"/>
                      </a:solidFill>
                    </a:endParaRPr>
                  </a:p>
                </p:txBody>
              </p:sp>
            </mc:Choice>
            <mc:Fallback xmlns="">
              <p:sp>
                <p:nvSpPr>
                  <p:cNvPr id="37" name="CasellaDiTesto 64">
                    <a:extLst>
                      <a:ext uri="{FF2B5EF4-FFF2-40B4-BE49-F238E27FC236}">
                        <a16:creationId xmlns:a16="http://schemas.microsoft.com/office/drawing/2014/main" id="{47829034-209B-2D7E-6E2D-7147B2D2FD16}"/>
                      </a:ext>
                    </a:extLst>
                  </p:cNvPr>
                  <p:cNvSpPr txBox="1">
                    <a:spLocks noRot="1" noChangeAspect="1" noMove="1" noResize="1" noEditPoints="1" noAdjustHandles="1" noChangeArrowheads="1" noChangeShapeType="1" noTextEdit="1"/>
                  </p:cNvSpPr>
                  <p:nvPr/>
                </p:nvSpPr>
                <p:spPr>
                  <a:xfrm>
                    <a:off x="2879072" y="1723142"/>
                    <a:ext cx="1263571" cy="1663019"/>
                  </a:xfrm>
                  <a:prstGeom prst="rect">
                    <a:avLst/>
                  </a:prstGeom>
                  <a:blipFill>
                    <a:blip r:embed="rId25"/>
                    <a:stretch>
                      <a:fillRect t="-368"/>
                    </a:stretch>
                  </a:blipFill>
                </p:spPr>
                <p:txBody>
                  <a:bodyPr/>
                  <a:lstStyle/>
                  <a:p>
                    <a:r>
                      <a:rPr lang="en-150">
                        <a:noFill/>
                      </a:rPr>
                      <a:t> </a:t>
                    </a:r>
                  </a:p>
                </p:txBody>
              </p:sp>
            </mc:Fallback>
          </mc:AlternateContent>
          <p:sp>
            <p:nvSpPr>
              <p:cNvPr id="38" name="CasellaDiTesto 7">
                <a:extLst>
                  <a:ext uri="{FF2B5EF4-FFF2-40B4-BE49-F238E27FC236}">
                    <a16:creationId xmlns:a16="http://schemas.microsoft.com/office/drawing/2014/main" id="{DCCE1708-158A-AF20-393D-171D4F14D18B}"/>
                  </a:ext>
                </a:extLst>
              </p:cNvPr>
              <p:cNvSpPr txBox="1"/>
              <p:nvPr/>
            </p:nvSpPr>
            <p:spPr>
              <a:xfrm>
                <a:off x="2591801" y="1381518"/>
                <a:ext cx="1862667" cy="400110"/>
              </a:xfrm>
              <a:prstGeom prst="rect">
                <a:avLst/>
              </a:prstGeom>
              <a:noFill/>
            </p:spPr>
            <p:txBody>
              <a:bodyPr wrap="square" rtlCol="0">
                <a:spAutoFit/>
              </a:bodyPr>
              <a:lstStyle/>
              <a:p>
                <a:pPr algn="ctr"/>
                <a:r>
                  <a:rPr lang="en-US" sz="2000" dirty="0"/>
                  <a:t>Descriptors</a:t>
                </a:r>
                <a:endParaRPr lang="en-US" sz="4400" dirty="0"/>
              </a:p>
            </p:txBody>
          </p:sp>
          <p:sp>
            <p:nvSpPr>
              <p:cNvPr id="39" name="CasellaDiTesto 7">
                <a:extLst>
                  <a:ext uri="{FF2B5EF4-FFF2-40B4-BE49-F238E27FC236}">
                    <a16:creationId xmlns:a16="http://schemas.microsoft.com/office/drawing/2014/main" id="{1D76192E-5F9A-563F-CB7D-41D97BB1BE22}"/>
                  </a:ext>
                </a:extLst>
              </p:cNvPr>
              <p:cNvSpPr txBox="1"/>
              <p:nvPr/>
            </p:nvSpPr>
            <p:spPr>
              <a:xfrm>
                <a:off x="159009" y="3337233"/>
                <a:ext cx="2086354" cy="400110"/>
              </a:xfrm>
              <a:prstGeom prst="rect">
                <a:avLst/>
              </a:prstGeom>
              <a:noFill/>
            </p:spPr>
            <p:txBody>
              <a:bodyPr wrap="square" rtlCol="0">
                <a:spAutoFit/>
              </a:bodyPr>
              <a:lstStyle/>
              <a:p>
                <a:pPr algn="ctr"/>
                <a:r>
                  <a:rPr lang="en-US" sz="2000" dirty="0"/>
                  <a:t>Energy Calculators</a:t>
                </a:r>
                <a:endParaRPr lang="en-US" sz="4400" dirty="0"/>
              </a:p>
            </p:txBody>
          </p:sp>
          <p:pic>
            <p:nvPicPr>
              <p:cNvPr id="40" name="Picture 2" descr="Facilities | CNUCMSL">
                <a:extLst>
                  <a:ext uri="{FF2B5EF4-FFF2-40B4-BE49-F238E27FC236}">
                    <a16:creationId xmlns:a16="http://schemas.microsoft.com/office/drawing/2014/main" id="{537C83FA-E6E8-C30C-2F9F-FE15DD2BA91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5138" y="3702089"/>
                <a:ext cx="981133" cy="7358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pysimm">
                <a:extLst>
                  <a:ext uri="{FF2B5EF4-FFF2-40B4-BE49-F238E27FC236}">
                    <a16:creationId xmlns:a16="http://schemas.microsoft.com/office/drawing/2014/main" id="{E6B0082B-2871-C14F-E9BF-12FCCC0ABA1D}"/>
                  </a:ext>
                </a:extLst>
              </p:cNvPr>
              <p:cNvPicPr>
                <a:picLocks noChangeAspect="1" noChangeArrowheads="1"/>
              </p:cNvPicPr>
              <p:nvPr/>
            </p:nvPicPr>
            <p:blipFill>
              <a:blip r:embed="rId27" cstate="hqprint">
                <a:extLst>
                  <a:ext uri="{28A0092B-C50C-407E-A947-70E740481C1C}">
                    <a14:useLocalDpi xmlns:a14="http://schemas.microsoft.com/office/drawing/2010/main" val="0"/>
                  </a:ext>
                </a:extLst>
              </a:blip>
              <a:srcRect/>
              <a:stretch>
                <a:fillRect/>
              </a:stretch>
            </p:blipFill>
            <p:spPr bwMode="auto">
              <a:xfrm>
                <a:off x="428975" y="4522484"/>
                <a:ext cx="1575043" cy="38798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391A41D-CF78-92EA-1730-47A821AEE614}"/>
                  </a:ext>
                </a:extLst>
              </p:cNvPr>
              <p:cNvSpPr txBox="1"/>
              <p:nvPr/>
            </p:nvSpPr>
            <p:spPr>
              <a:xfrm>
                <a:off x="1350646" y="3851915"/>
                <a:ext cx="744817" cy="341387"/>
              </a:xfrm>
              <a:prstGeom prst="rect">
                <a:avLst/>
              </a:prstGeom>
              <a:noFill/>
            </p:spPr>
            <p:txBody>
              <a:bodyPr wrap="square" rtlCol="0">
                <a:spAutoFit/>
              </a:bodyPr>
              <a:lstStyle/>
              <a:p>
                <a:r>
                  <a:rPr lang="en-US" sz="1600" dirty="0">
                    <a:solidFill>
                      <a:srgbClr val="00B050"/>
                    </a:solidFill>
                    <a:latin typeface="Amasis MT Pro Black" panose="020B0604020202020204" pitchFamily="18" charset="0"/>
                  </a:rPr>
                  <a:t>EMT</a:t>
                </a:r>
                <a:endParaRPr lang="en-US" dirty="0">
                  <a:solidFill>
                    <a:srgbClr val="00B050"/>
                  </a:solidFill>
                  <a:latin typeface="Amasis MT Pro Black" panose="020B0604020202020204" pitchFamily="18" charset="0"/>
                </a:endParaRPr>
              </a:p>
            </p:txBody>
          </p:sp>
          <p:cxnSp>
            <p:nvCxnSpPr>
              <p:cNvPr id="43" name="Straight Arrow Connector 42">
                <a:extLst>
                  <a:ext uri="{FF2B5EF4-FFF2-40B4-BE49-F238E27FC236}">
                    <a16:creationId xmlns:a16="http://schemas.microsoft.com/office/drawing/2014/main" id="{3A921832-81D0-11DE-E158-B995829E7CF9}"/>
                  </a:ext>
                </a:extLst>
              </p:cNvPr>
              <p:cNvCxnSpPr>
                <a:cxnSpLocks/>
                <a:stCxn id="52" idx="2"/>
              </p:cNvCxnSpPr>
              <p:nvPr/>
            </p:nvCxnSpPr>
            <p:spPr>
              <a:xfrm>
                <a:off x="1148933" y="5105342"/>
                <a:ext cx="164063" cy="2403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24D548-2F48-041B-0A7B-F1A358691E6F}"/>
                  </a:ext>
                </a:extLst>
              </p:cNvPr>
              <p:cNvCxnSpPr>
                <a:cxnSpLocks/>
                <a:stCxn id="54" idx="2"/>
              </p:cNvCxnSpPr>
              <p:nvPr/>
            </p:nvCxnSpPr>
            <p:spPr>
              <a:xfrm>
                <a:off x="3527939" y="5105682"/>
                <a:ext cx="0" cy="2199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CE73C6-7946-87B6-6E83-E37B75B40B7B}"/>
                  </a:ext>
                </a:extLst>
              </p:cNvPr>
              <p:cNvCxnSpPr>
                <a:cxnSpLocks/>
              </p:cNvCxnSpPr>
              <p:nvPr/>
            </p:nvCxnSpPr>
            <p:spPr>
              <a:xfrm>
                <a:off x="2782255" y="4597664"/>
                <a:ext cx="125909" cy="16156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42BC7E72-C69B-08E3-8A71-003D2A9521F6}"/>
                </a:ext>
              </a:extLst>
            </p:cNvPr>
            <p:cNvSpPr txBox="1"/>
            <p:nvPr/>
          </p:nvSpPr>
          <p:spPr>
            <a:xfrm>
              <a:off x="-749710" y="5326315"/>
              <a:ext cx="6248400" cy="400110"/>
            </a:xfrm>
            <a:prstGeom prst="rect">
              <a:avLst/>
            </a:prstGeom>
            <a:noFill/>
          </p:spPr>
          <p:txBody>
            <a:bodyPr wrap="square">
              <a:spAutoFit/>
            </a:bodyPr>
            <a:lstStyle/>
            <a:p>
              <a:pPr algn="ctr"/>
              <a:r>
                <a:rPr lang="en-US" sz="2000" dirty="0"/>
                <a:t>Global Optimization</a:t>
              </a:r>
            </a:p>
          </p:txBody>
        </p:sp>
      </p:grpSp>
      <p:sp>
        <p:nvSpPr>
          <p:cNvPr id="73" name="TextBox 72">
            <a:extLst>
              <a:ext uri="{FF2B5EF4-FFF2-40B4-BE49-F238E27FC236}">
                <a16:creationId xmlns:a16="http://schemas.microsoft.com/office/drawing/2014/main" id="{2D0730E2-9737-75AD-9288-657FFB199893}"/>
              </a:ext>
            </a:extLst>
          </p:cNvPr>
          <p:cNvSpPr txBox="1"/>
          <p:nvPr/>
        </p:nvSpPr>
        <p:spPr>
          <a:xfrm>
            <a:off x="1651771" y="6467486"/>
            <a:ext cx="2608674" cy="400110"/>
          </a:xfrm>
          <a:prstGeom prst="rect">
            <a:avLst/>
          </a:prstGeom>
          <a:noFill/>
        </p:spPr>
        <p:txBody>
          <a:bodyPr wrap="square">
            <a:spAutoFit/>
          </a:bodyPr>
          <a:lstStyle/>
          <a:p>
            <a:r>
              <a:rPr lang="en-US" sz="2000" dirty="0"/>
              <a:t>github.com/</a:t>
            </a:r>
            <a:r>
              <a:rPr lang="en-US" sz="2000" dirty="0" err="1"/>
              <a:t>reac-nps</a:t>
            </a:r>
            <a:endParaRPr lang="en-US" sz="2000" dirty="0"/>
          </a:p>
        </p:txBody>
      </p:sp>
      <p:sp>
        <p:nvSpPr>
          <p:cNvPr id="3" name="CuadroTexto 265">
            <a:extLst>
              <a:ext uri="{FF2B5EF4-FFF2-40B4-BE49-F238E27FC236}">
                <a16:creationId xmlns:a16="http://schemas.microsoft.com/office/drawing/2014/main" id="{81F081B2-0FB2-B1B7-729A-68DBCE3988DB}"/>
              </a:ext>
            </a:extLst>
          </p:cNvPr>
          <p:cNvSpPr txBox="1"/>
          <p:nvPr/>
        </p:nvSpPr>
        <p:spPr>
          <a:xfrm>
            <a:off x="6494793" y="6442027"/>
            <a:ext cx="5310136" cy="400110"/>
          </a:xfrm>
          <a:prstGeom prst="rect">
            <a:avLst/>
          </a:prstGeom>
          <a:noFill/>
        </p:spPr>
        <p:txBody>
          <a:bodyPr wrap="square" rtlCol="0">
            <a:spAutoFit/>
          </a:bodyPr>
          <a:lstStyle/>
          <a:p>
            <a:r>
              <a:rPr lang="es-ES" sz="2000" dirty="0" err="1"/>
              <a:t>Farris</a:t>
            </a:r>
            <a:r>
              <a:rPr lang="es-ES" sz="2000" dirty="0"/>
              <a:t>, </a:t>
            </a:r>
            <a:r>
              <a:rPr lang="es-ES" sz="2000" dirty="0" err="1"/>
              <a:t>Quinlivan</a:t>
            </a:r>
            <a:r>
              <a:rPr lang="es-ES" sz="2000" dirty="0"/>
              <a:t>, </a:t>
            </a:r>
            <a:r>
              <a:rPr lang="es-ES" sz="2000" dirty="0" err="1"/>
              <a:t>Neyman</a:t>
            </a:r>
            <a:r>
              <a:rPr lang="es-ES" sz="2000" dirty="0"/>
              <a:t>, Bruix, 2020-2024</a:t>
            </a:r>
          </a:p>
        </p:txBody>
      </p:sp>
      <p:pic>
        <p:nvPicPr>
          <p:cNvPr id="4" name="Picture 3">
            <a:extLst>
              <a:ext uri="{FF2B5EF4-FFF2-40B4-BE49-F238E27FC236}">
                <a16:creationId xmlns:a16="http://schemas.microsoft.com/office/drawing/2014/main" id="{B0D056BF-CBE8-8C57-4EEF-9EE9A1FC6FE9}"/>
              </a:ext>
            </a:extLst>
          </p:cNvPr>
          <p:cNvPicPr>
            <a:picLocks noChangeAspect="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9374" y="3702322"/>
            <a:ext cx="2137567" cy="1711035"/>
          </a:xfrm>
          <a:prstGeom prst="rect">
            <a:avLst/>
          </a:prstGeom>
        </p:spPr>
      </p:pic>
      <p:sp>
        <p:nvSpPr>
          <p:cNvPr id="5" name="TextBox 4">
            <a:extLst>
              <a:ext uri="{FF2B5EF4-FFF2-40B4-BE49-F238E27FC236}">
                <a16:creationId xmlns:a16="http://schemas.microsoft.com/office/drawing/2014/main" id="{C9732D3D-4AAE-B223-520C-8E3D0088ADB6}"/>
              </a:ext>
            </a:extLst>
          </p:cNvPr>
          <p:cNvSpPr txBox="1"/>
          <p:nvPr/>
        </p:nvSpPr>
        <p:spPr>
          <a:xfrm>
            <a:off x="10687321" y="4733131"/>
            <a:ext cx="1199624" cy="400110"/>
          </a:xfrm>
          <a:prstGeom prst="rect">
            <a:avLst/>
          </a:prstGeom>
          <a:solidFill>
            <a:schemeClr val="bg1">
              <a:alpha val="82000"/>
            </a:schemeClr>
          </a:solidFill>
          <a:ln>
            <a:solidFill>
              <a:schemeClr val="tx1"/>
            </a:solidFill>
          </a:ln>
        </p:spPr>
        <p:txBody>
          <a:bodyPr wrap="none" rtlCol="0">
            <a:spAutoFit/>
          </a:bodyPr>
          <a:lstStyle/>
          <a:p>
            <a:r>
              <a:rPr lang="en-US" sz="2000" b="1" dirty="0" err="1">
                <a:solidFill>
                  <a:srgbClr val="FF0000"/>
                </a:solidFill>
              </a:rPr>
              <a:t>O</a:t>
            </a:r>
            <a:r>
              <a:rPr lang="en-US" sz="2000" b="1" baseline="-25000" dirty="0" err="1">
                <a:solidFill>
                  <a:srgbClr val="FF0000"/>
                </a:solidFill>
              </a:rPr>
              <a:t>n</a:t>
            </a:r>
            <a:r>
              <a:rPr lang="en-US" sz="2000" b="1" dirty="0" err="1"/>
              <a:t>@</a:t>
            </a:r>
            <a:r>
              <a:rPr lang="en-US" sz="2000" b="1" dirty="0" err="1">
                <a:solidFill>
                  <a:srgbClr val="838387"/>
                </a:solidFill>
              </a:rPr>
              <a:t>Pt</a:t>
            </a:r>
            <a:r>
              <a:rPr lang="en-US" sz="2000" b="1" dirty="0" err="1">
                <a:solidFill>
                  <a:srgbClr val="D7C657"/>
                </a:solidFill>
              </a:rPr>
              <a:t>Au</a:t>
            </a:r>
            <a:endParaRPr lang="en-US" sz="2000" b="1" dirty="0">
              <a:solidFill>
                <a:srgbClr val="D7C657"/>
              </a:solidFill>
            </a:endParaRPr>
          </a:p>
        </p:txBody>
      </p:sp>
      <p:sp>
        <p:nvSpPr>
          <p:cNvPr id="6" name="TextBox 5">
            <a:extLst>
              <a:ext uri="{FF2B5EF4-FFF2-40B4-BE49-F238E27FC236}">
                <a16:creationId xmlns:a16="http://schemas.microsoft.com/office/drawing/2014/main" id="{B8B1D7FB-D9EA-3476-65F6-77ED0EB1377A}"/>
              </a:ext>
            </a:extLst>
          </p:cNvPr>
          <p:cNvSpPr txBox="1"/>
          <p:nvPr/>
        </p:nvSpPr>
        <p:spPr>
          <a:xfrm>
            <a:off x="10687321" y="1159814"/>
            <a:ext cx="1199239" cy="400110"/>
          </a:xfrm>
          <a:prstGeom prst="rect">
            <a:avLst/>
          </a:prstGeom>
          <a:solidFill>
            <a:schemeClr val="bg1">
              <a:alpha val="82000"/>
            </a:schemeClr>
          </a:solidFill>
          <a:ln>
            <a:solidFill>
              <a:schemeClr val="tx1"/>
            </a:solidFill>
          </a:ln>
        </p:spPr>
        <p:txBody>
          <a:bodyPr wrap="none" rtlCol="0">
            <a:spAutoFit/>
          </a:bodyPr>
          <a:lstStyle/>
          <a:p>
            <a:r>
              <a:rPr lang="en-US" sz="2000" b="1" dirty="0" err="1">
                <a:solidFill>
                  <a:schemeClr val="accent5">
                    <a:lumMod val="60000"/>
                    <a:lumOff val="40000"/>
                  </a:schemeClr>
                </a:solidFill>
              </a:rPr>
              <a:t>Zn</a:t>
            </a:r>
            <a:r>
              <a:rPr lang="en-US" sz="2000" b="1" dirty="0" err="1">
                <a:solidFill>
                  <a:srgbClr val="FF0000"/>
                </a:solidFill>
              </a:rPr>
              <a:t>O</a:t>
            </a:r>
            <a:r>
              <a:rPr lang="en-US" sz="2000" b="1" baseline="-25000" dirty="0" err="1">
                <a:solidFill>
                  <a:srgbClr val="FF0000"/>
                </a:solidFill>
              </a:rPr>
              <a:t>x</a:t>
            </a:r>
            <a:r>
              <a:rPr lang="en-US" sz="2000" b="1" dirty="0" err="1"/>
              <a:t>@</a:t>
            </a:r>
            <a:r>
              <a:rPr lang="en-US" sz="2000" b="1" dirty="0" err="1">
                <a:solidFill>
                  <a:schemeClr val="accent4">
                    <a:lumMod val="50000"/>
                  </a:schemeClr>
                </a:solidFill>
              </a:rPr>
              <a:t>Cu</a:t>
            </a:r>
            <a:endParaRPr lang="en-US" sz="2000" b="1" dirty="0">
              <a:solidFill>
                <a:schemeClr val="accent4">
                  <a:lumMod val="50000"/>
                </a:schemeClr>
              </a:solidFill>
            </a:endParaRPr>
          </a:p>
        </p:txBody>
      </p:sp>
      <p:sp>
        <p:nvSpPr>
          <p:cNvPr id="9" name="TextBox 8">
            <a:extLst>
              <a:ext uri="{FF2B5EF4-FFF2-40B4-BE49-F238E27FC236}">
                <a16:creationId xmlns:a16="http://schemas.microsoft.com/office/drawing/2014/main" id="{8A9D086D-DF89-1C76-A663-35F7CB4D1870}"/>
              </a:ext>
            </a:extLst>
          </p:cNvPr>
          <p:cNvSpPr txBox="1"/>
          <p:nvPr/>
        </p:nvSpPr>
        <p:spPr>
          <a:xfrm>
            <a:off x="10642181" y="2769710"/>
            <a:ext cx="1460785" cy="400110"/>
          </a:xfrm>
          <a:prstGeom prst="rect">
            <a:avLst/>
          </a:prstGeom>
          <a:solidFill>
            <a:schemeClr val="bg1">
              <a:alpha val="82000"/>
            </a:schemeClr>
          </a:solidFill>
          <a:ln>
            <a:solidFill>
              <a:schemeClr val="tx1"/>
            </a:solidFill>
          </a:ln>
        </p:spPr>
        <p:txBody>
          <a:bodyPr wrap="none" rtlCol="0">
            <a:spAutoFit/>
          </a:bodyPr>
          <a:lstStyle/>
          <a:p>
            <a:r>
              <a:rPr lang="en-US" sz="2000" b="1" dirty="0">
                <a:solidFill>
                  <a:srgbClr val="838387"/>
                </a:solidFill>
              </a:rPr>
              <a:t>Pt</a:t>
            </a:r>
            <a:r>
              <a:rPr lang="en-US" sz="2000" b="1" dirty="0">
                <a:solidFill>
                  <a:srgbClr val="FF0000"/>
                </a:solidFill>
              </a:rPr>
              <a:t>O</a:t>
            </a:r>
            <a:r>
              <a:rPr lang="en-US" sz="2000" b="1" baseline="-25000" dirty="0">
                <a:solidFill>
                  <a:srgbClr val="FF0000"/>
                </a:solidFill>
              </a:rPr>
              <a:t>x</a:t>
            </a:r>
            <a:r>
              <a:rPr lang="en-US" sz="2000" b="1" dirty="0"/>
              <a:t>@</a:t>
            </a:r>
            <a:r>
              <a:rPr lang="en-US" sz="2000" b="1" dirty="0">
                <a:solidFill>
                  <a:schemeClr val="accent4">
                    <a:lumMod val="75000"/>
                  </a:schemeClr>
                </a:solidFill>
              </a:rPr>
              <a:t>Ce</a:t>
            </a:r>
            <a:r>
              <a:rPr lang="en-US" sz="2000" b="1" dirty="0">
                <a:solidFill>
                  <a:srgbClr val="C00000"/>
                </a:solidFill>
              </a:rPr>
              <a:t>O</a:t>
            </a:r>
            <a:r>
              <a:rPr lang="en-US" sz="2000" b="1" baseline="-25000" dirty="0">
                <a:solidFill>
                  <a:srgbClr val="C00000"/>
                </a:solidFill>
              </a:rPr>
              <a:t>2</a:t>
            </a:r>
          </a:p>
        </p:txBody>
      </p:sp>
    </p:spTree>
    <p:extLst>
      <p:ext uri="{BB962C8B-B14F-4D97-AF65-F5344CB8AC3E}">
        <p14:creationId xmlns:p14="http://schemas.microsoft.com/office/powerpoint/2010/main" val="5789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4" name="Google Shape;84;p16"/>
          <p:cNvPicPr preferRelativeResize="0"/>
          <p:nvPr/>
        </p:nvPicPr>
        <p:blipFill rotWithShape="1">
          <a:blip r:embed="rId3">
            <a:alphaModFix/>
          </a:blip>
          <a:srcRect l="3297" t="11280" r="6374"/>
          <a:stretch/>
        </p:blipFill>
        <p:spPr>
          <a:xfrm>
            <a:off x="7301801" y="3508675"/>
            <a:ext cx="3953708" cy="2972719"/>
          </a:xfrm>
          <a:prstGeom prst="rect">
            <a:avLst/>
          </a:prstGeom>
          <a:noFill/>
          <a:ln>
            <a:noFill/>
          </a:ln>
        </p:spPr>
      </p:pic>
      <p:sp>
        <p:nvSpPr>
          <p:cNvPr id="6" name="TextBox 5">
            <a:extLst>
              <a:ext uri="{FF2B5EF4-FFF2-40B4-BE49-F238E27FC236}">
                <a16:creationId xmlns:a16="http://schemas.microsoft.com/office/drawing/2014/main" id="{D15A4BB8-A8F1-2050-B072-2E646BFBB667}"/>
              </a:ext>
            </a:extLst>
          </p:cNvPr>
          <p:cNvSpPr txBox="1"/>
          <p:nvPr/>
        </p:nvSpPr>
        <p:spPr>
          <a:xfrm>
            <a:off x="7448766" y="3222650"/>
            <a:ext cx="3812564" cy="430887"/>
          </a:xfrm>
          <a:prstGeom prst="rect">
            <a:avLst/>
          </a:prstGeom>
          <a:solidFill>
            <a:schemeClr val="bg1"/>
          </a:solidFill>
        </p:spPr>
        <p:txBody>
          <a:bodyPr wrap="square" rtlCol="0">
            <a:spAutoFit/>
          </a:bodyPr>
          <a:lstStyle/>
          <a:p>
            <a:r>
              <a:rPr lang="en-GB" sz="2200" dirty="0"/>
              <a:t>Predicted vs calculated dipoles</a:t>
            </a:r>
          </a:p>
        </p:txBody>
      </p:sp>
      <p:pic>
        <p:nvPicPr>
          <p:cNvPr id="7" name="Google Shape;75;p15">
            <a:extLst>
              <a:ext uri="{FF2B5EF4-FFF2-40B4-BE49-F238E27FC236}">
                <a16:creationId xmlns:a16="http://schemas.microsoft.com/office/drawing/2014/main" id="{AAAF35E9-D113-C894-F459-480F0AEAF5D5}"/>
              </a:ext>
            </a:extLst>
          </p:cNvPr>
          <p:cNvPicPr preferRelativeResize="0"/>
          <p:nvPr/>
        </p:nvPicPr>
        <p:blipFill rotWithShape="1">
          <a:blip r:embed="rId4">
            <a:alphaModFix/>
          </a:blip>
          <a:srcRect l="22681" t="14589" r="22676" b="14553"/>
          <a:stretch/>
        </p:blipFill>
        <p:spPr>
          <a:xfrm>
            <a:off x="7448765" y="1124428"/>
            <a:ext cx="2491163" cy="2141265"/>
          </a:xfrm>
          <a:prstGeom prst="rect">
            <a:avLst/>
          </a:prstGeom>
          <a:noFill/>
          <a:ln>
            <a:noFill/>
          </a:ln>
        </p:spPr>
      </p:pic>
      <p:sp>
        <p:nvSpPr>
          <p:cNvPr id="8" name="TextBox 7">
            <a:extLst>
              <a:ext uri="{FF2B5EF4-FFF2-40B4-BE49-F238E27FC236}">
                <a16:creationId xmlns:a16="http://schemas.microsoft.com/office/drawing/2014/main" id="{F0E7B547-758D-4532-06B6-922342E035A3}"/>
              </a:ext>
            </a:extLst>
          </p:cNvPr>
          <p:cNvSpPr txBox="1"/>
          <p:nvPr/>
        </p:nvSpPr>
        <p:spPr>
          <a:xfrm>
            <a:off x="9791387" y="1641442"/>
            <a:ext cx="1992787" cy="1015663"/>
          </a:xfrm>
          <a:prstGeom prst="rect">
            <a:avLst/>
          </a:prstGeom>
          <a:noFill/>
        </p:spPr>
        <p:txBody>
          <a:bodyPr wrap="square" rtlCol="0">
            <a:spAutoFit/>
          </a:bodyPr>
          <a:lstStyle/>
          <a:p>
            <a:pPr algn="ctr"/>
            <a:r>
              <a:rPr lang="en-GB" sz="2000" dirty="0"/>
              <a:t>100 atom </a:t>
            </a:r>
            <a:r>
              <a:rPr lang="en-GB" sz="2000" dirty="0" err="1"/>
              <a:t>TiC</a:t>
            </a:r>
            <a:r>
              <a:rPr lang="en-GB" sz="2000" dirty="0"/>
              <a:t> nanoparticle at 1500 K</a:t>
            </a:r>
          </a:p>
        </p:txBody>
      </p:sp>
      <p:sp>
        <p:nvSpPr>
          <p:cNvPr id="9" name="TextBox 8">
            <a:extLst>
              <a:ext uri="{FF2B5EF4-FFF2-40B4-BE49-F238E27FC236}">
                <a16:creationId xmlns:a16="http://schemas.microsoft.com/office/drawing/2014/main" id="{93078909-A492-EC1E-FB12-210AF29FC27B}"/>
              </a:ext>
            </a:extLst>
          </p:cNvPr>
          <p:cNvSpPr txBox="1"/>
          <p:nvPr/>
        </p:nvSpPr>
        <p:spPr>
          <a:xfrm>
            <a:off x="6833419" y="592007"/>
            <a:ext cx="4799471" cy="461665"/>
          </a:xfrm>
          <a:prstGeom prst="rect">
            <a:avLst/>
          </a:prstGeom>
          <a:solidFill>
            <a:schemeClr val="bg1"/>
          </a:solidFill>
        </p:spPr>
        <p:txBody>
          <a:bodyPr wrap="square" rtlCol="0">
            <a:spAutoFit/>
          </a:bodyPr>
          <a:lstStyle/>
          <a:p>
            <a:r>
              <a:rPr lang="en-GB" sz="2400" dirty="0"/>
              <a:t>High-temperature dynamics with ML</a:t>
            </a:r>
          </a:p>
        </p:txBody>
      </p:sp>
      <p:grpSp>
        <p:nvGrpSpPr>
          <p:cNvPr id="32" name="Group 31">
            <a:extLst>
              <a:ext uri="{FF2B5EF4-FFF2-40B4-BE49-F238E27FC236}">
                <a16:creationId xmlns:a16="http://schemas.microsoft.com/office/drawing/2014/main" id="{44176E0B-BFED-7C3A-BC88-FCFEA8E51B76}"/>
              </a:ext>
            </a:extLst>
          </p:cNvPr>
          <p:cNvGrpSpPr/>
          <p:nvPr/>
        </p:nvGrpSpPr>
        <p:grpSpPr>
          <a:xfrm>
            <a:off x="461973" y="3207264"/>
            <a:ext cx="5692534" cy="3575543"/>
            <a:chOff x="281595" y="3241720"/>
            <a:chExt cx="5692534" cy="3575543"/>
          </a:xfrm>
        </p:grpSpPr>
        <p:grpSp>
          <p:nvGrpSpPr>
            <p:cNvPr id="14" name="Group 13">
              <a:extLst>
                <a:ext uri="{FF2B5EF4-FFF2-40B4-BE49-F238E27FC236}">
                  <a16:creationId xmlns:a16="http://schemas.microsoft.com/office/drawing/2014/main" id="{96F3BF23-45D3-02A5-70DF-FF07EF56D2EE}"/>
                </a:ext>
              </a:extLst>
            </p:cNvPr>
            <p:cNvGrpSpPr/>
            <p:nvPr/>
          </p:nvGrpSpPr>
          <p:grpSpPr>
            <a:xfrm>
              <a:off x="457210" y="3241720"/>
              <a:ext cx="5516919" cy="3575543"/>
              <a:chOff x="-93484" y="833185"/>
              <a:chExt cx="5516919" cy="3575543"/>
            </a:xfrm>
          </p:grpSpPr>
          <p:pic>
            <p:nvPicPr>
              <p:cNvPr id="15" name="Picture 14">
                <a:extLst>
                  <a:ext uri="{FF2B5EF4-FFF2-40B4-BE49-F238E27FC236}">
                    <a16:creationId xmlns:a16="http://schemas.microsoft.com/office/drawing/2014/main" id="{557C46EE-D9BA-1EDA-28AA-D1127DDAB935}"/>
                  </a:ext>
                </a:extLst>
              </p:cNvPr>
              <p:cNvPicPr>
                <a:picLocks noChangeAspect="1"/>
              </p:cNvPicPr>
              <p:nvPr/>
            </p:nvPicPr>
            <p:blipFill rotWithShape="1">
              <a:blip r:embed="rId5"/>
              <a:srcRect l="10936" r="9355"/>
              <a:stretch/>
            </p:blipFill>
            <p:spPr>
              <a:xfrm>
                <a:off x="749999" y="833185"/>
                <a:ext cx="4092373" cy="3575543"/>
              </a:xfrm>
              <a:prstGeom prst="rect">
                <a:avLst/>
              </a:prstGeom>
            </p:spPr>
          </p:pic>
          <p:sp>
            <p:nvSpPr>
              <p:cNvPr id="16" name="TextBox 15">
                <a:extLst>
                  <a:ext uri="{FF2B5EF4-FFF2-40B4-BE49-F238E27FC236}">
                    <a16:creationId xmlns:a16="http://schemas.microsoft.com/office/drawing/2014/main" id="{56AA3F5B-0DFB-EDF0-7FD8-D109A9C157C7}"/>
                  </a:ext>
                </a:extLst>
              </p:cNvPr>
              <p:cNvSpPr txBox="1"/>
              <p:nvPr/>
            </p:nvSpPr>
            <p:spPr>
              <a:xfrm>
                <a:off x="3835643" y="3307818"/>
                <a:ext cx="1587792" cy="660261"/>
              </a:xfrm>
              <a:prstGeom prst="rect">
                <a:avLst/>
              </a:prstGeom>
              <a:solidFill>
                <a:schemeClr val="bg1"/>
              </a:solidFill>
              <a:ln w="28575">
                <a:solidFill>
                  <a:schemeClr val="accent4">
                    <a:lumMod val="75000"/>
                  </a:schemeClr>
                </a:solidFill>
              </a:ln>
            </p:spPr>
            <p:txBody>
              <a:bodyPr wrap="square" rtlCol="0">
                <a:spAutoFit/>
              </a:bodyPr>
              <a:lstStyle/>
              <a:p>
                <a:pPr algn="ctr"/>
                <a:r>
                  <a:rPr lang="en-GB" dirty="0"/>
                  <a:t>Cluster beam experiment</a:t>
                </a:r>
              </a:p>
            </p:txBody>
          </p:sp>
          <p:sp>
            <p:nvSpPr>
              <p:cNvPr id="17" name="TextBox 16">
                <a:extLst>
                  <a:ext uri="{FF2B5EF4-FFF2-40B4-BE49-F238E27FC236}">
                    <a16:creationId xmlns:a16="http://schemas.microsoft.com/office/drawing/2014/main" id="{19962EEC-F4FA-A904-DE47-5817B784E874}"/>
                  </a:ext>
                </a:extLst>
              </p:cNvPr>
              <p:cNvSpPr txBox="1"/>
              <p:nvPr/>
            </p:nvSpPr>
            <p:spPr>
              <a:xfrm>
                <a:off x="-93484" y="1162628"/>
                <a:ext cx="1465713" cy="646331"/>
              </a:xfrm>
              <a:prstGeom prst="rect">
                <a:avLst/>
              </a:prstGeom>
              <a:solidFill>
                <a:schemeClr val="bg1"/>
              </a:solidFill>
              <a:ln w="28575">
                <a:solidFill>
                  <a:schemeClr val="accent4">
                    <a:lumMod val="75000"/>
                  </a:schemeClr>
                </a:solidFill>
              </a:ln>
            </p:spPr>
            <p:txBody>
              <a:bodyPr wrap="square" rtlCol="0">
                <a:spAutoFit/>
              </a:bodyPr>
              <a:lstStyle/>
              <a:p>
                <a:pPr algn="ctr"/>
                <a:r>
                  <a:rPr lang="en-GB" dirty="0"/>
                  <a:t>Astronomical observation</a:t>
                </a:r>
              </a:p>
            </p:txBody>
          </p:sp>
        </p:grpSp>
        <p:sp>
          <p:nvSpPr>
            <p:cNvPr id="18" name="TextBox 17">
              <a:extLst>
                <a:ext uri="{FF2B5EF4-FFF2-40B4-BE49-F238E27FC236}">
                  <a16:creationId xmlns:a16="http://schemas.microsoft.com/office/drawing/2014/main" id="{3BAF124B-0396-15CB-FF43-E6B8E7A8318E}"/>
                </a:ext>
              </a:extLst>
            </p:cNvPr>
            <p:cNvSpPr txBox="1"/>
            <p:nvPr/>
          </p:nvSpPr>
          <p:spPr>
            <a:xfrm>
              <a:off x="4674928" y="4759356"/>
              <a:ext cx="805013" cy="369332"/>
            </a:xfrm>
            <a:prstGeom prst="rect">
              <a:avLst/>
            </a:prstGeom>
            <a:solidFill>
              <a:schemeClr val="bg1">
                <a:alpha val="40000"/>
              </a:schemeClr>
            </a:solidFill>
          </p:spPr>
          <p:txBody>
            <a:bodyPr wrap="square">
              <a:spAutoFit/>
            </a:bodyPr>
            <a:lstStyle/>
            <a:p>
              <a:r>
                <a:rPr lang="es-419" sz="1800" dirty="0"/>
                <a:t>Ti</a:t>
              </a:r>
              <a:r>
                <a:rPr lang="es-419" sz="1800" baseline="-25000" dirty="0"/>
                <a:t>32</a:t>
              </a:r>
              <a:r>
                <a:rPr lang="es-419" sz="1800" dirty="0"/>
                <a:t>C</a:t>
              </a:r>
              <a:r>
                <a:rPr lang="es-419" sz="1800" baseline="-25000" dirty="0"/>
                <a:t>32</a:t>
              </a:r>
              <a:endParaRPr lang="en-GB" sz="1800" baseline="-25000" dirty="0"/>
            </a:p>
          </p:txBody>
        </p:sp>
        <p:sp>
          <p:nvSpPr>
            <p:cNvPr id="19" name="TextBox 18">
              <a:extLst>
                <a:ext uri="{FF2B5EF4-FFF2-40B4-BE49-F238E27FC236}">
                  <a16:creationId xmlns:a16="http://schemas.microsoft.com/office/drawing/2014/main" id="{4588E366-4327-69E9-167A-3029E3D31047}"/>
                </a:ext>
              </a:extLst>
            </p:cNvPr>
            <p:cNvSpPr txBox="1"/>
            <p:nvPr/>
          </p:nvSpPr>
          <p:spPr>
            <a:xfrm>
              <a:off x="281595" y="4400149"/>
              <a:ext cx="1981790" cy="523220"/>
            </a:xfrm>
            <a:prstGeom prst="rect">
              <a:avLst/>
            </a:prstGeom>
            <a:solidFill>
              <a:schemeClr val="bg1">
                <a:alpha val="78000"/>
              </a:schemeClr>
            </a:solidFill>
            <a:ln>
              <a:solidFill>
                <a:schemeClr val="tx1"/>
              </a:solidFill>
            </a:ln>
          </p:spPr>
          <p:txBody>
            <a:bodyPr wrap="square">
              <a:spAutoFit/>
            </a:bodyPr>
            <a:lstStyle/>
            <a:p>
              <a:pPr algn="ctr"/>
              <a:r>
                <a:rPr lang="da-DK" sz="1400" dirty="0"/>
                <a:t>G. von Helden, et </a:t>
              </a:r>
              <a:r>
                <a:rPr lang="da-DK" sz="1400" i="1" dirty="0"/>
                <a:t>al. </a:t>
              </a:r>
            </a:p>
            <a:p>
              <a:r>
                <a:rPr lang="en-GB" sz="1400" i="1" dirty="0"/>
                <a:t>Science </a:t>
              </a:r>
              <a:r>
                <a:rPr lang="en-GB" sz="1400" dirty="0"/>
                <a:t>288, 313 (2000)</a:t>
              </a:r>
            </a:p>
          </p:txBody>
        </p:sp>
      </p:grpSp>
      <p:sp>
        <p:nvSpPr>
          <p:cNvPr id="20" name="TextBox 19">
            <a:extLst>
              <a:ext uri="{FF2B5EF4-FFF2-40B4-BE49-F238E27FC236}">
                <a16:creationId xmlns:a16="http://schemas.microsoft.com/office/drawing/2014/main" id="{087B6FDE-2575-6E9D-8AF4-46259F87F058}"/>
              </a:ext>
            </a:extLst>
          </p:cNvPr>
          <p:cNvSpPr txBox="1"/>
          <p:nvPr/>
        </p:nvSpPr>
        <p:spPr>
          <a:xfrm>
            <a:off x="1140686" y="40737"/>
            <a:ext cx="9741803" cy="584775"/>
          </a:xfrm>
          <a:prstGeom prst="rect">
            <a:avLst/>
          </a:prstGeom>
          <a:noFill/>
        </p:spPr>
        <p:txBody>
          <a:bodyPr wrap="square" rtlCol="0">
            <a:spAutoFit/>
          </a:bodyPr>
          <a:lstStyle/>
          <a:p>
            <a:r>
              <a:rPr lang="en-GB" sz="3200" dirty="0">
                <a:latin typeface="+mj-lt"/>
                <a:cs typeface="Calibri" panose="020F0502020204030204" pitchFamily="34" charset="0"/>
              </a:rPr>
              <a:t>Rationalizing formation of cosmic dust with ML potentials </a:t>
            </a:r>
          </a:p>
        </p:txBody>
      </p:sp>
      <p:pic>
        <p:nvPicPr>
          <p:cNvPr id="21" name="Picture 20" descr="A bright light in space&#10;&#10;Description automatically generated">
            <a:extLst>
              <a:ext uri="{FF2B5EF4-FFF2-40B4-BE49-F238E27FC236}">
                <a16:creationId xmlns:a16="http://schemas.microsoft.com/office/drawing/2014/main" id="{90C2FF0C-063E-C1AC-04F5-C37CD8CD1457}"/>
              </a:ext>
            </a:extLst>
          </p:cNvPr>
          <p:cNvPicPr>
            <a:picLocks noChangeAspect="1"/>
          </p:cNvPicPr>
          <p:nvPr/>
        </p:nvPicPr>
        <p:blipFill rotWithShape="1">
          <a:blip r:embed="rId6"/>
          <a:srcRect t="9210"/>
          <a:stretch/>
        </p:blipFill>
        <p:spPr>
          <a:xfrm>
            <a:off x="637588" y="1176972"/>
            <a:ext cx="2691001" cy="1943263"/>
          </a:xfrm>
          <a:prstGeom prst="rect">
            <a:avLst/>
          </a:prstGeom>
        </p:spPr>
      </p:pic>
      <p:sp>
        <p:nvSpPr>
          <p:cNvPr id="30" name="TextBox 29">
            <a:extLst>
              <a:ext uri="{FF2B5EF4-FFF2-40B4-BE49-F238E27FC236}">
                <a16:creationId xmlns:a16="http://schemas.microsoft.com/office/drawing/2014/main" id="{6063DC9F-08A9-CF3F-0DD8-1EBAD48E3416}"/>
              </a:ext>
            </a:extLst>
          </p:cNvPr>
          <p:cNvSpPr txBox="1"/>
          <p:nvPr/>
        </p:nvSpPr>
        <p:spPr>
          <a:xfrm>
            <a:off x="839826" y="598908"/>
            <a:ext cx="5032191" cy="461665"/>
          </a:xfrm>
          <a:prstGeom prst="rect">
            <a:avLst/>
          </a:prstGeom>
          <a:solidFill>
            <a:schemeClr val="bg1"/>
          </a:solidFill>
        </p:spPr>
        <p:txBody>
          <a:bodyPr wrap="square" rtlCol="0">
            <a:spAutoFit/>
          </a:bodyPr>
          <a:lstStyle/>
          <a:p>
            <a:r>
              <a:rPr lang="en-GB" sz="2400" dirty="0"/>
              <a:t>Carbon-based dust around dying stars</a:t>
            </a:r>
          </a:p>
        </p:txBody>
      </p:sp>
      <p:sp>
        <p:nvSpPr>
          <p:cNvPr id="38" name="CuadroTexto 265">
            <a:extLst>
              <a:ext uri="{FF2B5EF4-FFF2-40B4-BE49-F238E27FC236}">
                <a16:creationId xmlns:a16="http://schemas.microsoft.com/office/drawing/2014/main" id="{F1097371-F2FC-BFB1-A371-BA962DBB8743}"/>
              </a:ext>
            </a:extLst>
          </p:cNvPr>
          <p:cNvSpPr txBox="1"/>
          <p:nvPr/>
        </p:nvSpPr>
        <p:spPr>
          <a:xfrm>
            <a:off x="9318819" y="6387555"/>
            <a:ext cx="2465355" cy="400110"/>
          </a:xfrm>
          <a:prstGeom prst="rect">
            <a:avLst/>
          </a:prstGeom>
          <a:noFill/>
        </p:spPr>
        <p:txBody>
          <a:bodyPr wrap="none" rtlCol="0">
            <a:spAutoFit/>
          </a:bodyPr>
          <a:lstStyle/>
          <a:p>
            <a:r>
              <a:rPr lang="ca-ES" sz="2000" b="0" i="0" dirty="0">
                <a:solidFill>
                  <a:srgbClr val="242424"/>
                </a:solidFill>
                <a:effectLst/>
                <a:latin typeface="Calibri" panose="020F0502020204030204" pitchFamily="34" charset="0"/>
              </a:rPr>
              <a:t>Fabila</a:t>
            </a:r>
            <a:r>
              <a:rPr lang="es-ES" sz="2000" dirty="0"/>
              <a:t>, </a:t>
            </a:r>
            <a:r>
              <a:rPr lang="es-ES" sz="2000" dirty="0" err="1"/>
              <a:t>Bromley</a:t>
            </a:r>
            <a:r>
              <a:rPr lang="es-ES" sz="2000" dirty="0"/>
              <a:t>,  2023</a:t>
            </a:r>
          </a:p>
        </p:txBody>
      </p:sp>
      <p:sp>
        <p:nvSpPr>
          <p:cNvPr id="39" name="Isosceles Triangle 38">
            <a:extLst>
              <a:ext uri="{FF2B5EF4-FFF2-40B4-BE49-F238E27FC236}">
                <a16:creationId xmlns:a16="http://schemas.microsoft.com/office/drawing/2014/main" id="{0E4393F5-C9D1-638D-BEB0-04DE5D0DE5DA}"/>
              </a:ext>
            </a:extLst>
          </p:cNvPr>
          <p:cNvSpPr/>
          <p:nvPr/>
        </p:nvSpPr>
        <p:spPr>
          <a:xfrm rot="16200000">
            <a:off x="2720226" y="1665811"/>
            <a:ext cx="1570330" cy="965582"/>
          </a:xfrm>
          <a:prstGeom prst="triangle">
            <a:avLst/>
          </a:prstGeom>
          <a:solidFill>
            <a:schemeClr val="bg2">
              <a:alpha val="7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40" name="Rectangle 39">
            <a:extLst>
              <a:ext uri="{FF2B5EF4-FFF2-40B4-BE49-F238E27FC236}">
                <a16:creationId xmlns:a16="http://schemas.microsoft.com/office/drawing/2014/main" id="{B364C0BB-5904-D1DA-F587-D2B1D179DDA4}"/>
              </a:ext>
            </a:extLst>
          </p:cNvPr>
          <p:cNvSpPr/>
          <p:nvPr/>
        </p:nvSpPr>
        <p:spPr>
          <a:xfrm>
            <a:off x="3882173" y="1363437"/>
            <a:ext cx="246070" cy="1756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nvGrpSpPr>
          <p:cNvPr id="37" name="Group 36">
            <a:extLst>
              <a:ext uri="{FF2B5EF4-FFF2-40B4-BE49-F238E27FC236}">
                <a16:creationId xmlns:a16="http://schemas.microsoft.com/office/drawing/2014/main" id="{546B9BB0-1615-1A80-3724-B36A31997435}"/>
              </a:ext>
            </a:extLst>
          </p:cNvPr>
          <p:cNvGrpSpPr/>
          <p:nvPr/>
        </p:nvGrpSpPr>
        <p:grpSpPr>
          <a:xfrm>
            <a:off x="3904255" y="1045675"/>
            <a:ext cx="2137070" cy="2248528"/>
            <a:chOff x="4308715" y="1229806"/>
            <a:chExt cx="2137070" cy="2248528"/>
          </a:xfrm>
        </p:grpSpPr>
        <p:pic>
          <p:nvPicPr>
            <p:cNvPr id="31" name="Picture 30">
              <a:extLst>
                <a:ext uri="{FF2B5EF4-FFF2-40B4-BE49-F238E27FC236}">
                  <a16:creationId xmlns:a16="http://schemas.microsoft.com/office/drawing/2014/main" id="{528B20E0-75DD-F326-8676-C25869159F6F}"/>
                </a:ext>
              </a:extLst>
            </p:cNvPr>
            <p:cNvPicPr>
              <a:picLocks noChangeAspect="1"/>
            </p:cNvPicPr>
            <p:nvPr/>
          </p:nvPicPr>
          <p:blipFill rotWithShape="1">
            <a:blip r:embed="rId7"/>
            <a:srcRect l="21218" r="44456"/>
            <a:stretch/>
          </p:blipFill>
          <p:spPr>
            <a:xfrm>
              <a:off x="4472247" y="1229806"/>
              <a:ext cx="1880176" cy="2248528"/>
            </a:xfrm>
            <a:prstGeom prst="rect">
              <a:avLst/>
            </a:prstGeom>
          </p:spPr>
        </p:pic>
        <p:sp>
          <p:nvSpPr>
            <p:cNvPr id="33" name="Rectangle 32">
              <a:extLst>
                <a:ext uri="{FF2B5EF4-FFF2-40B4-BE49-F238E27FC236}">
                  <a16:creationId xmlns:a16="http://schemas.microsoft.com/office/drawing/2014/main" id="{FFC2BA10-4AAD-2D95-EB80-0C2B5011A6CB}"/>
                </a:ext>
              </a:extLst>
            </p:cNvPr>
            <p:cNvSpPr/>
            <p:nvPr/>
          </p:nvSpPr>
          <p:spPr>
            <a:xfrm>
              <a:off x="6070734" y="2227359"/>
              <a:ext cx="375051" cy="685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34" name="Rectangle 33">
              <a:extLst>
                <a:ext uri="{FF2B5EF4-FFF2-40B4-BE49-F238E27FC236}">
                  <a16:creationId xmlns:a16="http://schemas.microsoft.com/office/drawing/2014/main" id="{803F0F3B-3D4C-6419-0E51-5824544104DC}"/>
                </a:ext>
              </a:extLst>
            </p:cNvPr>
            <p:cNvSpPr/>
            <p:nvPr/>
          </p:nvSpPr>
          <p:spPr>
            <a:xfrm rot="181386">
              <a:off x="4347687" y="2214879"/>
              <a:ext cx="375051" cy="685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dirty="0"/>
            </a:p>
          </p:txBody>
        </p:sp>
        <p:sp>
          <p:nvSpPr>
            <p:cNvPr id="36" name="Isosceles Triangle 35">
              <a:extLst>
                <a:ext uri="{FF2B5EF4-FFF2-40B4-BE49-F238E27FC236}">
                  <a16:creationId xmlns:a16="http://schemas.microsoft.com/office/drawing/2014/main" id="{DE727D1C-4871-A867-85C1-C50670E2AA2A}"/>
                </a:ext>
              </a:extLst>
            </p:cNvPr>
            <p:cNvSpPr/>
            <p:nvPr/>
          </p:nvSpPr>
          <p:spPr>
            <a:xfrm rot="20572773">
              <a:off x="4308715" y="1920337"/>
              <a:ext cx="452994" cy="831262"/>
            </a:xfrm>
            <a:prstGeom prst="triangle">
              <a:avLst>
                <a:gd name="adj" fmla="val 668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719DE-AA60-8DDD-83E8-40125F5EC5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CFE540-6ED4-8B2F-463D-866510E81AB6}"/>
              </a:ext>
            </a:extLst>
          </p:cNvPr>
          <p:cNvPicPr>
            <a:picLocks noChangeAspect="1"/>
          </p:cNvPicPr>
          <p:nvPr/>
        </p:nvPicPr>
        <p:blipFill rotWithShape="1">
          <a:blip r:embed="rId3"/>
          <a:srcRect l="1656" t="55533" r="83360" b="20103"/>
          <a:stretch/>
        </p:blipFill>
        <p:spPr>
          <a:xfrm rot="2515775">
            <a:off x="1144698" y="1280431"/>
            <a:ext cx="1410005" cy="1998359"/>
          </a:xfrm>
          <a:prstGeom prst="rect">
            <a:avLst/>
          </a:prstGeom>
        </p:spPr>
      </p:pic>
      <p:sp>
        <p:nvSpPr>
          <p:cNvPr id="94" name="TextBox 93">
            <a:extLst>
              <a:ext uri="{FF2B5EF4-FFF2-40B4-BE49-F238E27FC236}">
                <a16:creationId xmlns:a16="http://schemas.microsoft.com/office/drawing/2014/main" id="{E2B447AA-5A0E-558F-0413-A0CCAA76F4B1}"/>
              </a:ext>
            </a:extLst>
          </p:cNvPr>
          <p:cNvSpPr txBox="1"/>
          <p:nvPr/>
        </p:nvSpPr>
        <p:spPr>
          <a:xfrm>
            <a:off x="-174171" y="54092"/>
            <a:ext cx="12366171" cy="584775"/>
          </a:xfrm>
          <a:prstGeom prst="rect">
            <a:avLst/>
          </a:prstGeom>
          <a:noFill/>
        </p:spPr>
        <p:txBody>
          <a:bodyPr wrap="square">
            <a:spAutoFit/>
          </a:bodyPr>
          <a:lstStyle/>
          <a:p>
            <a:pPr algn="ctr"/>
            <a:r>
              <a:rPr lang="en-IN" sz="3100" dirty="0">
                <a:latin typeface="+mj-lt"/>
                <a:cs typeface="Times New Roman" panose="02020603050405020304" pitchFamily="18" charset="0"/>
              </a:rPr>
              <a:t>Development of new representations for electronic structure phenomena </a:t>
            </a:r>
          </a:p>
        </p:txBody>
      </p:sp>
      <p:sp>
        <p:nvSpPr>
          <p:cNvPr id="17" name="TextBox 16">
            <a:extLst>
              <a:ext uri="{FF2B5EF4-FFF2-40B4-BE49-F238E27FC236}">
                <a16:creationId xmlns:a16="http://schemas.microsoft.com/office/drawing/2014/main" id="{D7A39935-E47C-9493-2B85-3EDA8EED899A}"/>
              </a:ext>
            </a:extLst>
          </p:cNvPr>
          <p:cNvSpPr txBox="1"/>
          <p:nvPr/>
        </p:nvSpPr>
        <p:spPr>
          <a:xfrm>
            <a:off x="3615553" y="632337"/>
            <a:ext cx="4980978" cy="461665"/>
          </a:xfrm>
          <a:prstGeom prst="rect">
            <a:avLst/>
          </a:prstGeom>
          <a:noFill/>
        </p:spPr>
        <p:txBody>
          <a:bodyPr wrap="square" rtlCol="0">
            <a:spAutoFit/>
          </a:bodyPr>
          <a:lstStyle/>
          <a:p>
            <a:pPr algn="ctr"/>
            <a:r>
              <a:rPr lang="en-US" sz="2400" dirty="0"/>
              <a:t>Quantum-informed representations</a:t>
            </a:r>
          </a:p>
        </p:txBody>
      </p:sp>
      <p:sp>
        <p:nvSpPr>
          <p:cNvPr id="22" name="TextBox 21">
            <a:extLst>
              <a:ext uri="{FF2B5EF4-FFF2-40B4-BE49-F238E27FC236}">
                <a16:creationId xmlns:a16="http://schemas.microsoft.com/office/drawing/2014/main" id="{C40EFC3D-6E4D-6A9A-7BB7-64C94075C46B}"/>
              </a:ext>
            </a:extLst>
          </p:cNvPr>
          <p:cNvSpPr txBox="1"/>
          <p:nvPr/>
        </p:nvSpPr>
        <p:spPr>
          <a:xfrm>
            <a:off x="3397194" y="6078292"/>
            <a:ext cx="5531002" cy="461665"/>
          </a:xfrm>
          <a:prstGeom prst="rect">
            <a:avLst/>
          </a:prstGeom>
          <a:noFill/>
        </p:spPr>
        <p:txBody>
          <a:bodyPr wrap="square" rtlCol="0">
            <a:spAutoFit/>
          </a:bodyPr>
          <a:lstStyle/>
          <a:p>
            <a:pPr algn="ctr"/>
            <a:r>
              <a:rPr lang="en-US" sz="2400" dirty="0"/>
              <a:t>Learning model:  Kernel-Ridge Regression</a:t>
            </a:r>
          </a:p>
        </p:txBody>
      </p:sp>
      <p:sp>
        <p:nvSpPr>
          <p:cNvPr id="28" name="TextBox 27">
            <a:extLst>
              <a:ext uri="{FF2B5EF4-FFF2-40B4-BE49-F238E27FC236}">
                <a16:creationId xmlns:a16="http://schemas.microsoft.com/office/drawing/2014/main" id="{CA0F9E8C-2067-5D36-73B6-2F2BA92B1FDA}"/>
              </a:ext>
            </a:extLst>
          </p:cNvPr>
          <p:cNvSpPr txBox="1"/>
          <p:nvPr/>
        </p:nvSpPr>
        <p:spPr>
          <a:xfrm>
            <a:off x="584861" y="670642"/>
            <a:ext cx="2868414" cy="461665"/>
          </a:xfrm>
          <a:prstGeom prst="rect">
            <a:avLst/>
          </a:prstGeom>
          <a:noFill/>
        </p:spPr>
        <p:txBody>
          <a:bodyPr wrap="none" rtlCol="0">
            <a:spAutoFit/>
          </a:bodyPr>
          <a:lstStyle/>
          <a:p>
            <a:r>
              <a:rPr lang="en-US" sz="2400" dirty="0"/>
              <a:t>Interacting molecules</a:t>
            </a:r>
          </a:p>
        </p:txBody>
      </p:sp>
      <p:sp>
        <p:nvSpPr>
          <p:cNvPr id="29" name="TextBox 28">
            <a:extLst>
              <a:ext uri="{FF2B5EF4-FFF2-40B4-BE49-F238E27FC236}">
                <a16:creationId xmlns:a16="http://schemas.microsoft.com/office/drawing/2014/main" id="{3C5554FD-9818-E96A-AFE2-323854636879}"/>
              </a:ext>
            </a:extLst>
          </p:cNvPr>
          <p:cNvSpPr txBox="1"/>
          <p:nvPr/>
        </p:nvSpPr>
        <p:spPr>
          <a:xfrm>
            <a:off x="1072534" y="6059796"/>
            <a:ext cx="1340194" cy="461665"/>
          </a:xfrm>
          <a:prstGeom prst="rect">
            <a:avLst/>
          </a:prstGeom>
          <a:noFill/>
        </p:spPr>
        <p:txBody>
          <a:bodyPr wrap="square" rtlCol="0">
            <a:spAutoFit/>
          </a:bodyPr>
          <a:lstStyle/>
          <a:p>
            <a:r>
              <a:rPr lang="en-US" sz="2400" dirty="0"/>
              <a:t>Property</a:t>
            </a:r>
          </a:p>
        </p:txBody>
      </p:sp>
      <p:sp>
        <p:nvSpPr>
          <p:cNvPr id="31" name="Right Arrow 23">
            <a:extLst>
              <a:ext uri="{FF2B5EF4-FFF2-40B4-BE49-F238E27FC236}">
                <a16:creationId xmlns:a16="http://schemas.microsoft.com/office/drawing/2014/main" id="{DA58CEEA-53C7-EEA3-B480-55B901DCE2EA}"/>
              </a:ext>
            </a:extLst>
          </p:cNvPr>
          <p:cNvSpPr/>
          <p:nvPr/>
        </p:nvSpPr>
        <p:spPr>
          <a:xfrm rot="5400000">
            <a:off x="1833892" y="3443808"/>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23">
            <a:extLst>
              <a:ext uri="{FF2B5EF4-FFF2-40B4-BE49-F238E27FC236}">
                <a16:creationId xmlns:a16="http://schemas.microsoft.com/office/drawing/2014/main" id="{6632175C-8B0F-9B73-85DD-0A7464426789}"/>
              </a:ext>
            </a:extLst>
          </p:cNvPr>
          <p:cNvSpPr/>
          <p:nvPr/>
        </p:nvSpPr>
        <p:spPr>
          <a:xfrm rot="10800000">
            <a:off x="3685639" y="4405179"/>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23">
            <a:extLst>
              <a:ext uri="{FF2B5EF4-FFF2-40B4-BE49-F238E27FC236}">
                <a16:creationId xmlns:a16="http://schemas.microsoft.com/office/drawing/2014/main" id="{03F36CE0-3EB1-F11D-693C-F0D2D82BEC1A}"/>
              </a:ext>
            </a:extLst>
          </p:cNvPr>
          <p:cNvSpPr/>
          <p:nvPr/>
        </p:nvSpPr>
        <p:spPr>
          <a:xfrm>
            <a:off x="3749278" y="2157684"/>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62;p13">
            <a:extLst>
              <a:ext uri="{FF2B5EF4-FFF2-40B4-BE49-F238E27FC236}">
                <a16:creationId xmlns:a16="http://schemas.microsoft.com/office/drawing/2014/main" id="{FF96B772-B9DF-4CFA-71FB-0C0A7CB69AFA}"/>
              </a:ext>
            </a:extLst>
          </p:cNvPr>
          <p:cNvGrpSpPr>
            <a:grpSpLocks noChangeAspect="1"/>
          </p:cNvGrpSpPr>
          <p:nvPr/>
        </p:nvGrpSpPr>
        <p:grpSpPr>
          <a:xfrm>
            <a:off x="2285106" y="4222245"/>
            <a:ext cx="939493" cy="1151914"/>
            <a:chOff x="6775532" y="4862066"/>
            <a:chExt cx="1591173" cy="1950941"/>
          </a:xfrm>
        </p:grpSpPr>
        <p:pic>
          <p:nvPicPr>
            <p:cNvPr id="10" name="Google Shape;63;p13">
              <a:extLst>
                <a:ext uri="{FF2B5EF4-FFF2-40B4-BE49-F238E27FC236}">
                  <a16:creationId xmlns:a16="http://schemas.microsoft.com/office/drawing/2014/main" id="{B665E617-0535-B147-BE13-EFD263B021FC}"/>
                </a:ext>
              </a:extLst>
            </p:cNvPr>
            <p:cNvPicPr preferRelativeResize="0"/>
            <p:nvPr/>
          </p:nvPicPr>
          <p:blipFill rotWithShape="1">
            <a:blip r:embed="rId4">
              <a:alphaModFix/>
            </a:blip>
            <a:srcRect l="31967" t="54408" r="34329" b="5860"/>
            <a:stretch/>
          </p:blipFill>
          <p:spPr>
            <a:xfrm>
              <a:off x="6775532" y="6019831"/>
              <a:ext cx="1591173" cy="793176"/>
            </a:xfrm>
            <a:prstGeom prst="rect">
              <a:avLst/>
            </a:prstGeom>
            <a:noFill/>
            <a:ln>
              <a:noFill/>
            </a:ln>
          </p:spPr>
        </p:pic>
        <p:pic>
          <p:nvPicPr>
            <p:cNvPr id="11" name="Google Shape;64;p13">
              <a:extLst>
                <a:ext uri="{FF2B5EF4-FFF2-40B4-BE49-F238E27FC236}">
                  <a16:creationId xmlns:a16="http://schemas.microsoft.com/office/drawing/2014/main" id="{9DD51F7C-9E21-C179-EDC5-83741BBF8ABB}"/>
                </a:ext>
              </a:extLst>
            </p:cNvPr>
            <p:cNvPicPr preferRelativeResize="0"/>
            <p:nvPr/>
          </p:nvPicPr>
          <p:blipFill rotWithShape="1">
            <a:blip r:embed="rId4">
              <a:alphaModFix/>
            </a:blip>
            <a:srcRect l="31967" t="5604" r="34329" b="57006"/>
            <a:stretch/>
          </p:blipFill>
          <p:spPr>
            <a:xfrm>
              <a:off x="6775532" y="4862066"/>
              <a:ext cx="1591173" cy="746401"/>
            </a:xfrm>
            <a:prstGeom prst="rect">
              <a:avLst/>
            </a:prstGeom>
            <a:noFill/>
            <a:ln>
              <a:noFill/>
            </a:ln>
          </p:spPr>
        </p:pic>
        <p:cxnSp>
          <p:nvCxnSpPr>
            <p:cNvPr id="12" name="Google Shape;65;p13">
              <a:extLst>
                <a:ext uri="{FF2B5EF4-FFF2-40B4-BE49-F238E27FC236}">
                  <a16:creationId xmlns:a16="http://schemas.microsoft.com/office/drawing/2014/main" id="{76EAF122-B41A-68FF-BC33-1FE1071423C2}"/>
                </a:ext>
              </a:extLst>
            </p:cNvPr>
            <p:cNvCxnSpPr/>
            <p:nvPr/>
          </p:nvCxnSpPr>
          <p:spPr>
            <a:xfrm rot="10800000">
              <a:off x="6851732" y="5218020"/>
              <a:ext cx="0" cy="1196700"/>
            </a:xfrm>
            <a:prstGeom prst="straightConnector1">
              <a:avLst/>
            </a:prstGeom>
            <a:noFill/>
            <a:ln w="28575" cap="flat" cmpd="sng">
              <a:solidFill>
                <a:srgbClr val="595959"/>
              </a:solidFill>
              <a:prstDash val="solid"/>
              <a:round/>
              <a:headEnd type="none" w="med" len="med"/>
              <a:tailEnd type="none" w="med" len="med"/>
            </a:ln>
          </p:spPr>
        </p:cxnSp>
        <p:cxnSp>
          <p:nvCxnSpPr>
            <p:cNvPr id="13" name="Google Shape;66;p13">
              <a:extLst>
                <a:ext uri="{FF2B5EF4-FFF2-40B4-BE49-F238E27FC236}">
                  <a16:creationId xmlns:a16="http://schemas.microsoft.com/office/drawing/2014/main" id="{FC0E0D24-2A8F-F60F-8EE8-D6ACDFF86ED1}"/>
                </a:ext>
              </a:extLst>
            </p:cNvPr>
            <p:cNvCxnSpPr/>
            <p:nvPr/>
          </p:nvCxnSpPr>
          <p:spPr>
            <a:xfrm>
              <a:off x="6851739" y="5231020"/>
              <a:ext cx="847200" cy="0"/>
            </a:xfrm>
            <a:prstGeom prst="straightConnector1">
              <a:avLst/>
            </a:prstGeom>
            <a:noFill/>
            <a:ln w="28575" cap="flat" cmpd="sng">
              <a:solidFill>
                <a:srgbClr val="434343"/>
              </a:solidFill>
              <a:prstDash val="dash"/>
              <a:round/>
              <a:headEnd type="none" w="med" len="med"/>
              <a:tailEnd type="none" w="med" len="med"/>
            </a:ln>
          </p:spPr>
        </p:cxnSp>
        <p:cxnSp>
          <p:nvCxnSpPr>
            <p:cNvPr id="14" name="Google Shape;67;p13">
              <a:extLst>
                <a:ext uri="{FF2B5EF4-FFF2-40B4-BE49-F238E27FC236}">
                  <a16:creationId xmlns:a16="http://schemas.microsoft.com/office/drawing/2014/main" id="{DB35C345-FD48-3005-71E8-864A573AF05C}"/>
                </a:ext>
              </a:extLst>
            </p:cNvPr>
            <p:cNvCxnSpPr/>
            <p:nvPr/>
          </p:nvCxnSpPr>
          <p:spPr>
            <a:xfrm>
              <a:off x="6851739" y="6403545"/>
              <a:ext cx="570600" cy="0"/>
            </a:xfrm>
            <a:prstGeom prst="straightConnector1">
              <a:avLst/>
            </a:prstGeom>
            <a:noFill/>
            <a:ln w="28575" cap="flat" cmpd="sng">
              <a:solidFill>
                <a:srgbClr val="434343"/>
              </a:solidFill>
              <a:prstDash val="dash"/>
              <a:round/>
              <a:headEnd type="none" w="med" len="med"/>
              <a:tailEnd type="none" w="med" len="med"/>
            </a:ln>
          </p:spPr>
        </p:cxnSp>
      </p:grpSp>
      <p:grpSp>
        <p:nvGrpSpPr>
          <p:cNvPr id="19" name="Google Shape;74;p13">
            <a:extLst>
              <a:ext uri="{FF2B5EF4-FFF2-40B4-BE49-F238E27FC236}">
                <a16:creationId xmlns:a16="http://schemas.microsoft.com/office/drawing/2014/main" id="{9529F50B-89A5-EE33-C0D5-3F76151BA81A}"/>
              </a:ext>
            </a:extLst>
          </p:cNvPr>
          <p:cNvGrpSpPr>
            <a:grpSpLocks noChangeAspect="1"/>
          </p:cNvGrpSpPr>
          <p:nvPr/>
        </p:nvGrpSpPr>
        <p:grpSpPr>
          <a:xfrm>
            <a:off x="761206" y="4372492"/>
            <a:ext cx="1102584" cy="926400"/>
            <a:chOff x="677425" y="5031883"/>
            <a:chExt cx="1867394" cy="1568999"/>
          </a:xfrm>
        </p:grpSpPr>
        <p:pic>
          <p:nvPicPr>
            <p:cNvPr id="20" name="Google Shape;75;p13">
              <a:extLst>
                <a:ext uri="{FF2B5EF4-FFF2-40B4-BE49-F238E27FC236}">
                  <a16:creationId xmlns:a16="http://schemas.microsoft.com/office/drawing/2014/main" id="{E784D24B-E226-97AB-68F4-AD7172A0C655}"/>
                </a:ext>
              </a:extLst>
            </p:cNvPr>
            <p:cNvPicPr preferRelativeResize="0"/>
            <p:nvPr/>
          </p:nvPicPr>
          <p:blipFill rotWithShape="1">
            <a:blip r:embed="rId5">
              <a:alphaModFix/>
            </a:blip>
            <a:srcRect l="32756" r="32656"/>
            <a:stretch/>
          </p:blipFill>
          <p:spPr>
            <a:xfrm>
              <a:off x="962050" y="5031883"/>
              <a:ext cx="1233516" cy="1568999"/>
            </a:xfrm>
            <a:prstGeom prst="rect">
              <a:avLst/>
            </a:prstGeom>
            <a:noFill/>
            <a:ln>
              <a:noFill/>
            </a:ln>
          </p:spPr>
        </p:pic>
        <p:cxnSp>
          <p:nvCxnSpPr>
            <p:cNvPr id="21" name="Google Shape;76;p13">
              <a:extLst>
                <a:ext uri="{FF2B5EF4-FFF2-40B4-BE49-F238E27FC236}">
                  <a16:creationId xmlns:a16="http://schemas.microsoft.com/office/drawing/2014/main" id="{62B924AA-EEE5-7DF6-9114-1D5FE62EA271}"/>
                </a:ext>
              </a:extLst>
            </p:cNvPr>
            <p:cNvCxnSpPr/>
            <p:nvPr/>
          </p:nvCxnSpPr>
          <p:spPr>
            <a:xfrm rot="10800000">
              <a:off x="677425" y="5480958"/>
              <a:ext cx="0" cy="597900"/>
            </a:xfrm>
            <a:prstGeom prst="straightConnector1">
              <a:avLst/>
            </a:prstGeom>
            <a:noFill/>
            <a:ln w="28575" cap="flat" cmpd="sng">
              <a:solidFill>
                <a:srgbClr val="595959"/>
              </a:solidFill>
              <a:prstDash val="solid"/>
              <a:round/>
              <a:headEnd type="none" w="med" len="med"/>
              <a:tailEnd type="none" w="med" len="med"/>
            </a:ln>
          </p:spPr>
        </p:cxnSp>
        <p:cxnSp>
          <p:nvCxnSpPr>
            <p:cNvPr id="23" name="Google Shape;77;p13">
              <a:extLst>
                <a:ext uri="{FF2B5EF4-FFF2-40B4-BE49-F238E27FC236}">
                  <a16:creationId xmlns:a16="http://schemas.microsoft.com/office/drawing/2014/main" id="{E3A16867-6C24-6FCD-57D7-1B7C7F582E37}"/>
                </a:ext>
              </a:extLst>
            </p:cNvPr>
            <p:cNvCxnSpPr/>
            <p:nvPr/>
          </p:nvCxnSpPr>
          <p:spPr>
            <a:xfrm>
              <a:off x="677439" y="5481133"/>
              <a:ext cx="923400" cy="0"/>
            </a:xfrm>
            <a:prstGeom prst="straightConnector1">
              <a:avLst/>
            </a:prstGeom>
            <a:noFill/>
            <a:ln w="28575" cap="flat" cmpd="sng">
              <a:solidFill>
                <a:srgbClr val="434343"/>
              </a:solidFill>
              <a:prstDash val="dash"/>
              <a:round/>
              <a:headEnd type="none" w="med" len="med"/>
              <a:tailEnd type="none" w="med" len="med"/>
            </a:ln>
          </p:spPr>
        </p:cxnSp>
        <p:cxnSp>
          <p:nvCxnSpPr>
            <p:cNvPr id="24" name="Google Shape;78;p13">
              <a:extLst>
                <a:ext uri="{FF2B5EF4-FFF2-40B4-BE49-F238E27FC236}">
                  <a16:creationId xmlns:a16="http://schemas.microsoft.com/office/drawing/2014/main" id="{4664A64D-EBFB-A06C-EEBF-E5164DF2B563}"/>
                </a:ext>
              </a:extLst>
            </p:cNvPr>
            <p:cNvCxnSpPr/>
            <p:nvPr/>
          </p:nvCxnSpPr>
          <p:spPr>
            <a:xfrm>
              <a:off x="677439" y="6073158"/>
              <a:ext cx="960900" cy="0"/>
            </a:xfrm>
            <a:prstGeom prst="straightConnector1">
              <a:avLst/>
            </a:prstGeom>
            <a:noFill/>
            <a:ln w="28575" cap="flat" cmpd="sng">
              <a:solidFill>
                <a:srgbClr val="434343"/>
              </a:solidFill>
              <a:prstDash val="dash"/>
              <a:round/>
              <a:headEnd type="none" w="med" len="med"/>
              <a:tailEnd type="none" w="med" len="med"/>
            </a:ln>
          </p:spPr>
        </p:cxnSp>
        <p:sp>
          <p:nvSpPr>
            <p:cNvPr id="25" name="Google Shape;80;p13">
              <a:extLst>
                <a:ext uri="{FF2B5EF4-FFF2-40B4-BE49-F238E27FC236}">
                  <a16:creationId xmlns:a16="http://schemas.microsoft.com/office/drawing/2014/main" id="{21F2AACB-EA13-154B-7FA9-43676E08A28F}"/>
                </a:ext>
              </a:extLst>
            </p:cNvPr>
            <p:cNvSpPr txBox="1"/>
            <p:nvPr/>
          </p:nvSpPr>
          <p:spPr>
            <a:xfrm>
              <a:off x="2144619" y="5189502"/>
              <a:ext cx="400200" cy="438600"/>
            </a:xfrm>
            <a:prstGeom prst="rect">
              <a:avLst/>
            </a:prstGeom>
            <a:noFill/>
            <a:ln>
              <a:noFill/>
            </a:ln>
          </p:spPr>
          <p:txBody>
            <a:bodyPr spcFirstLastPara="1" wrap="square" lIns="91425" tIns="91425" rIns="91425" bIns="91425" anchor="ctr" anchorCtr="0">
              <a:noAutofit/>
            </a:bodyPr>
            <a:lstStyle/>
            <a:p>
              <a:pPr algn="ctr"/>
              <a:r>
                <a:rPr lang="es" sz="1650" dirty="0">
                  <a:solidFill>
                    <a:srgbClr val="040C28"/>
                  </a:solidFill>
                </a:rPr>
                <a:t>A</a:t>
              </a:r>
              <a:endParaRPr sz="1250" baseline="-25000" dirty="0"/>
            </a:p>
          </p:txBody>
        </p:sp>
        <p:sp>
          <p:nvSpPr>
            <p:cNvPr id="26" name="Google Shape;81;p13">
              <a:extLst>
                <a:ext uri="{FF2B5EF4-FFF2-40B4-BE49-F238E27FC236}">
                  <a16:creationId xmlns:a16="http://schemas.microsoft.com/office/drawing/2014/main" id="{3E5B0015-38BC-7AED-C60F-A0D4DEFA8CAC}"/>
                </a:ext>
              </a:extLst>
            </p:cNvPr>
            <p:cNvSpPr txBox="1"/>
            <p:nvPr/>
          </p:nvSpPr>
          <p:spPr>
            <a:xfrm>
              <a:off x="2144450" y="5943658"/>
              <a:ext cx="400200" cy="438600"/>
            </a:xfrm>
            <a:prstGeom prst="rect">
              <a:avLst/>
            </a:prstGeom>
            <a:noFill/>
            <a:ln>
              <a:noFill/>
            </a:ln>
          </p:spPr>
          <p:txBody>
            <a:bodyPr spcFirstLastPara="1" wrap="square" lIns="91425" tIns="91425" rIns="91425" bIns="91425" anchor="ctr" anchorCtr="0">
              <a:noAutofit/>
            </a:bodyPr>
            <a:lstStyle/>
            <a:p>
              <a:pPr algn="ctr"/>
              <a:r>
                <a:rPr lang="es" sz="1650" dirty="0">
                  <a:solidFill>
                    <a:srgbClr val="040C28"/>
                  </a:solidFill>
                </a:rPr>
                <a:t>B</a:t>
              </a:r>
              <a:endParaRPr sz="1250" baseline="-25000" dirty="0"/>
            </a:p>
          </p:txBody>
        </p:sp>
      </p:grpSp>
      <p:sp>
        <p:nvSpPr>
          <p:cNvPr id="37" name="CuadroTexto 42">
            <a:extLst>
              <a:ext uri="{FF2B5EF4-FFF2-40B4-BE49-F238E27FC236}">
                <a16:creationId xmlns:a16="http://schemas.microsoft.com/office/drawing/2014/main" id="{989AD405-12DE-1E27-32FE-39B5A8752E67}"/>
              </a:ext>
            </a:extLst>
          </p:cNvPr>
          <p:cNvSpPr txBox="1"/>
          <p:nvPr/>
        </p:nvSpPr>
        <p:spPr>
          <a:xfrm rot="16200000">
            <a:off x="249729" y="4638869"/>
            <a:ext cx="506697" cy="369332"/>
          </a:xfrm>
          <a:prstGeom prst="rect">
            <a:avLst/>
          </a:prstGeom>
          <a:noFill/>
        </p:spPr>
        <p:txBody>
          <a:bodyPr wrap="square" rtlCol="0">
            <a:spAutoFit/>
          </a:bodyPr>
          <a:lstStyle/>
          <a:p>
            <a:r>
              <a:rPr lang="es-ES" i="1" dirty="0" err="1"/>
              <a:t>d</a:t>
            </a:r>
            <a:r>
              <a:rPr lang="es-ES" baseline="-25000" dirty="0" err="1"/>
              <a:t>AB</a:t>
            </a:r>
            <a:endParaRPr lang="es-ES" baseline="-25000" dirty="0"/>
          </a:p>
        </p:txBody>
      </p:sp>
      <p:sp>
        <p:nvSpPr>
          <p:cNvPr id="44" name="TextBox 43">
            <a:extLst>
              <a:ext uri="{FF2B5EF4-FFF2-40B4-BE49-F238E27FC236}">
                <a16:creationId xmlns:a16="http://schemas.microsoft.com/office/drawing/2014/main" id="{EDE07083-17DE-3070-5F02-0ECC157B3DA1}"/>
              </a:ext>
            </a:extLst>
          </p:cNvPr>
          <p:cNvSpPr txBox="1"/>
          <p:nvPr/>
        </p:nvSpPr>
        <p:spPr>
          <a:xfrm>
            <a:off x="584861" y="5350966"/>
            <a:ext cx="2647217" cy="707886"/>
          </a:xfrm>
          <a:prstGeom prst="rect">
            <a:avLst/>
          </a:prstGeom>
          <a:noFill/>
        </p:spPr>
        <p:txBody>
          <a:bodyPr wrap="square">
            <a:spAutoFit/>
          </a:bodyPr>
          <a:lstStyle/>
          <a:p>
            <a:r>
              <a:rPr lang="es-ES" sz="2000" dirty="0"/>
              <a:t>Intermolecular spin- </a:t>
            </a:r>
            <a:r>
              <a:rPr lang="es-ES" sz="2000" dirty="0" err="1"/>
              <a:t>exchange</a:t>
            </a:r>
            <a:r>
              <a:rPr lang="es-ES" sz="2000" dirty="0"/>
              <a:t> </a:t>
            </a:r>
            <a:r>
              <a:rPr lang="es-ES" sz="2000" dirty="0" err="1"/>
              <a:t>coupling</a:t>
            </a:r>
            <a:r>
              <a:rPr lang="es-ES" sz="2000" dirty="0"/>
              <a:t> , </a:t>
            </a:r>
            <a:r>
              <a:rPr lang="es-ES" sz="2000" i="1" dirty="0"/>
              <a:t>J</a:t>
            </a:r>
            <a:r>
              <a:rPr lang="es-ES" sz="2000" baseline="-25000" dirty="0"/>
              <a:t>AB</a:t>
            </a:r>
            <a:r>
              <a:rPr lang="es-ES" sz="2000" dirty="0"/>
              <a:t> </a:t>
            </a:r>
            <a:endParaRPr lang="en-150" sz="2000" dirty="0"/>
          </a:p>
        </p:txBody>
      </p:sp>
      <p:sp>
        <p:nvSpPr>
          <p:cNvPr id="45" name="CuadroTexto 42">
            <a:extLst>
              <a:ext uri="{FF2B5EF4-FFF2-40B4-BE49-F238E27FC236}">
                <a16:creationId xmlns:a16="http://schemas.microsoft.com/office/drawing/2014/main" id="{BF040433-F832-B1A0-8D11-3D6E55671080}"/>
              </a:ext>
            </a:extLst>
          </p:cNvPr>
          <p:cNvSpPr txBox="1"/>
          <p:nvPr/>
        </p:nvSpPr>
        <p:spPr>
          <a:xfrm rot="16200000">
            <a:off x="1865273" y="4584014"/>
            <a:ext cx="506697" cy="369332"/>
          </a:xfrm>
          <a:prstGeom prst="rect">
            <a:avLst/>
          </a:prstGeom>
          <a:noFill/>
        </p:spPr>
        <p:txBody>
          <a:bodyPr wrap="square" rtlCol="0">
            <a:spAutoFit/>
          </a:bodyPr>
          <a:lstStyle/>
          <a:p>
            <a:r>
              <a:rPr lang="es-ES" i="1" dirty="0" err="1"/>
              <a:t>d</a:t>
            </a:r>
            <a:r>
              <a:rPr lang="es-ES" baseline="-25000" dirty="0" err="1"/>
              <a:t>AB</a:t>
            </a:r>
            <a:endParaRPr lang="es-ES" baseline="-25000" dirty="0"/>
          </a:p>
        </p:txBody>
      </p:sp>
      <p:sp>
        <p:nvSpPr>
          <p:cNvPr id="72" name="CuadroTexto 224">
            <a:extLst>
              <a:ext uri="{FF2B5EF4-FFF2-40B4-BE49-F238E27FC236}">
                <a16:creationId xmlns:a16="http://schemas.microsoft.com/office/drawing/2014/main" id="{C41FA9F3-EF7A-5DB9-FD71-8FFC09F20B22}"/>
              </a:ext>
            </a:extLst>
          </p:cNvPr>
          <p:cNvSpPr txBox="1"/>
          <p:nvPr/>
        </p:nvSpPr>
        <p:spPr>
          <a:xfrm>
            <a:off x="4389689" y="1121479"/>
            <a:ext cx="3658434" cy="646331"/>
          </a:xfrm>
          <a:prstGeom prst="rect">
            <a:avLst/>
          </a:prstGeom>
          <a:solidFill>
            <a:schemeClr val="accent6">
              <a:lumMod val="20000"/>
              <a:lumOff val="80000"/>
            </a:schemeClr>
          </a:solidFill>
        </p:spPr>
        <p:txBody>
          <a:bodyPr wrap="square" rtlCol="0">
            <a:spAutoFit/>
          </a:bodyPr>
          <a:lstStyle/>
          <a:p>
            <a:pPr algn="ctr"/>
            <a:r>
              <a:rPr lang="es-ES" b="1" dirty="0"/>
              <a:t>MODA</a:t>
            </a:r>
            <a:r>
              <a:rPr lang="es-ES" dirty="0"/>
              <a:t>: </a:t>
            </a:r>
            <a:r>
              <a:rPr lang="es-ES" b="1" dirty="0"/>
              <a:t>M</a:t>
            </a:r>
            <a:r>
              <a:rPr lang="es-ES" dirty="0"/>
              <a:t>olecular </a:t>
            </a:r>
            <a:r>
              <a:rPr lang="es-ES" b="1" dirty="0"/>
              <a:t>O</a:t>
            </a:r>
            <a:r>
              <a:rPr lang="es-ES" dirty="0"/>
              <a:t>rbital </a:t>
            </a:r>
            <a:r>
              <a:rPr lang="es-ES" b="1" dirty="0" err="1"/>
              <a:t>D</a:t>
            </a:r>
            <a:r>
              <a:rPr lang="es-ES" dirty="0" err="1"/>
              <a:t>ecomposition</a:t>
            </a:r>
            <a:r>
              <a:rPr lang="es-ES" dirty="0"/>
              <a:t> and </a:t>
            </a:r>
            <a:r>
              <a:rPr lang="es-ES" b="1" dirty="0" err="1"/>
              <a:t>A</a:t>
            </a:r>
            <a:r>
              <a:rPr lang="es-ES" dirty="0" err="1"/>
              <a:t>ggregation</a:t>
            </a:r>
            <a:endParaRPr lang="es-ES" dirty="0"/>
          </a:p>
        </p:txBody>
      </p:sp>
      <p:grpSp>
        <p:nvGrpSpPr>
          <p:cNvPr id="1089" name="Group 1088">
            <a:extLst>
              <a:ext uri="{FF2B5EF4-FFF2-40B4-BE49-F238E27FC236}">
                <a16:creationId xmlns:a16="http://schemas.microsoft.com/office/drawing/2014/main" id="{5709139B-542A-210C-BDD4-E9F620A7B57E}"/>
              </a:ext>
            </a:extLst>
          </p:cNvPr>
          <p:cNvGrpSpPr/>
          <p:nvPr/>
        </p:nvGrpSpPr>
        <p:grpSpPr>
          <a:xfrm>
            <a:off x="4465424" y="1811168"/>
            <a:ext cx="3436840" cy="1628518"/>
            <a:chOff x="4454536" y="1544648"/>
            <a:chExt cx="3436840" cy="1628518"/>
          </a:xfrm>
        </p:grpSpPr>
        <p:pic>
          <p:nvPicPr>
            <p:cNvPr id="76" name="Google Shape;54;p13">
              <a:extLst>
                <a:ext uri="{FF2B5EF4-FFF2-40B4-BE49-F238E27FC236}">
                  <a16:creationId xmlns:a16="http://schemas.microsoft.com/office/drawing/2014/main" id="{F58A2BB4-9D5E-0507-F353-7FCFEDF69F71}"/>
                </a:ext>
              </a:extLst>
            </p:cNvPr>
            <p:cNvPicPr preferRelativeResize="0"/>
            <p:nvPr/>
          </p:nvPicPr>
          <p:blipFill rotWithShape="1">
            <a:blip r:embed="rId6">
              <a:alphaModFix/>
            </a:blip>
            <a:srcRect l="27504" r="28683"/>
            <a:stretch/>
          </p:blipFill>
          <p:spPr>
            <a:xfrm>
              <a:off x="5388159" y="1544648"/>
              <a:ext cx="725606" cy="700339"/>
            </a:xfrm>
            <a:prstGeom prst="rect">
              <a:avLst/>
            </a:prstGeom>
            <a:noFill/>
            <a:ln>
              <a:noFill/>
            </a:ln>
          </p:spPr>
        </p:pic>
        <p:pic>
          <p:nvPicPr>
            <p:cNvPr id="77" name="Google Shape;55;p13">
              <a:extLst>
                <a:ext uri="{FF2B5EF4-FFF2-40B4-BE49-F238E27FC236}">
                  <a16:creationId xmlns:a16="http://schemas.microsoft.com/office/drawing/2014/main" id="{AE8F123B-1D93-B3E7-8DA4-DF2BD09E17BA}"/>
                </a:ext>
              </a:extLst>
            </p:cNvPr>
            <p:cNvPicPr preferRelativeResize="0"/>
            <p:nvPr/>
          </p:nvPicPr>
          <p:blipFill rotWithShape="1">
            <a:blip r:embed="rId7">
              <a:alphaModFix/>
            </a:blip>
            <a:srcRect l="16860" r="23115"/>
            <a:stretch/>
          </p:blipFill>
          <p:spPr>
            <a:xfrm>
              <a:off x="4511722" y="2141667"/>
              <a:ext cx="306937" cy="403480"/>
            </a:xfrm>
            <a:prstGeom prst="rect">
              <a:avLst/>
            </a:prstGeom>
            <a:noFill/>
            <a:ln>
              <a:noFill/>
            </a:ln>
          </p:spPr>
        </p:pic>
        <p:pic>
          <p:nvPicPr>
            <p:cNvPr id="79" name="Google Shape;57;p13">
              <a:extLst>
                <a:ext uri="{FF2B5EF4-FFF2-40B4-BE49-F238E27FC236}">
                  <a16:creationId xmlns:a16="http://schemas.microsoft.com/office/drawing/2014/main" id="{A233EA4F-3588-F65E-7ED9-8BE93075A68B}"/>
                </a:ext>
              </a:extLst>
            </p:cNvPr>
            <p:cNvPicPr preferRelativeResize="0"/>
            <p:nvPr/>
          </p:nvPicPr>
          <p:blipFill rotWithShape="1">
            <a:blip r:embed="rId8">
              <a:alphaModFix/>
            </a:blip>
            <a:srcRect l="28458" r="29586"/>
            <a:stretch/>
          </p:blipFill>
          <p:spPr>
            <a:xfrm>
              <a:off x="5401838" y="2441866"/>
              <a:ext cx="725606" cy="731300"/>
            </a:xfrm>
            <a:prstGeom prst="rect">
              <a:avLst/>
            </a:prstGeom>
            <a:noFill/>
            <a:ln>
              <a:noFill/>
            </a:ln>
          </p:spPr>
        </p:pic>
        <p:sp>
          <p:nvSpPr>
            <p:cNvPr id="80" name="Google Shape;58;p13">
              <a:extLst>
                <a:ext uri="{FF2B5EF4-FFF2-40B4-BE49-F238E27FC236}">
                  <a16:creationId xmlns:a16="http://schemas.microsoft.com/office/drawing/2014/main" id="{13E5082B-4BB4-EB7E-5FD4-3E646284B5DA}"/>
                </a:ext>
              </a:extLst>
            </p:cNvPr>
            <p:cNvSpPr txBox="1"/>
            <p:nvPr/>
          </p:nvSpPr>
          <p:spPr>
            <a:xfrm>
              <a:off x="5310979" y="2119076"/>
              <a:ext cx="907325" cy="251823"/>
            </a:xfrm>
            <a:prstGeom prst="rect">
              <a:avLst/>
            </a:prstGeom>
            <a:noFill/>
            <a:ln>
              <a:noFill/>
            </a:ln>
          </p:spPr>
          <p:txBody>
            <a:bodyPr spcFirstLastPara="1" wrap="square" lIns="91425" tIns="91425" rIns="91425" bIns="91425" anchor="ctr" anchorCtr="0">
              <a:noAutofit/>
            </a:bodyPr>
            <a:lstStyle/>
            <a:p>
              <a:pPr algn="ctr"/>
              <a:r>
                <a:rPr lang="es" sz="2400" b="1" dirty="0">
                  <a:latin typeface="Alegreya"/>
                  <a:ea typeface="Alegreya"/>
                  <a:cs typeface="Alegreya"/>
                  <a:sym typeface="Alegreya"/>
                </a:rPr>
                <a:t>…</a:t>
              </a:r>
              <a:endParaRPr sz="2400" b="1" dirty="0">
                <a:latin typeface="Alegreya"/>
                <a:ea typeface="Alegreya"/>
                <a:cs typeface="Alegreya"/>
                <a:sym typeface="Alegreya"/>
              </a:endParaRPr>
            </a:p>
          </p:txBody>
        </p:sp>
        <p:sp>
          <p:nvSpPr>
            <p:cNvPr id="81" name="Google Shape;59;p13">
              <a:extLst>
                <a:ext uri="{FF2B5EF4-FFF2-40B4-BE49-F238E27FC236}">
                  <a16:creationId xmlns:a16="http://schemas.microsoft.com/office/drawing/2014/main" id="{E873C55A-2E44-C336-CD3A-B8965A03C0F0}"/>
                </a:ext>
              </a:extLst>
            </p:cNvPr>
            <p:cNvSpPr/>
            <p:nvPr/>
          </p:nvSpPr>
          <p:spPr>
            <a:xfrm>
              <a:off x="5226556" y="1639184"/>
              <a:ext cx="45719" cy="1373126"/>
            </a:xfrm>
            <a:prstGeom prst="leftBrace">
              <a:avLst>
                <a:gd name="adj1" fmla="val 50000"/>
                <a:gd name="adj2" fmla="val 9079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900"/>
            </a:p>
          </p:txBody>
        </p:sp>
        <p:sp>
          <p:nvSpPr>
            <p:cNvPr id="82" name="Google Shape;60;p13">
              <a:extLst>
                <a:ext uri="{FF2B5EF4-FFF2-40B4-BE49-F238E27FC236}">
                  <a16:creationId xmlns:a16="http://schemas.microsoft.com/office/drawing/2014/main" id="{70E09EAB-6C2D-DE74-E5D6-E5C3B44674C7}"/>
                </a:ext>
              </a:extLst>
            </p:cNvPr>
            <p:cNvSpPr/>
            <p:nvPr/>
          </p:nvSpPr>
          <p:spPr>
            <a:xfrm rot="10800000">
              <a:off x="6260552" y="1629918"/>
              <a:ext cx="45719" cy="1373125"/>
            </a:xfrm>
            <a:prstGeom prst="leftBrace">
              <a:avLst>
                <a:gd name="adj1" fmla="val 50000"/>
                <a:gd name="adj2" fmla="val 92869"/>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900"/>
            </a:p>
          </p:txBody>
        </p:sp>
        <p:sp>
          <p:nvSpPr>
            <p:cNvPr id="83" name="Google Shape;61;p13">
              <a:extLst>
                <a:ext uri="{FF2B5EF4-FFF2-40B4-BE49-F238E27FC236}">
                  <a16:creationId xmlns:a16="http://schemas.microsoft.com/office/drawing/2014/main" id="{F5781C5E-B608-192E-01FF-A9A2F67D3F5F}"/>
                </a:ext>
              </a:extLst>
            </p:cNvPr>
            <p:cNvSpPr/>
            <p:nvPr/>
          </p:nvSpPr>
          <p:spPr>
            <a:xfrm>
              <a:off x="4454536" y="2194806"/>
              <a:ext cx="49032" cy="297205"/>
            </a:xfrm>
            <a:prstGeom prst="lef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900"/>
            </a:p>
          </p:txBody>
        </p:sp>
        <p:sp>
          <p:nvSpPr>
            <p:cNvPr id="84" name="Google Shape;62;p13">
              <a:extLst>
                <a:ext uri="{FF2B5EF4-FFF2-40B4-BE49-F238E27FC236}">
                  <a16:creationId xmlns:a16="http://schemas.microsoft.com/office/drawing/2014/main" id="{26513CCB-A170-406F-70A6-BAD76E0AD6B4}"/>
                </a:ext>
              </a:extLst>
            </p:cNvPr>
            <p:cNvSpPr/>
            <p:nvPr/>
          </p:nvSpPr>
          <p:spPr>
            <a:xfrm rot="10800000">
              <a:off x="4827356" y="2194806"/>
              <a:ext cx="49032" cy="297205"/>
            </a:xfrm>
            <a:prstGeom prst="lef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sz="900"/>
            </a:p>
          </p:txBody>
        </p:sp>
        <p:cxnSp>
          <p:nvCxnSpPr>
            <p:cNvPr id="85" name="Google Shape;63;p13">
              <a:extLst>
                <a:ext uri="{FF2B5EF4-FFF2-40B4-BE49-F238E27FC236}">
                  <a16:creationId xmlns:a16="http://schemas.microsoft.com/office/drawing/2014/main" id="{CF28400B-F0B6-F5DF-74E3-7DDDC5FFAEF5}"/>
                </a:ext>
              </a:extLst>
            </p:cNvPr>
            <p:cNvCxnSpPr>
              <a:cxnSpLocks/>
            </p:cNvCxnSpPr>
            <p:nvPr/>
          </p:nvCxnSpPr>
          <p:spPr>
            <a:xfrm>
              <a:off x="4958398" y="2357508"/>
              <a:ext cx="221839" cy="0"/>
            </a:xfrm>
            <a:prstGeom prst="straightConnector1">
              <a:avLst/>
            </a:prstGeom>
            <a:noFill/>
            <a:ln w="38100" cap="flat" cmpd="sng">
              <a:solidFill>
                <a:schemeClr val="dk1"/>
              </a:solidFill>
              <a:prstDash val="solid"/>
              <a:round/>
              <a:headEnd type="none" w="med" len="med"/>
              <a:tailEnd type="triangle" w="med" len="med"/>
            </a:ln>
          </p:spPr>
        </p:cxnSp>
        <p:cxnSp>
          <p:nvCxnSpPr>
            <p:cNvPr id="86" name="Google Shape;64;p13">
              <a:extLst>
                <a:ext uri="{FF2B5EF4-FFF2-40B4-BE49-F238E27FC236}">
                  <a16:creationId xmlns:a16="http://schemas.microsoft.com/office/drawing/2014/main" id="{E0B99BA7-7C8A-45C9-A035-E4E7466500E3}"/>
                </a:ext>
              </a:extLst>
            </p:cNvPr>
            <p:cNvCxnSpPr>
              <a:cxnSpLocks/>
            </p:cNvCxnSpPr>
            <p:nvPr/>
          </p:nvCxnSpPr>
          <p:spPr>
            <a:xfrm>
              <a:off x="6368251" y="1737292"/>
              <a:ext cx="212161" cy="0"/>
            </a:xfrm>
            <a:prstGeom prst="straightConnector1">
              <a:avLst/>
            </a:prstGeom>
            <a:noFill/>
            <a:ln w="38100" cap="flat" cmpd="sng">
              <a:solidFill>
                <a:schemeClr val="dk1"/>
              </a:solidFill>
              <a:prstDash val="solid"/>
              <a:round/>
              <a:headEnd type="none" w="med" len="med"/>
              <a:tailEnd type="triangle" w="med" len="med"/>
            </a:ln>
          </p:spPr>
        </p:cxnSp>
        <p:sp>
          <p:nvSpPr>
            <p:cNvPr id="91" name="Google Shape;68;p13">
              <a:extLst>
                <a:ext uri="{FF2B5EF4-FFF2-40B4-BE49-F238E27FC236}">
                  <a16:creationId xmlns:a16="http://schemas.microsoft.com/office/drawing/2014/main" id="{90F84259-F536-7C4F-F754-959E1599450E}"/>
                </a:ext>
              </a:extLst>
            </p:cNvPr>
            <p:cNvSpPr txBox="1"/>
            <p:nvPr/>
          </p:nvSpPr>
          <p:spPr>
            <a:xfrm>
              <a:off x="6602358" y="2185042"/>
              <a:ext cx="1289018" cy="384690"/>
            </a:xfrm>
            <a:prstGeom prst="rect">
              <a:avLst/>
            </a:prstGeom>
            <a:solidFill>
              <a:srgbClr val="A4C2F4"/>
            </a:solidFill>
            <a:ln>
              <a:noFill/>
            </a:ln>
          </p:spPr>
          <p:txBody>
            <a:bodyPr spcFirstLastPara="1" wrap="square" lIns="91425" tIns="91425" rIns="91425" bIns="91425" anchor="ctr" anchorCtr="0">
              <a:spAutoFit/>
            </a:bodyPr>
            <a:lstStyle/>
            <a:p>
              <a:pPr algn="ctr"/>
              <a:r>
                <a:rPr lang="es" sz="1300" dirty="0"/>
                <a:t>Aggregation</a:t>
              </a:r>
              <a:endParaRPr sz="1300" dirty="0"/>
            </a:p>
          </p:txBody>
        </p:sp>
        <p:cxnSp>
          <p:nvCxnSpPr>
            <p:cNvPr id="113" name="Google Shape;89;p13">
              <a:extLst>
                <a:ext uri="{FF2B5EF4-FFF2-40B4-BE49-F238E27FC236}">
                  <a16:creationId xmlns:a16="http://schemas.microsoft.com/office/drawing/2014/main" id="{C8DA706B-1822-F153-891F-A558333ECD97}"/>
                </a:ext>
              </a:extLst>
            </p:cNvPr>
            <p:cNvCxnSpPr>
              <a:cxnSpLocks/>
            </p:cNvCxnSpPr>
            <p:nvPr/>
          </p:nvCxnSpPr>
          <p:spPr>
            <a:xfrm>
              <a:off x="7254216" y="1943341"/>
              <a:ext cx="0" cy="251465"/>
            </a:xfrm>
            <a:prstGeom prst="straightConnector1">
              <a:avLst/>
            </a:prstGeom>
            <a:noFill/>
            <a:ln w="38100" cap="flat" cmpd="sng">
              <a:solidFill>
                <a:schemeClr val="dk1"/>
              </a:solidFill>
              <a:prstDash val="solid"/>
              <a:round/>
              <a:headEnd type="none" w="med" len="med"/>
              <a:tailEnd type="triangle" w="med" len="med"/>
            </a:ln>
          </p:spPr>
        </p:cxnSp>
        <p:cxnSp>
          <p:nvCxnSpPr>
            <p:cNvPr id="1061" name="Google Shape;139;p13">
              <a:extLst>
                <a:ext uri="{FF2B5EF4-FFF2-40B4-BE49-F238E27FC236}">
                  <a16:creationId xmlns:a16="http://schemas.microsoft.com/office/drawing/2014/main" id="{2914025F-8CF0-A988-AF19-749846EF1AB8}"/>
                </a:ext>
              </a:extLst>
            </p:cNvPr>
            <p:cNvCxnSpPr>
              <a:cxnSpLocks/>
            </p:cNvCxnSpPr>
            <p:nvPr/>
          </p:nvCxnSpPr>
          <p:spPr>
            <a:xfrm>
              <a:off x="7254216" y="2556960"/>
              <a:ext cx="0" cy="201908"/>
            </a:xfrm>
            <a:prstGeom prst="straightConnector1">
              <a:avLst/>
            </a:prstGeom>
            <a:noFill/>
            <a:ln w="38100" cap="flat" cmpd="sng">
              <a:solidFill>
                <a:schemeClr val="dk1"/>
              </a:solidFill>
              <a:prstDash val="solid"/>
              <a:round/>
              <a:headEnd type="none" w="med" len="med"/>
              <a:tailEnd type="triangle" w="med" len="med"/>
            </a:ln>
          </p:spPr>
        </p:cxnSp>
        <p:sp>
          <p:nvSpPr>
            <p:cNvPr id="1087" name="Google Shape;65;p13">
              <a:extLst>
                <a:ext uri="{FF2B5EF4-FFF2-40B4-BE49-F238E27FC236}">
                  <a16:creationId xmlns:a16="http://schemas.microsoft.com/office/drawing/2014/main" id="{42E5940B-3DEF-B41B-CE68-96B7319FD7F6}"/>
                </a:ext>
              </a:extLst>
            </p:cNvPr>
            <p:cNvSpPr txBox="1"/>
            <p:nvPr/>
          </p:nvSpPr>
          <p:spPr>
            <a:xfrm>
              <a:off x="6630761" y="1563269"/>
              <a:ext cx="1255794" cy="384690"/>
            </a:xfrm>
            <a:prstGeom prst="rect">
              <a:avLst/>
            </a:prstGeom>
            <a:solidFill>
              <a:srgbClr val="A4C2F4"/>
            </a:solidFill>
            <a:ln>
              <a:noFill/>
            </a:ln>
          </p:spPr>
          <p:txBody>
            <a:bodyPr spcFirstLastPara="1" wrap="square" lIns="91425" tIns="91425" rIns="91425" bIns="91425" anchor="ctr" anchorCtr="0">
              <a:spAutoFit/>
            </a:bodyPr>
            <a:lstStyle/>
            <a:p>
              <a:pPr algn="ctr"/>
              <a:r>
                <a:rPr lang="es" sz="1300" dirty="0"/>
                <a:t>Decomposition </a:t>
              </a:r>
              <a:endParaRPr sz="1300" dirty="0"/>
            </a:p>
          </p:txBody>
        </p:sp>
        <p:sp>
          <p:nvSpPr>
            <p:cNvPr id="1088" name="Google Shape;68;p13">
              <a:extLst>
                <a:ext uri="{FF2B5EF4-FFF2-40B4-BE49-F238E27FC236}">
                  <a16:creationId xmlns:a16="http://schemas.microsoft.com/office/drawing/2014/main" id="{4316C9A2-EDDF-FE1D-6BC1-8AA20D60D38E}"/>
                </a:ext>
              </a:extLst>
            </p:cNvPr>
            <p:cNvSpPr txBox="1"/>
            <p:nvPr/>
          </p:nvSpPr>
          <p:spPr>
            <a:xfrm>
              <a:off x="6602358" y="2763575"/>
              <a:ext cx="1289017" cy="384690"/>
            </a:xfrm>
            <a:prstGeom prst="rect">
              <a:avLst/>
            </a:prstGeom>
            <a:solidFill>
              <a:srgbClr val="A4C2F4"/>
            </a:solidFill>
            <a:ln>
              <a:noFill/>
            </a:ln>
          </p:spPr>
          <p:txBody>
            <a:bodyPr spcFirstLastPara="1" wrap="square" lIns="91425" tIns="91425" rIns="91425" bIns="91425" anchor="ctr" anchorCtr="0">
              <a:spAutoFit/>
            </a:bodyPr>
            <a:lstStyle/>
            <a:p>
              <a:pPr algn="ctr"/>
              <a:r>
                <a:rPr lang="es" sz="1300" dirty="0"/>
                <a:t>Sorting</a:t>
              </a:r>
              <a:endParaRPr sz="1300" dirty="0"/>
            </a:p>
          </p:txBody>
        </p:sp>
      </p:grpSp>
      <p:sp>
        <p:nvSpPr>
          <p:cNvPr id="1090" name="Right Arrow 23">
            <a:extLst>
              <a:ext uri="{FF2B5EF4-FFF2-40B4-BE49-F238E27FC236}">
                <a16:creationId xmlns:a16="http://schemas.microsoft.com/office/drawing/2014/main" id="{808025B0-87E0-E393-F25C-23A219C634F1}"/>
              </a:ext>
            </a:extLst>
          </p:cNvPr>
          <p:cNvSpPr/>
          <p:nvPr/>
        </p:nvSpPr>
        <p:spPr>
          <a:xfrm rot="5400000">
            <a:off x="6113243" y="3404125"/>
            <a:ext cx="399497" cy="75817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6" name="Picture 1095">
            <a:extLst>
              <a:ext uri="{FF2B5EF4-FFF2-40B4-BE49-F238E27FC236}">
                <a16:creationId xmlns:a16="http://schemas.microsoft.com/office/drawing/2014/main" id="{056BA64D-6501-CD1E-631D-03802CB9CB59}"/>
              </a:ext>
            </a:extLst>
          </p:cNvPr>
          <p:cNvPicPr>
            <a:picLocks noChangeAspect="1"/>
          </p:cNvPicPr>
          <p:nvPr/>
        </p:nvPicPr>
        <p:blipFill rotWithShape="1">
          <a:blip r:embed="rId9"/>
          <a:srcRect l="8413" b="11168"/>
          <a:stretch/>
        </p:blipFill>
        <p:spPr>
          <a:xfrm>
            <a:off x="4997534" y="4222245"/>
            <a:ext cx="2292066" cy="1754828"/>
          </a:xfrm>
          <a:prstGeom prst="rect">
            <a:avLst/>
          </a:prstGeom>
        </p:spPr>
      </p:pic>
      <p:sp>
        <p:nvSpPr>
          <p:cNvPr id="1121" name="CuadroTexto 265">
            <a:extLst>
              <a:ext uri="{FF2B5EF4-FFF2-40B4-BE49-F238E27FC236}">
                <a16:creationId xmlns:a16="http://schemas.microsoft.com/office/drawing/2014/main" id="{98A2413A-76F4-8111-F6A8-C7158D6E696C}"/>
              </a:ext>
            </a:extLst>
          </p:cNvPr>
          <p:cNvSpPr txBox="1"/>
          <p:nvPr/>
        </p:nvSpPr>
        <p:spPr>
          <a:xfrm>
            <a:off x="6692079" y="6494380"/>
            <a:ext cx="5192255" cy="369332"/>
          </a:xfrm>
          <a:prstGeom prst="rect">
            <a:avLst/>
          </a:prstGeom>
          <a:noFill/>
        </p:spPr>
        <p:txBody>
          <a:bodyPr wrap="none" rtlCol="0">
            <a:spAutoFit/>
          </a:bodyPr>
          <a:lstStyle/>
          <a:p>
            <a:r>
              <a:rPr lang="es-ES" dirty="0"/>
              <a:t>Santiago, Vela, </a:t>
            </a:r>
            <a:r>
              <a:rPr lang="es-ES" dirty="0" err="1"/>
              <a:t>Deumal</a:t>
            </a:r>
            <a:r>
              <a:rPr lang="es-ES" dirty="0"/>
              <a:t>, Ribas, </a:t>
            </a:r>
            <a:r>
              <a:rPr lang="es-ES" i="1" dirty="0"/>
              <a:t>Digital Discovery</a:t>
            </a:r>
            <a:r>
              <a:rPr lang="es-ES" dirty="0"/>
              <a:t>, 2024</a:t>
            </a:r>
          </a:p>
        </p:txBody>
      </p:sp>
      <p:grpSp>
        <p:nvGrpSpPr>
          <p:cNvPr id="1133" name="Group 1132">
            <a:extLst>
              <a:ext uri="{FF2B5EF4-FFF2-40B4-BE49-F238E27FC236}">
                <a16:creationId xmlns:a16="http://schemas.microsoft.com/office/drawing/2014/main" id="{C83888D9-03A1-831B-7082-78660453AD7C}"/>
              </a:ext>
            </a:extLst>
          </p:cNvPr>
          <p:cNvGrpSpPr/>
          <p:nvPr/>
        </p:nvGrpSpPr>
        <p:grpSpPr>
          <a:xfrm>
            <a:off x="8392345" y="997442"/>
            <a:ext cx="3430929" cy="5518508"/>
            <a:chOff x="8582845" y="997442"/>
            <a:chExt cx="3430929" cy="5518508"/>
          </a:xfrm>
        </p:grpSpPr>
        <p:pic>
          <p:nvPicPr>
            <p:cNvPr id="1098" name="Google Shape;54;p13">
              <a:extLst>
                <a:ext uri="{FF2B5EF4-FFF2-40B4-BE49-F238E27FC236}">
                  <a16:creationId xmlns:a16="http://schemas.microsoft.com/office/drawing/2014/main" id="{F4CB84BB-9748-1409-31E0-F8B2E6A89896}"/>
                </a:ext>
              </a:extLst>
            </p:cNvPr>
            <p:cNvPicPr preferRelativeResize="0"/>
            <p:nvPr/>
          </p:nvPicPr>
          <p:blipFill rotWithShape="1">
            <a:blip r:embed="rId10">
              <a:alphaModFix/>
            </a:blip>
            <a:srcRect l="9379" t="7000" b="7000"/>
            <a:stretch/>
          </p:blipFill>
          <p:spPr>
            <a:xfrm>
              <a:off x="9180973" y="4107691"/>
              <a:ext cx="2832801" cy="2015365"/>
            </a:xfrm>
            <a:prstGeom prst="rect">
              <a:avLst/>
            </a:prstGeom>
            <a:noFill/>
            <a:ln>
              <a:noFill/>
            </a:ln>
          </p:spPr>
        </p:pic>
        <p:pic>
          <p:nvPicPr>
            <p:cNvPr id="1099" name="Google Shape;55;p13">
              <a:extLst>
                <a:ext uri="{FF2B5EF4-FFF2-40B4-BE49-F238E27FC236}">
                  <a16:creationId xmlns:a16="http://schemas.microsoft.com/office/drawing/2014/main" id="{057A84F9-59D9-4BF6-F980-32A65D4DAFF6}"/>
                </a:ext>
              </a:extLst>
            </p:cNvPr>
            <p:cNvPicPr preferRelativeResize="0"/>
            <p:nvPr/>
          </p:nvPicPr>
          <p:blipFill rotWithShape="1">
            <a:blip r:embed="rId11">
              <a:alphaModFix/>
            </a:blip>
            <a:srcRect l="9379" t="7155" b="6845"/>
            <a:stretch/>
          </p:blipFill>
          <p:spPr>
            <a:xfrm>
              <a:off x="9180973" y="1498403"/>
              <a:ext cx="2832801" cy="2015365"/>
            </a:xfrm>
            <a:prstGeom prst="rect">
              <a:avLst/>
            </a:prstGeom>
            <a:noFill/>
            <a:ln>
              <a:noFill/>
            </a:ln>
          </p:spPr>
        </p:pic>
        <p:grpSp>
          <p:nvGrpSpPr>
            <p:cNvPr id="1119" name="Group 1118">
              <a:extLst>
                <a:ext uri="{FF2B5EF4-FFF2-40B4-BE49-F238E27FC236}">
                  <a16:creationId xmlns:a16="http://schemas.microsoft.com/office/drawing/2014/main" id="{18CA1E61-F2FF-98CD-3C77-0783FD03FB34}"/>
                </a:ext>
              </a:extLst>
            </p:cNvPr>
            <p:cNvGrpSpPr/>
            <p:nvPr/>
          </p:nvGrpSpPr>
          <p:grpSpPr>
            <a:xfrm>
              <a:off x="8583230" y="1094785"/>
              <a:ext cx="660439" cy="2664687"/>
              <a:chOff x="8306116" y="1368887"/>
              <a:chExt cx="481534" cy="1942854"/>
            </a:xfrm>
          </p:grpSpPr>
          <p:sp>
            <p:nvSpPr>
              <p:cNvPr id="1100" name="Google Shape;56;p13">
                <a:extLst>
                  <a:ext uri="{FF2B5EF4-FFF2-40B4-BE49-F238E27FC236}">
                    <a16:creationId xmlns:a16="http://schemas.microsoft.com/office/drawing/2014/main" id="{86AE9C4B-6287-1CD1-0847-69D3223BEEBB}"/>
                  </a:ext>
                </a:extLst>
              </p:cNvPr>
              <p:cNvSpPr txBox="1"/>
              <p:nvPr/>
            </p:nvSpPr>
            <p:spPr>
              <a:xfrm>
                <a:off x="8455483" y="2957828"/>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0</a:t>
                </a:r>
                <a:endParaRPr sz="1100"/>
              </a:p>
            </p:txBody>
          </p:sp>
          <p:sp>
            <p:nvSpPr>
              <p:cNvPr id="1101" name="Google Shape;57;p13">
                <a:extLst>
                  <a:ext uri="{FF2B5EF4-FFF2-40B4-BE49-F238E27FC236}">
                    <a16:creationId xmlns:a16="http://schemas.microsoft.com/office/drawing/2014/main" id="{D8444B9D-3811-346D-1493-6D0443D4FB82}"/>
                  </a:ext>
                </a:extLst>
              </p:cNvPr>
              <p:cNvSpPr txBox="1"/>
              <p:nvPr/>
            </p:nvSpPr>
            <p:spPr>
              <a:xfrm>
                <a:off x="8354802" y="1540222"/>
                <a:ext cx="432815" cy="353913"/>
              </a:xfrm>
              <a:prstGeom prst="rect">
                <a:avLst/>
              </a:prstGeom>
              <a:noFill/>
              <a:ln>
                <a:noFill/>
              </a:ln>
            </p:spPr>
            <p:txBody>
              <a:bodyPr spcFirstLastPara="1" wrap="square" lIns="91425" tIns="91425" rIns="91425" bIns="91425" anchor="t" anchorCtr="0">
                <a:spAutoFit/>
              </a:bodyPr>
              <a:lstStyle/>
              <a:p>
                <a:pPr algn="r"/>
                <a:r>
                  <a:rPr lang="es" sz="1100" dirty="0">
                    <a:solidFill>
                      <a:srgbClr val="000000"/>
                    </a:solidFill>
                  </a:rPr>
                  <a:t>100</a:t>
                </a:r>
                <a:endParaRPr sz="1100" dirty="0"/>
              </a:p>
            </p:txBody>
          </p:sp>
          <p:sp>
            <p:nvSpPr>
              <p:cNvPr id="1102" name="Google Shape;58;p13">
                <a:extLst>
                  <a:ext uri="{FF2B5EF4-FFF2-40B4-BE49-F238E27FC236}">
                    <a16:creationId xmlns:a16="http://schemas.microsoft.com/office/drawing/2014/main" id="{0049F487-EB4A-0AB3-40CE-52A10230781F}"/>
                  </a:ext>
                </a:extLst>
              </p:cNvPr>
              <p:cNvSpPr txBox="1"/>
              <p:nvPr/>
            </p:nvSpPr>
            <p:spPr>
              <a:xfrm>
                <a:off x="8455450" y="1826780"/>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80</a:t>
                </a:r>
                <a:endParaRPr sz="1100"/>
              </a:p>
            </p:txBody>
          </p:sp>
          <p:sp>
            <p:nvSpPr>
              <p:cNvPr id="1103" name="Google Shape;59;p13">
                <a:extLst>
                  <a:ext uri="{FF2B5EF4-FFF2-40B4-BE49-F238E27FC236}">
                    <a16:creationId xmlns:a16="http://schemas.microsoft.com/office/drawing/2014/main" id="{1D1FA534-FE3B-A2E1-6064-C583DE82162E}"/>
                  </a:ext>
                </a:extLst>
              </p:cNvPr>
              <p:cNvSpPr txBox="1"/>
              <p:nvPr/>
            </p:nvSpPr>
            <p:spPr>
              <a:xfrm>
                <a:off x="8455450" y="2109277"/>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60</a:t>
                </a:r>
                <a:endParaRPr sz="1100"/>
              </a:p>
            </p:txBody>
          </p:sp>
          <p:sp>
            <p:nvSpPr>
              <p:cNvPr id="1104" name="Google Shape;60;p13">
                <a:extLst>
                  <a:ext uri="{FF2B5EF4-FFF2-40B4-BE49-F238E27FC236}">
                    <a16:creationId xmlns:a16="http://schemas.microsoft.com/office/drawing/2014/main" id="{DA45EF60-2BCD-EE67-69F7-F0C5B826EFD0}"/>
                  </a:ext>
                </a:extLst>
              </p:cNvPr>
              <p:cNvSpPr txBox="1"/>
              <p:nvPr/>
            </p:nvSpPr>
            <p:spPr>
              <a:xfrm>
                <a:off x="8455450" y="2395836"/>
                <a:ext cx="332167" cy="353913"/>
              </a:xfrm>
              <a:prstGeom prst="rect">
                <a:avLst/>
              </a:prstGeom>
              <a:noFill/>
              <a:ln>
                <a:noFill/>
              </a:ln>
            </p:spPr>
            <p:txBody>
              <a:bodyPr spcFirstLastPara="1" wrap="square" lIns="91425" tIns="91425" rIns="91425" bIns="91425" anchor="t" anchorCtr="0">
                <a:spAutoFit/>
              </a:bodyPr>
              <a:lstStyle/>
              <a:p>
                <a:pPr algn="r"/>
                <a:r>
                  <a:rPr lang="es" sz="1100" dirty="0">
                    <a:solidFill>
                      <a:srgbClr val="000000"/>
                    </a:solidFill>
                  </a:rPr>
                  <a:t>40</a:t>
                </a:r>
                <a:endParaRPr sz="1100" dirty="0"/>
              </a:p>
            </p:txBody>
          </p:sp>
          <p:sp>
            <p:nvSpPr>
              <p:cNvPr id="1105" name="Google Shape;61;p13">
                <a:extLst>
                  <a:ext uri="{FF2B5EF4-FFF2-40B4-BE49-F238E27FC236}">
                    <a16:creationId xmlns:a16="http://schemas.microsoft.com/office/drawing/2014/main" id="{CFAF44C9-84AB-6B7C-A3B0-D429F9C8F977}"/>
                  </a:ext>
                </a:extLst>
              </p:cNvPr>
              <p:cNvSpPr txBox="1"/>
              <p:nvPr/>
            </p:nvSpPr>
            <p:spPr>
              <a:xfrm>
                <a:off x="8455450" y="2686455"/>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20</a:t>
                </a:r>
                <a:endParaRPr sz="1100"/>
              </a:p>
            </p:txBody>
          </p:sp>
          <p:sp>
            <p:nvSpPr>
              <p:cNvPr id="1106" name="Google Shape;62;p13">
                <a:extLst>
                  <a:ext uri="{FF2B5EF4-FFF2-40B4-BE49-F238E27FC236}">
                    <a16:creationId xmlns:a16="http://schemas.microsoft.com/office/drawing/2014/main" id="{6FE5E4AD-0A62-51C2-A911-F3CB614A0CB2}"/>
                  </a:ext>
                </a:extLst>
              </p:cNvPr>
              <p:cNvSpPr txBox="1"/>
              <p:nvPr/>
            </p:nvSpPr>
            <p:spPr>
              <a:xfrm rot="16200000">
                <a:off x="7454808" y="2220195"/>
                <a:ext cx="1899895" cy="197280"/>
              </a:xfrm>
              <a:prstGeom prst="rect">
                <a:avLst/>
              </a:prstGeom>
              <a:noFill/>
              <a:ln>
                <a:noFill/>
              </a:ln>
            </p:spPr>
            <p:txBody>
              <a:bodyPr spcFirstLastPara="1" wrap="square" lIns="91425" tIns="91425" rIns="91425" bIns="91425" anchor="ctr" anchorCtr="0">
                <a:noAutofit/>
              </a:bodyPr>
              <a:lstStyle/>
              <a:p>
                <a:pPr algn="ctr"/>
                <a:r>
                  <a:rPr lang="es" sz="1400" b="1" dirty="0"/>
                  <a:t>C</a:t>
                </a:r>
                <a:r>
                  <a:rPr lang="es" sz="1400" b="1" dirty="0">
                    <a:solidFill>
                      <a:srgbClr val="000000"/>
                    </a:solidFill>
                  </a:rPr>
                  <a:t>ov</a:t>
                </a:r>
                <a:r>
                  <a:rPr lang="es" sz="1400" b="1" dirty="0"/>
                  <a:t>ariance </a:t>
                </a:r>
                <a:r>
                  <a:rPr lang="es" sz="1400" b="1" dirty="0">
                    <a:solidFill>
                      <a:srgbClr val="202122"/>
                    </a:solidFill>
                  </a:rPr>
                  <a:t>Cov(J</a:t>
                </a:r>
                <a:r>
                  <a:rPr lang="es" sz="1400" b="1" baseline="-25000" dirty="0">
                    <a:solidFill>
                      <a:srgbClr val="202122"/>
                    </a:solidFill>
                  </a:rPr>
                  <a:t>AB</a:t>
                </a:r>
                <a:r>
                  <a:rPr lang="es" sz="1400" b="1" dirty="0">
                    <a:solidFill>
                      <a:srgbClr val="202122"/>
                    </a:solidFill>
                  </a:rPr>
                  <a:t>,ρ)</a:t>
                </a:r>
                <a:endParaRPr sz="1400" b="1" dirty="0"/>
              </a:p>
            </p:txBody>
          </p:sp>
        </p:grpSp>
        <p:sp>
          <p:nvSpPr>
            <p:cNvPr id="1108" name="Google Shape;76;p13">
              <a:extLst>
                <a:ext uri="{FF2B5EF4-FFF2-40B4-BE49-F238E27FC236}">
                  <a16:creationId xmlns:a16="http://schemas.microsoft.com/office/drawing/2014/main" id="{C2446DDD-F0B5-7677-5B09-79B9491E7855}"/>
                </a:ext>
              </a:extLst>
            </p:cNvPr>
            <p:cNvSpPr txBox="1"/>
            <p:nvPr/>
          </p:nvSpPr>
          <p:spPr>
            <a:xfrm>
              <a:off x="9090899" y="997442"/>
              <a:ext cx="2793435" cy="310499"/>
            </a:xfrm>
            <a:prstGeom prst="rect">
              <a:avLst/>
            </a:prstGeom>
            <a:solidFill>
              <a:srgbClr val="C9DAF8"/>
            </a:solidFill>
            <a:ln>
              <a:noFill/>
            </a:ln>
          </p:spPr>
          <p:txBody>
            <a:bodyPr spcFirstLastPara="1" wrap="square" lIns="91425" tIns="91425" rIns="91425" bIns="91425" anchor="ctr" anchorCtr="0">
              <a:noAutofit/>
            </a:bodyPr>
            <a:lstStyle/>
            <a:p>
              <a:pPr algn="ctr"/>
              <a:r>
                <a:rPr lang="es" b="1" dirty="0">
                  <a:latin typeface="+mj-lt"/>
                  <a:ea typeface="Open Sans"/>
                  <a:cs typeface="Open Sans"/>
                  <a:sym typeface="Open Sans"/>
                </a:rPr>
                <a:t>MODA (Quantum-Informed)</a:t>
              </a:r>
              <a:endParaRPr sz="2400" baseline="-25000" dirty="0">
                <a:latin typeface="+mj-lt"/>
              </a:endParaRPr>
            </a:p>
          </p:txBody>
        </p:sp>
        <p:sp>
          <p:nvSpPr>
            <p:cNvPr id="1110" name="CuadroTexto 263">
              <a:extLst>
                <a:ext uri="{FF2B5EF4-FFF2-40B4-BE49-F238E27FC236}">
                  <a16:creationId xmlns:a16="http://schemas.microsoft.com/office/drawing/2014/main" id="{7BF2B5C3-3ADB-FC59-B737-7E259BCD320A}"/>
                </a:ext>
              </a:extLst>
            </p:cNvPr>
            <p:cNvSpPr txBox="1"/>
            <p:nvPr/>
          </p:nvSpPr>
          <p:spPr>
            <a:xfrm>
              <a:off x="9822865" y="1623909"/>
              <a:ext cx="1963936" cy="646331"/>
            </a:xfrm>
            <a:prstGeom prst="rect">
              <a:avLst/>
            </a:prstGeom>
            <a:solidFill>
              <a:schemeClr val="accent1">
                <a:lumMod val="40000"/>
                <a:lumOff val="60000"/>
              </a:schemeClr>
            </a:solidFill>
          </p:spPr>
          <p:txBody>
            <a:bodyPr wrap="none" rtlCol="0">
              <a:spAutoFit/>
            </a:bodyPr>
            <a:lstStyle/>
            <a:p>
              <a:pPr algn="ctr"/>
              <a:r>
                <a:rPr lang="es-ES" dirty="0"/>
                <a:t>High </a:t>
              </a:r>
              <a:r>
                <a:rPr lang="es-ES" dirty="0" err="1"/>
                <a:t>covariance</a:t>
              </a:r>
              <a:endParaRPr lang="es-ES" dirty="0"/>
            </a:p>
            <a:p>
              <a:pPr algn="ctr"/>
              <a:r>
                <a:rPr lang="es-ES" dirty="0"/>
                <a:t>Good performance</a:t>
              </a:r>
            </a:p>
          </p:txBody>
        </p:sp>
        <p:sp>
          <p:nvSpPr>
            <p:cNvPr id="1111" name="CuadroTexto 264">
              <a:extLst>
                <a:ext uri="{FF2B5EF4-FFF2-40B4-BE49-F238E27FC236}">
                  <a16:creationId xmlns:a16="http://schemas.microsoft.com/office/drawing/2014/main" id="{F9294BE1-D049-8F69-14FD-60F793BFF0A8}"/>
                </a:ext>
              </a:extLst>
            </p:cNvPr>
            <p:cNvSpPr txBox="1"/>
            <p:nvPr/>
          </p:nvSpPr>
          <p:spPr>
            <a:xfrm>
              <a:off x="9859639" y="4363913"/>
              <a:ext cx="1890389" cy="646331"/>
            </a:xfrm>
            <a:prstGeom prst="rect">
              <a:avLst/>
            </a:prstGeom>
            <a:solidFill>
              <a:srgbClr val="FF0000">
                <a:alpha val="60000"/>
              </a:srgbClr>
            </a:solidFill>
          </p:spPr>
          <p:txBody>
            <a:bodyPr wrap="none" rtlCol="0">
              <a:spAutoFit/>
            </a:bodyPr>
            <a:lstStyle/>
            <a:p>
              <a:pPr algn="ctr"/>
              <a:r>
                <a:rPr lang="es-ES" dirty="0"/>
                <a:t>Low </a:t>
              </a:r>
              <a:r>
                <a:rPr lang="es-ES" dirty="0" err="1"/>
                <a:t>covariance</a:t>
              </a:r>
              <a:endParaRPr lang="es-ES" dirty="0"/>
            </a:p>
            <a:p>
              <a:pPr algn="ctr"/>
              <a:r>
                <a:rPr lang="es-ES" dirty="0"/>
                <a:t>Poor performance</a:t>
              </a:r>
            </a:p>
          </p:txBody>
        </p:sp>
        <p:grpSp>
          <p:nvGrpSpPr>
            <p:cNvPr id="1120" name="Group 1119">
              <a:extLst>
                <a:ext uri="{FF2B5EF4-FFF2-40B4-BE49-F238E27FC236}">
                  <a16:creationId xmlns:a16="http://schemas.microsoft.com/office/drawing/2014/main" id="{025B6536-00EA-54DC-73C5-35F698ECDFF7}"/>
                </a:ext>
              </a:extLst>
            </p:cNvPr>
            <p:cNvGrpSpPr/>
            <p:nvPr/>
          </p:nvGrpSpPr>
          <p:grpSpPr>
            <a:xfrm>
              <a:off x="8582845" y="3641704"/>
              <a:ext cx="638560" cy="2874246"/>
              <a:chOff x="8363559" y="3602164"/>
              <a:chExt cx="465582" cy="2095646"/>
            </a:xfrm>
          </p:grpSpPr>
          <p:sp>
            <p:nvSpPr>
              <p:cNvPr id="1112" name="Google Shape;56;p13">
                <a:extLst>
                  <a:ext uri="{FF2B5EF4-FFF2-40B4-BE49-F238E27FC236}">
                    <a16:creationId xmlns:a16="http://schemas.microsoft.com/office/drawing/2014/main" id="{1A2B37E6-200D-5373-6DDD-83DCC7D2E828}"/>
                  </a:ext>
                </a:extLst>
              </p:cNvPr>
              <p:cNvSpPr txBox="1"/>
              <p:nvPr/>
            </p:nvSpPr>
            <p:spPr>
              <a:xfrm>
                <a:off x="8496974" y="5265318"/>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0</a:t>
                </a:r>
                <a:endParaRPr sz="1100"/>
              </a:p>
            </p:txBody>
          </p:sp>
          <p:sp>
            <p:nvSpPr>
              <p:cNvPr id="1113" name="Google Shape;57;p13">
                <a:extLst>
                  <a:ext uri="{FF2B5EF4-FFF2-40B4-BE49-F238E27FC236}">
                    <a16:creationId xmlns:a16="http://schemas.microsoft.com/office/drawing/2014/main" id="{FA4FE1DC-6E7F-2267-11A7-EFFD6C8789BD}"/>
                  </a:ext>
                </a:extLst>
              </p:cNvPr>
              <p:cNvSpPr txBox="1"/>
              <p:nvPr/>
            </p:nvSpPr>
            <p:spPr>
              <a:xfrm>
                <a:off x="8396293" y="3847712"/>
                <a:ext cx="432815" cy="353913"/>
              </a:xfrm>
              <a:prstGeom prst="rect">
                <a:avLst/>
              </a:prstGeom>
              <a:noFill/>
              <a:ln>
                <a:noFill/>
              </a:ln>
            </p:spPr>
            <p:txBody>
              <a:bodyPr spcFirstLastPara="1" wrap="square" lIns="91425" tIns="91425" rIns="91425" bIns="91425" anchor="t" anchorCtr="0">
                <a:spAutoFit/>
              </a:bodyPr>
              <a:lstStyle/>
              <a:p>
                <a:pPr algn="r"/>
                <a:r>
                  <a:rPr lang="es" sz="1100" dirty="0">
                    <a:solidFill>
                      <a:srgbClr val="000000"/>
                    </a:solidFill>
                  </a:rPr>
                  <a:t>100</a:t>
                </a:r>
                <a:endParaRPr sz="1100" dirty="0"/>
              </a:p>
            </p:txBody>
          </p:sp>
          <p:sp>
            <p:nvSpPr>
              <p:cNvPr id="1114" name="Google Shape;58;p13">
                <a:extLst>
                  <a:ext uri="{FF2B5EF4-FFF2-40B4-BE49-F238E27FC236}">
                    <a16:creationId xmlns:a16="http://schemas.microsoft.com/office/drawing/2014/main" id="{727BAB5A-5A37-2219-49D6-FD84ACEA46BF}"/>
                  </a:ext>
                </a:extLst>
              </p:cNvPr>
              <p:cNvSpPr txBox="1"/>
              <p:nvPr/>
            </p:nvSpPr>
            <p:spPr>
              <a:xfrm>
                <a:off x="8496941" y="4134270"/>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80</a:t>
                </a:r>
                <a:endParaRPr sz="1100"/>
              </a:p>
            </p:txBody>
          </p:sp>
          <p:sp>
            <p:nvSpPr>
              <p:cNvPr id="1115" name="Google Shape;59;p13">
                <a:extLst>
                  <a:ext uri="{FF2B5EF4-FFF2-40B4-BE49-F238E27FC236}">
                    <a16:creationId xmlns:a16="http://schemas.microsoft.com/office/drawing/2014/main" id="{5DE69496-2B8F-25BE-1CE4-6FFF51A48746}"/>
                  </a:ext>
                </a:extLst>
              </p:cNvPr>
              <p:cNvSpPr txBox="1"/>
              <p:nvPr/>
            </p:nvSpPr>
            <p:spPr>
              <a:xfrm>
                <a:off x="8496941" y="4416767"/>
                <a:ext cx="332167" cy="353913"/>
              </a:xfrm>
              <a:prstGeom prst="rect">
                <a:avLst/>
              </a:prstGeom>
              <a:noFill/>
              <a:ln>
                <a:noFill/>
              </a:ln>
            </p:spPr>
            <p:txBody>
              <a:bodyPr spcFirstLastPara="1" wrap="square" lIns="91425" tIns="91425" rIns="91425" bIns="91425" anchor="t" anchorCtr="0">
                <a:spAutoFit/>
              </a:bodyPr>
              <a:lstStyle/>
              <a:p>
                <a:pPr algn="r"/>
                <a:r>
                  <a:rPr lang="es" sz="1100" dirty="0">
                    <a:solidFill>
                      <a:srgbClr val="000000"/>
                    </a:solidFill>
                  </a:rPr>
                  <a:t>60</a:t>
                </a:r>
                <a:endParaRPr sz="1100" dirty="0"/>
              </a:p>
            </p:txBody>
          </p:sp>
          <p:sp>
            <p:nvSpPr>
              <p:cNvPr id="1116" name="Google Shape;60;p13">
                <a:extLst>
                  <a:ext uri="{FF2B5EF4-FFF2-40B4-BE49-F238E27FC236}">
                    <a16:creationId xmlns:a16="http://schemas.microsoft.com/office/drawing/2014/main" id="{D9DBEA2A-4B64-9E36-B491-CDA093B80168}"/>
                  </a:ext>
                </a:extLst>
              </p:cNvPr>
              <p:cNvSpPr txBox="1"/>
              <p:nvPr/>
            </p:nvSpPr>
            <p:spPr>
              <a:xfrm>
                <a:off x="8496941" y="4703326"/>
                <a:ext cx="332167" cy="353913"/>
              </a:xfrm>
              <a:prstGeom prst="rect">
                <a:avLst/>
              </a:prstGeom>
              <a:noFill/>
              <a:ln>
                <a:noFill/>
              </a:ln>
            </p:spPr>
            <p:txBody>
              <a:bodyPr spcFirstLastPara="1" wrap="square" lIns="91425" tIns="91425" rIns="91425" bIns="91425" anchor="t" anchorCtr="0">
                <a:spAutoFit/>
              </a:bodyPr>
              <a:lstStyle/>
              <a:p>
                <a:pPr algn="r"/>
                <a:r>
                  <a:rPr lang="es" sz="1100" dirty="0">
                    <a:solidFill>
                      <a:srgbClr val="000000"/>
                    </a:solidFill>
                  </a:rPr>
                  <a:t>40</a:t>
                </a:r>
                <a:endParaRPr sz="1100" dirty="0"/>
              </a:p>
            </p:txBody>
          </p:sp>
          <p:sp>
            <p:nvSpPr>
              <p:cNvPr id="1117" name="Google Shape;61;p13">
                <a:extLst>
                  <a:ext uri="{FF2B5EF4-FFF2-40B4-BE49-F238E27FC236}">
                    <a16:creationId xmlns:a16="http://schemas.microsoft.com/office/drawing/2014/main" id="{E65F5994-DC21-4F5A-C1A7-B88137EB7DC8}"/>
                  </a:ext>
                </a:extLst>
              </p:cNvPr>
              <p:cNvSpPr txBox="1"/>
              <p:nvPr/>
            </p:nvSpPr>
            <p:spPr>
              <a:xfrm>
                <a:off x="8496941" y="4993945"/>
                <a:ext cx="332167" cy="353913"/>
              </a:xfrm>
              <a:prstGeom prst="rect">
                <a:avLst/>
              </a:prstGeom>
              <a:noFill/>
              <a:ln>
                <a:noFill/>
              </a:ln>
            </p:spPr>
            <p:txBody>
              <a:bodyPr spcFirstLastPara="1" wrap="square" lIns="91425" tIns="91425" rIns="91425" bIns="91425" anchor="t" anchorCtr="0">
                <a:spAutoFit/>
              </a:bodyPr>
              <a:lstStyle/>
              <a:p>
                <a:pPr algn="r"/>
                <a:r>
                  <a:rPr lang="es" sz="1100">
                    <a:solidFill>
                      <a:srgbClr val="000000"/>
                    </a:solidFill>
                  </a:rPr>
                  <a:t>20</a:t>
                </a:r>
                <a:endParaRPr sz="1100"/>
              </a:p>
            </p:txBody>
          </p:sp>
          <p:sp>
            <p:nvSpPr>
              <p:cNvPr id="1118" name="Google Shape;62;p13">
                <a:extLst>
                  <a:ext uri="{FF2B5EF4-FFF2-40B4-BE49-F238E27FC236}">
                    <a16:creationId xmlns:a16="http://schemas.microsoft.com/office/drawing/2014/main" id="{17822CF8-9E52-DBE1-0195-173FEAC49E9E}"/>
                  </a:ext>
                </a:extLst>
              </p:cNvPr>
              <p:cNvSpPr txBox="1"/>
              <p:nvPr/>
            </p:nvSpPr>
            <p:spPr>
              <a:xfrm rot="16200000">
                <a:off x="7424531" y="4541192"/>
                <a:ext cx="2095646" cy="217589"/>
              </a:xfrm>
              <a:prstGeom prst="rect">
                <a:avLst/>
              </a:prstGeom>
              <a:noFill/>
              <a:ln>
                <a:noFill/>
              </a:ln>
            </p:spPr>
            <p:txBody>
              <a:bodyPr spcFirstLastPara="1" wrap="square" lIns="91425" tIns="91425" rIns="91425" bIns="91425" anchor="ctr" anchorCtr="0">
                <a:noAutofit/>
              </a:bodyPr>
              <a:lstStyle/>
              <a:p>
                <a:pPr algn="ctr"/>
                <a:r>
                  <a:rPr lang="es" sz="1400" b="1" dirty="0"/>
                  <a:t>C</a:t>
                </a:r>
                <a:r>
                  <a:rPr lang="es" sz="1400" b="1" dirty="0">
                    <a:solidFill>
                      <a:srgbClr val="000000"/>
                    </a:solidFill>
                  </a:rPr>
                  <a:t>ov</a:t>
                </a:r>
                <a:r>
                  <a:rPr lang="es" sz="1400" b="1" dirty="0"/>
                  <a:t>ariance </a:t>
                </a:r>
                <a:r>
                  <a:rPr lang="es" sz="1400" b="1" dirty="0">
                    <a:solidFill>
                      <a:srgbClr val="202122"/>
                    </a:solidFill>
                  </a:rPr>
                  <a:t>Cov(J</a:t>
                </a:r>
                <a:r>
                  <a:rPr lang="es" sz="1400" b="1" baseline="-25000" dirty="0">
                    <a:solidFill>
                      <a:srgbClr val="202122"/>
                    </a:solidFill>
                  </a:rPr>
                  <a:t>AB</a:t>
                </a:r>
                <a:r>
                  <a:rPr lang="es" sz="1400" b="1" dirty="0">
                    <a:solidFill>
                      <a:srgbClr val="202122"/>
                    </a:solidFill>
                  </a:rPr>
                  <a:t>,ρ)</a:t>
                </a:r>
                <a:endParaRPr sz="1400" b="1" dirty="0"/>
              </a:p>
            </p:txBody>
          </p:sp>
        </p:grpSp>
        <p:sp>
          <p:nvSpPr>
            <p:cNvPr id="1122" name="Google Shape;76;p13">
              <a:extLst>
                <a:ext uri="{FF2B5EF4-FFF2-40B4-BE49-F238E27FC236}">
                  <a16:creationId xmlns:a16="http://schemas.microsoft.com/office/drawing/2014/main" id="{A40D754B-620D-C991-34D8-F0117C988556}"/>
                </a:ext>
              </a:extLst>
            </p:cNvPr>
            <p:cNvSpPr txBox="1"/>
            <p:nvPr/>
          </p:nvSpPr>
          <p:spPr>
            <a:xfrm>
              <a:off x="9151417" y="3713110"/>
              <a:ext cx="2682711" cy="307504"/>
            </a:xfrm>
            <a:prstGeom prst="rect">
              <a:avLst/>
            </a:prstGeom>
            <a:solidFill>
              <a:srgbClr val="C9DAF8"/>
            </a:solidFill>
            <a:ln>
              <a:noFill/>
            </a:ln>
          </p:spPr>
          <p:txBody>
            <a:bodyPr spcFirstLastPara="1" wrap="square" lIns="91425" tIns="91425" rIns="91425" bIns="91425" anchor="ctr" anchorCtr="0">
              <a:noAutofit/>
            </a:bodyPr>
            <a:lstStyle/>
            <a:p>
              <a:pPr algn="ctr"/>
              <a:r>
                <a:rPr lang="ca-ES" b="1" dirty="0">
                  <a:latin typeface="+mj-lt"/>
                  <a:ea typeface="Open Sans"/>
                  <a:cs typeface="Open Sans"/>
                  <a:sym typeface="Open Sans"/>
                </a:rPr>
                <a:t>Bag of Bonds (Classical)</a:t>
              </a:r>
            </a:p>
          </p:txBody>
        </p:sp>
      </p:grpSp>
      <p:sp>
        <p:nvSpPr>
          <p:cNvPr id="1123" name="Rectangle 1122">
            <a:extLst>
              <a:ext uri="{FF2B5EF4-FFF2-40B4-BE49-F238E27FC236}">
                <a16:creationId xmlns:a16="http://schemas.microsoft.com/office/drawing/2014/main" id="{971CEFB5-3974-5549-F299-2739CDF57F08}"/>
              </a:ext>
            </a:extLst>
          </p:cNvPr>
          <p:cNvSpPr/>
          <p:nvPr/>
        </p:nvSpPr>
        <p:spPr>
          <a:xfrm>
            <a:off x="344777" y="1162975"/>
            <a:ext cx="3165779" cy="226021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24" name="Rectangle 1123">
            <a:extLst>
              <a:ext uri="{FF2B5EF4-FFF2-40B4-BE49-F238E27FC236}">
                <a16:creationId xmlns:a16="http://schemas.microsoft.com/office/drawing/2014/main" id="{D6361DFA-318E-DBF3-CED5-B504E627568A}"/>
              </a:ext>
            </a:extLst>
          </p:cNvPr>
          <p:cNvSpPr/>
          <p:nvPr/>
        </p:nvSpPr>
        <p:spPr>
          <a:xfrm>
            <a:off x="4393752" y="1130017"/>
            <a:ext cx="3658434" cy="230967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25" name="Rectangle 1124">
            <a:extLst>
              <a:ext uri="{FF2B5EF4-FFF2-40B4-BE49-F238E27FC236}">
                <a16:creationId xmlns:a16="http://schemas.microsoft.com/office/drawing/2014/main" id="{9B5B5B89-C507-E283-A312-3FC2929A4754}"/>
              </a:ext>
            </a:extLst>
          </p:cNvPr>
          <p:cNvSpPr/>
          <p:nvPr/>
        </p:nvSpPr>
        <p:spPr>
          <a:xfrm>
            <a:off x="341134" y="4063537"/>
            <a:ext cx="3165779" cy="20755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26" name="Rectangle 1125">
            <a:extLst>
              <a:ext uri="{FF2B5EF4-FFF2-40B4-BE49-F238E27FC236}">
                <a16:creationId xmlns:a16="http://schemas.microsoft.com/office/drawing/2014/main" id="{5446DEF6-A330-1930-8004-4AE58D241355}"/>
              </a:ext>
            </a:extLst>
          </p:cNvPr>
          <p:cNvSpPr/>
          <p:nvPr/>
        </p:nvSpPr>
        <p:spPr>
          <a:xfrm>
            <a:off x="4427946" y="4063537"/>
            <a:ext cx="3469499" cy="201831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31" name="Google Shape;81;p13">
            <a:extLst>
              <a:ext uri="{FF2B5EF4-FFF2-40B4-BE49-F238E27FC236}">
                <a16:creationId xmlns:a16="http://schemas.microsoft.com/office/drawing/2014/main" id="{AD444735-6437-DE5F-2F58-CDC15EE459AB}"/>
              </a:ext>
            </a:extLst>
          </p:cNvPr>
          <p:cNvSpPr txBox="1"/>
          <p:nvPr/>
        </p:nvSpPr>
        <p:spPr>
          <a:xfrm>
            <a:off x="4851139" y="4823535"/>
            <a:ext cx="236294" cy="258967"/>
          </a:xfrm>
          <a:prstGeom prst="rect">
            <a:avLst/>
          </a:prstGeom>
          <a:noFill/>
          <a:ln>
            <a:noFill/>
          </a:ln>
        </p:spPr>
        <p:txBody>
          <a:bodyPr spcFirstLastPara="1" wrap="square" lIns="91425" tIns="91425" rIns="91425" bIns="91425" anchor="ctr" anchorCtr="0">
            <a:noAutofit/>
          </a:bodyPr>
          <a:lstStyle/>
          <a:p>
            <a:pPr algn="ctr"/>
            <a:r>
              <a:rPr lang="es" sz="1650" dirty="0">
                <a:solidFill>
                  <a:srgbClr val="040C28"/>
                </a:solidFill>
              </a:rPr>
              <a:t>y</a:t>
            </a:r>
            <a:endParaRPr sz="1250" baseline="-25000" dirty="0"/>
          </a:p>
        </p:txBody>
      </p:sp>
      <p:sp>
        <p:nvSpPr>
          <p:cNvPr id="1132" name="Google Shape;81;p13">
            <a:extLst>
              <a:ext uri="{FF2B5EF4-FFF2-40B4-BE49-F238E27FC236}">
                <a16:creationId xmlns:a16="http://schemas.microsoft.com/office/drawing/2014/main" id="{941A314A-323D-5603-28A2-5B6E323AF2E7}"/>
              </a:ext>
            </a:extLst>
          </p:cNvPr>
          <p:cNvSpPr txBox="1"/>
          <p:nvPr/>
        </p:nvSpPr>
        <p:spPr>
          <a:xfrm>
            <a:off x="6176152" y="5842803"/>
            <a:ext cx="236294" cy="258967"/>
          </a:xfrm>
          <a:prstGeom prst="rect">
            <a:avLst/>
          </a:prstGeom>
          <a:noFill/>
          <a:ln>
            <a:noFill/>
          </a:ln>
        </p:spPr>
        <p:txBody>
          <a:bodyPr spcFirstLastPara="1" wrap="square" lIns="91425" tIns="91425" rIns="91425" bIns="91425" anchor="ctr" anchorCtr="0">
            <a:noAutofit/>
          </a:bodyPr>
          <a:lstStyle/>
          <a:p>
            <a:pPr algn="ctr"/>
            <a:r>
              <a:rPr lang="es" sz="1650" dirty="0">
                <a:solidFill>
                  <a:srgbClr val="040C28"/>
                </a:solidFill>
              </a:rPr>
              <a:t>x</a:t>
            </a:r>
            <a:endParaRPr sz="1250" baseline="-25000" dirty="0"/>
          </a:p>
        </p:txBody>
      </p:sp>
    </p:spTree>
    <p:extLst>
      <p:ext uri="{BB962C8B-B14F-4D97-AF65-F5344CB8AC3E}">
        <p14:creationId xmlns:p14="http://schemas.microsoft.com/office/powerpoint/2010/main" val="10702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42" grpId="0" animBg="1"/>
      <p:bldP spid="43" grpId="0" animBg="1"/>
      <p:bldP spid="72" grpId="0" animBg="1"/>
      <p:bldP spid="1090" grpId="0" animBg="1"/>
      <p:bldP spid="1124" grpId="0" animBg="1"/>
      <p:bldP spid="1126" grpId="0" animBg="1"/>
      <p:bldP spid="1131" grpId="0"/>
      <p:bldP spid="11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1EBFFD4D073545A001F6AB97AAC0F5" ma:contentTypeVersion="18" ma:contentTypeDescription="Crea un document nou" ma:contentTypeScope="" ma:versionID="96ca7ae3229d47e1735419f33623ecb2">
  <xsd:schema xmlns:xsd="http://www.w3.org/2001/XMLSchema" xmlns:xs="http://www.w3.org/2001/XMLSchema" xmlns:p="http://schemas.microsoft.com/office/2006/metadata/properties" xmlns:ns2="264fd58f-69e7-48f7-bef0-77fb6248a329" xmlns:ns3="664e8339-7380-4bab-8748-c70610490561" targetNamespace="http://schemas.microsoft.com/office/2006/metadata/properties" ma:root="true" ma:fieldsID="2e9aacaa59db62d1165746504607cedc" ns2:_="" ns3:_="">
    <xsd:import namespace="264fd58f-69e7-48f7-bef0-77fb6248a329"/>
    <xsd:import namespace="664e8339-7380-4bab-8748-c706104905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4fd58f-69e7-48f7-bef0-77fb6248a3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es de la imatge" ma:readOnly="false" ma:fieldId="{5cf76f15-5ced-4ddc-b409-7134ff3c332f}" ma:taxonomyMulti="true" ma:sspId="87c5a2b0-51b2-40d4-af1d-8383668458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4e8339-7380-4bab-8748-c70610490561" elementFormDefault="qualified">
    <xsd:import namespace="http://schemas.microsoft.com/office/2006/documentManagement/types"/>
    <xsd:import namespace="http://schemas.microsoft.com/office/infopath/2007/PartnerControls"/>
    <xsd:element name="SharedWithUsers" ma:index="19"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 compartit amb detalls" ma:internalName="SharedWithDetails" ma:readOnly="true">
      <xsd:simpleType>
        <xsd:restriction base="dms:Note">
          <xsd:maxLength value="255"/>
        </xsd:restriction>
      </xsd:simpleType>
    </xsd:element>
    <xsd:element name="TaxCatchAll" ma:index="23" nillable="true" ma:displayName="Columna global de taxonomía" ma:hidden="true" ma:list="{00478f4a-3dab-4e09-91e3-e8ce25e11250}" ma:internalName="TaxCatchAll" ma:showField="CatchAllData" ma:web="664e8339-7380-4bab-8748-c706104905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6A9185-79E5-4F54-8059-3CEE6B9022C3}"/>
</file>

<file path=customXml/itemProps2.xml><?xml version="1.0" encoding="utf-8"?>
<ds:datastoreItem xmlns:ds="http://schemas.openxmlformats.org/officeDocument/2006/customXml" ds:itemID="{A5743B03-E4B2-41E9-BC01-23C7C88F2F43}"/>
</file>

<file path=docProps/app.xml><?xml version="1.0" encoding="utf-8"?>
<Properties xmlns="http://schemas.openxmlformats.org/officeDocument/2006/extended-properties" xmlns:vt="http://schemas.openxmlformats.org/officeDocument/2006/docPropsVTypes">
  <TotalTime>0</TotalTime>
  <Words>1172</Words>
  <Application>Microsoft Office PowerPoint</Application>
  <PresentationFormat>Widescreen</PresentationFormat>
  <Paragraphs>194</Paragraphs>
  <Slides>13</Slides>
  <Notes>10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Alegreya</vt:lpstr>
      <vt:lpstr>Amasis MT Pro Black</vt:lpstr>
      <vt:lpstr>Arial</vt:lpstr>
      <vt:lpstr>Calibri</vt:lpstr>
      <vt:lpstr>Calibri Light</vt:lpstr>
      <vt:lpstr>Cambria Math</vt:lpstr>
      <vt:lpstr>Courier New</vt:lpstr>
      <vt:lpstr>Menlo</vt:lpstr>
      <vt:lpstr>PT Sans Caption</vt:lpstr>
      <vt:lpstr>Roboto</vt:lpstr>
      <vt:lpstr>Segoe UI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 Bruix</dc:creator>
  <cp:lastModifiedBy>Albert Bruix</cp:lastModifiedBy>
  <cp:revision>109</cp:revision>
  <dcterms:created xsi:type="dcterms:W3CDTF">2024-02-08T15:22:23Z</dcterms:created>
  <dcterms:modified xsi:type="dcterms:W3CDTF">2024-02-12T12:59:46Z</dcterms:modified>
</cp:coreProperties>
</file>