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handoutMasterIdLst>
    <p:handoutMasterId r:id="rId23"/>
  </p:handoutMasterIdLst>
  <p:sldIdLst>
    <p:sldId id="274" r:id="rId5"/>
    <p:sldId id="528" r:id="rId6"/>
    <p:sldId id="532" r:id="rId7"/>
    <p:sldId id="529" r:id="rId8"/>
    <p:sldId id="533" r:id="rId9"/>
    <p:sldId id="539" r:id="rId10"/>
    <p:sldId id="535" r:id="rId11"/>
    <p:sldId id="536" r:id="rId12"/>
    <p:sldId id="537" r:id="rId13"/>
    <p:sldId id="530" r:id="rId14"/>
    <p:sldId id="538" r:id="rId15"/>
    <p:sldId id="485" r:id="rId16"/>
    <p:sldId id="484" r:id="rId17"/>
    <p:sldId id="483" r:id="rId18"/>
    <p:sldId id="516" r:id="rId19"/>
    <p:sldId id="527" r:id="rId20"/>
    <p:sldId id="442" r:id="rId21"/>
  </p:sldIdLst>
  <p:sldSz cx="9144000" cy="6858000" type="screen4x3"/>
  <p:notesSz cx="6797675" cy="99282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9F9D1434-2FE0-4EED-935C-42C2EEF4799E}">
          <p14:sldIdLst>
            <p14:sldId id="274"/>
            <p14:sldId id="528"/>
            <p14:sldId id="532"/>
            <p14:sldId id="529"/>
            <p14:sldId id="533"/>
            <p14:sldId id="539"/>
            <p14:sldId id="535"/>
            <p14:sldId id="536"/>
            <p14:sldId id="537"/>
            <p14:sldId id="530"/>
            <p14:sldId id="538"/>
            <p14:sldId id="485"/>
            <p14:sldId id="484"/>
            <p14:sldId id="483"/>
            <p14:sldId id="516"/>
            <p14:sldId id="527"/>
            <p14:sldId id="4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990033"/>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4434" autoAdjust="0"/>
  </p:normalViewPr>
  <p:slideViewPr>
    <p:cSldViewPr>
      <p:cViewPr varScale="1">
        <p:scale>
          <a:sx n="78" d="100"/>
          <a:sy n="78" d="100"/>
        </p:scale>
        <p:origin x="1526"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8D3433-E721-4F71-B3A2-A11345CB9AAC}"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ca-ES"/>
        </a:p>
      </dgm:t>
    </dgm:pt>
    <dgm:pt modelId="{2383D4B6-ECC3-4E66-8D5E-E3CE49D95CF6}">
      <dgm:prSet phldrT="[Text]"/>
      <dgm:spPr/>
      <dgm:t>
        <a:bodyPr/>
        <a:lstStyle/>
        <a:p>
          <a:r>
            <a:rPr lang="ca-ES" dirty="0"/>
            <a:t>Presumpció de negligència</a:t>
          </a:r>
        </a:p>
      </dgm:t>
    </dgm:pt>
    <dgm:pt modelId="{22C951A3-B8CC-4DF6-AEE3-7C10AC7230C7}" type="parTrans" cxnId="{E1EB9054-C0F5-4C25-9FBE-F5788E6E25F0}">
      <dgm:prSet/>
      <dgm:spPr/>
      <dgm:t>
        <a:bodyPr/>
        <a:lstStyle/>
        <a:p>
          <a:endParaRPr lang="ca-ES"/>
        </a:p>
      </dgm:t>
    </dgm:pt>
    <dgm:pt modelId="{A285D410-3363-41C9-BCEB-D7C022322DEF}" type="sibTrans" cxnId="{E1EB9054-C0F5-4C25-9FBE-F5788E6E25F0}">
      <dgm:prSet/>
      <dgm:spPr/>
      <dgm:t>
        <a:bodyPr/>
        <a:lstStyle/>
        <a:p>
          <a:endParaRPr lang="ca-ES"/>
        </a:p>
      </dgm:t>
    </dgm:pt>
    <dgm:pt modelId="{19D37089-31EC-4E2A-BBEA-99CCC2B7A3D3}">
      <dgm:prSet phldrT="[Text]"/>
      <dgm:spPr/>
      <dgm:t>
        <a:bodyPr/>
        <a:lstStyle/>
        <a:p>
          <a:r>
            <a:rPr lang="ca-ES" dirty="0"/>
            <a:t>Presumpció de causalitat</a:t>
          </a:r>
        </a:p>
      </dgm:t>
    </dgm:pt>
    <dgm:pt modelId="{7639DF1D-EA9F-4F09-B75D-2CA0D268C450}" type="parTrans" cxnId="{22CE8E4F-F6B7-4218-9B91-5FE9D34BB469}">
      <dgm:prSet/>
      <dgm:spPr>
        <a:solidFill>
          <a:schemeClr val="accent1"/>
        </a:solidFill>
      </dgm:spPr>
      <dgm:t>
        <a:bodyPr/>
        <a:lstStyle/>
        <a:p>
          <a:endParaRPr lang="ca-ES"/>
        </a:p>
      </dgm:t>
    </dgm:pt>
    <dgm:pt modelId="{68ADC0C5-A882-47EC-BFF0-7914746033E3}" type="sibTrans" cxnId="{22CE8E4F-F6B7-4218-9B91-5FE9D34BB469}">
      <dgm:prSet/>
      <dgm:spPr/>
      <dgm:t>
        <a:bodyPr/>
        <a:lstStyle/>
        <a:p>
          <a:endParaRPr lang="ca-ES"/>
        </a:p>
      </dgm:t>
    </dgm:pt>
    <dgm:pt modelId="{4F5E5B05-6D1E-43AF-9916-91D57172E6F2}" type="pres">
      <dgm:prSet presAssocID="{598D3433-E721-4F71-B3A2-A11345CB9AAC}" presName="Name0" presStyleCnt="0">
        <dgm:presLayoutVars>
          <dgm:dir/>
          <dgm:animLvl val="lvl"/>
          <dgm:resizeHandles val="exact"/>
        </dgm:presLayoutVars>
      </dgm:prSet>
      <dgm:spPr/>
    </dgm:pt>
    <dgm:pt modelId="{94DF5376-7E79-487D-83E0-963ACC43DD3A}" type="pres">
      <dgm:prSet presAssocID="{2383D4B6-ECC3-4E66-8D5E-E3CE49D95CF6}" presName="vertFlow" presStyleCnt="0"/>
      <dgm:spPr/>
    </dgm:pt>
    <dgm:pt modelId="{9BAA39E9-5929-4AF4-96C4-02A274AC2641}" type="pres">
      <dgm:prSet presAssocID="{2383D4B6-ECC3-4E66-8D5E-E3CE49D95CF6}" presName="header" presStyleLbl="node1" presStyleIdx="0" presStyleCnt="1" custLinFactY="-33713" custLinFactNeighborX="-6" custLinFactNeighborY="-100000"/>
      <dgm:spPr/>
    </dgm:pt>
    <dgm:pt modelId="{E99A7742-C55C-4F5A-B5EF-9C943F04C5CE}" type="pres">
      <dgm:prSet presAssocID="{7639DF1D-EA9F-4F09-B75D-2CA0D268C450}" presName="parTrans" presStyleLbl="sibTrans2D1" presStyleIdx="0" presStyleCnt="1" custScaleX="138284" custScaleY="415367"/>
      <dgm:spPr/>
    </dgm:pt>
    <dgm:pt modelId="{8FA00A12-CBC1-4B1C-81E2-5C54D289AFA7}" type="pres">
      <dgm:prSet presAssocID="{19D37089-31EC-4E2A-BBEA-99CCC2B7A3D3}" presName="child" presStyleLbl="alignAccFollowNode1" presStyleIdx="0" presStyleCnt="1" custLinFactY="27964" custLinFactNeighborX="-6" custLinFactNeighborY="100000">
        <dgm:presLayoutVars>
          <dgm:chMax val="0"/>
          <dgm:bulletEnabled val="1"/>
        </dgm:presLayoutVars>
      </dgm:prSet>
      <dgm:spPr/>
    </dgm:pt>
  </dgm:ptLst>
  <dgm:cxnLst>
    <dgm:cxn modelId="{CE46D839-C566-430A-A5EF-57B1CCCB21B1}" type="presOf" srcId="{7639DF1D-EA9F-4F09-B75D-2CA0D268C450}" destId="{E99A7742-C55C-4F5A-B5EF-9C943F04C5CE}" srcOrd="0" destOrd="0" presId="urn:microsoft.com/office/officeart/2005/8/layout/lProcess1"/>
    <dgm:cxn modelId="{22CE8E4F-F6B7-4218-9B91-5FE9D34BB469}" srcId="{2383D4B6-ECC3-4E66-8D5E-E3CE49D95CF6}" destId="{19D37089-31EC-4E2A-BBEA-99CCC2B7A3D3}" srcOrd="0" destOrd="0" parTransId="{7639DF1D-EA9F-4F09-B75D-2CA0D268C450}" sibTransId="{68ADC0C5-A882-47EC-BFF0-7914746033E3}"/>
    <dgm:cxn modelId="{296F0070-0EAD-43AD-864A-85B07E927244}" type="presOf" srcId="{19D37089-31EC-4E2A-BBEA-99CCC2B7A3D3}" destId="{8FA00A12-CBC1-4B1C-81E2-5C54D289AFA7}" srcOrd="0" destOrd="0" presId="urn:microsoft.com/office/officeart/2005/8/layout/lProcess1"/>
    <dgm:cxn modelId="{E1EB9054-C0F5-4C25-9FBE-F5788E6E25F0}" srcId="{598D3433-E721-4F71-B3A2-A11345CB9AAC}" destId="{2383D4B6-ECC3-4E66-8D5E-E3CE49D95CF6}" srcOrd="0" destOrd="0" parTransId="{22C951A3-B8CC-4DF6-AEE3-7C10AC7230C7}" sibTransId="{A285D410-3363-41C9-BCEB-D7C022322DEF}"/>
    <dgm:cxn modelId="{D363A3D5-A8DC-436F-9F18-40DEEC588F31}" type="presOf" srcId="{598D3433-E721-4F71-B3A2-A11345CB9AAC}" destId="{4F5E5B05-6D1E-43AF-9916-91D57172E6F2}" srcOrd="0" destOrd="0" presId="urn:microsoft.com/office/officeart/2005/8/layout/lProcess1"/>
    <dgm:cxn modelId="{7FFA0FE0-DC7D-4229-8D17-221E8DDD111E}" type="presOf" srcId="{2383D4B6-ECC3-4E66-8D5E-E3CE49D95CF6}" destId="{9BAA39E9-5929-4AF4-96C4-02A274AC2641}" srcOrd="0" destOrd="0" presId="urn:microsoft.com/office/officeart/2005/8/layout/lProcess1"/>
    <dgm:cxn modelId="{A141E35F-6F12-4AEC-885C-74B3C2344AAA}" type="presParOf" srcId="{4F5E5B05-6D1E-43AF-9916-91D57172E6F2}" destId="{94DF5376-7E79-487D-83E0-963ACC43DD3A}" srcOrd="0" destOrd="0" presId="urn:microsoft.com/office/officeart/2005/8/layout/lProcess1"/>
    <dgm:cxn modelId="{0FAB67B8-0B9E-4327-BD4A-7DE34D2CDCFD}" type="presParOf" srcId="{94DF5376-7E79-487D-83E0-963ACC43DD3A}" destId="{9BAA39E9-5929-4AF4-96C4-02A274AC2641}" srcOrd="0" destOrd="0" presId="urn:microsoft.com/office/officeart/2005/8/layout/lProcess1"/>
    <dgm:cxn modelId="{CDF1371E-8C2A-4C80-9D52-D5A6D60E9D62}" type="presParOf" srcId="{94DF5376-7E79-487D-83E0-963ACC43DD3A}" destId="{E99A7742-C55C-4F5A-B5EF-9C943F04C5CE}" srcOrd="1" destOrd="0" presId="urn:microsoft.com/office/officeart/2005/8/layout/lProcess1"/>
    <dgm:cxn modelId="{53C1F537-4877-45B3-9954-D097E42D65C3}" type="presParOf" srcId="{94DF5376-7E79-487D-83E0-963ACC43DD3A}" destId="{8FA00A12-CBC1-4B1C-81E2-5C54D289AFA7}" srcOrd="2" destOrd="0" presId="urn:microsoft.com/office/officeart/2005/8/layout/l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06EE67-EE06-4491-9572-80B38EDD1282}" type="doc">
      <dgm:prSet loTypeId="urn:microsoft.com/office/officeart/2005/8/layout/gear1" loCatId="relationship" qsTypeId="urn:microsoft.com/office/officeart/2005/8/quickstyle/simple1" qsCatId="simple" csTypeId="urn:microsoft.com/office/officeart/2005/8/colors/accent1_2" csCatId="accent1" phldr="1"/>
      <dgm:spPr/>
    </dgm:pt>
    <dgm:pt modelId="{03E7A189-273D-4E82-8D2E-0229ACF5A292}">
      <dgm:prSet phldrT="[Text]"/>
      <dgm:spPr/>
      <dgm:t>
        <a:bodyPr/>
        <a:lstStyle/>
        <a:p>
          <a:r>
            <a:rPr lang="es-ES" dirty="0" err="1"/>
            <a:t>Confiança</a:t>
          </a:r>
          <a:endParaRPr lang="en-GB" dirty="0"/>
        </a:p>
      </dgm:t>
    </dgm:pt>
    <dgm:pt modelId="{69FC5B8E-CC17-498F-B8EF-4C4CD420537A}" type="parTrans" cxnId="{DA8775ED-309E-4522-A213-1EB99ABE8D9B}">
      <dgm:prSet/>
      <dgm:spPr/>
      <dgm:t>
        <a:bodyPr/>
        <a:lstStyle/>
        <a:p>
          <a:endParaRPr lang="en-GB"/>
        </a:p>
      </dgm:t>
    </dgm:pt>
    <dgm:pt modelId="{E1703FDB-5AAF-4155-8DF8-8C26936813C2}" type="sibTrans" cxnId="{DA8775ED-309E-4522-A213-1EB99ABE8D9B}">
      <dgm:prSet/>
      <dgm:spPr/>
      <dgm:t>
        <a:bodyPr/>
        <a:lstStyle/>
        <a:p>
          <a:endParaRPr lang="en-GB"/>
        </a:p>
      </dgm:t>
    </dgm:pt>
    <dgm:pt modelId="{F328CD57-E16F-48F1-A58A-D66276DBE6C6}">
      <dgm:prSet phldrT="[Text]"/>
      <dgm:spPr/>
      <dgm:t>
        <a:bodyPr/>
        <a:lstStyle/>
        <a:p>
          <a:r>
            <a:rPr lang="es-ES" dirty="0"/>
            <a:t>RC</a:t>
          </a:r>
          <a:endParaRPr lang="en-GB" dirty="0"/>
        </a:p>
      </dgm:t>
    </dgm:pt>
    <dgm:pt modelId="{2C20A1DD-8560-44C3-B023-7D84520B109E}" type="parTrans" cxnId="{767C45B3-76B4-4620-BB1A-D5C1E1881F73}">
      <dgm:prSet/>
      <dgm:spPr/>
      <dgm:t>
        <a:bodyPr/>
        <a:lstStyle/>
        <a:p>
          <a:endParaRPr lang="en-GB"/>
        </a:p>
      </dgm:t>
    </dgm:pt>
    <dgm:pt modelId="{4F88E8EA-4417-4BB7-AFA5-4EA2B8A32BB2}" type="sibTrans" cxnId="{767C45B3-76B4-4620-BB1A-D5C1E1881F73}">
      <dgm:prSet/>
      <dgm:spPr/>
      <dgm:t>
        <a:bodyPr/>
        <a:lstStyle/>
        <a:p>
          <a:endParaRPr lang="en-GB"/>
        </a:p>
      </dgm:t>
    </dgm:pt>
    <dgm:pt modelId="{0E7E2A3D-40EA-4751-9C5B-FE76ABDA96E1}">
      <dgm:prSet phldrT="[Text]"/>
      <dgm:spPr/>
      <dgm:t>
        <a:bodyPr/>
        <a:lstStyle/>
        <a:p>
          <a:r>
            <a:rPr lang="es-ES" dirty="0" err="1"/>
            <a:t>Seguretat</a:t>
          </a:r>
          <a:endParaRPr lang="en-GB" dirty="0"/>
        </a:p>
      </dgm:t>
    </dgm:pt>
    <dgm:pt modelId="{8BD58CA8-EB19-46D1-BC00-2082E21C31E7}" type="parTrans" cxnId="{862042FC-F1B7-496A-9B34-F61FFE1E949B}">
      <dgm:prSet/>
      <dgm:spPr/>
      <dgm:t>
        <a:bodyPr/>
        <a:lstStyle/>
        <a:p>
          <a:endParaRPr lang="en-GB"/>
        </a:p>
      </dgm:t>
    </dgm:pt>
    <dgm:pt modelId="{95D778F3-4AF9-43BC-9C70-0073215397DB}" type="sibTrans" cxnId="{862042FC-F1B7-496A-9B34-F61FFE1E949B}">
      <dgm:prSet/>
      <dgm:spPr/>
      <dgm:t>
        <a:bodyPr/>
        <a:lstStyle/>
        <a:p>
          <a:endParaRPr lang="en-GB"/>
        </a:p>
      </dgm:t>
    </dgm:pt>
    <dgm:pt modelId="{0C01A8C5-F09E-4F1E-8B85-10F27A12C902}" type="pres">
      <dgm:prSet presAssocID="{CC06EE67-EE06-4491-9572-80B38EDD1282}" presName="composite" presStyleCnt="0">
        <dgm:presLayoutVars>
          <dgm:chMax val="3"/>
          <dgm:animLvl val="lvl"/>
          <dgm:resizeHandles val="exact"/>
        </dgm:presLayoutVars>
      </dgm:prSet>
      <dgm:spPr/>
    </dgm:pt>
    <dgm:pt modelId="{3EBB35F1-1B0B-4E9E-B5E6-5CBEAB6AE7C1}" type="pres">
      <dgm:prSet presAssocID="{03E7A189-273D-4E82-8D2E-0229ACF5A292}" presName="gear1" presStyleLbl="node1" presStyleIdx="0" presStyleCnt="3">
        <dgm:presLayoutVars>
          <dgm:chMax val="1"/>
          <dgm:bulletEnabled val="1"/>
        </dgm:presLayoutVars>
      </dgm:prSet>
      <dgm:spPr/>
    </dgm:pt>
    <dgm:pt modelId="{13C2942A-6CE0-4D48-83E2-3BA7981C4DE4}" type="pres">
      <dgm:prSet presAssocID="{03E7A189-273D-4E82-8D2E-0229ACF5A292}" presName="gear1srcNode" presStyleLbl="node1" presStyleIdx="0" presStyleCnt="3"/>
      <dgm:spPr/>
    </dgm:pt>
    <dgm:pt modelId="{2E946049-CE88-46EE-A0B6-DFDC832CD5E6}" type="pres">
      <dgm:prSet presAssocID="{03E7A189-273D-4E82-8D2E-0229ACF5A292}" presName="gear1dstNode" presStyleLbl="node1" presStyleIdx="0" presStyleCnt="3"/>
      <dgm:spPr/>
    </dgm:pt>
    <dgm:pt modelId="{08F2AB5B-159F-4B81-A55C-B2A451A7FF51}" type="pres">
      <dgm:prSet presAssocID="{F328CD57-E16F-48F1-A58A-D66276DBE6C6}" presName="gear2" presStyleLbl="node1" presStyleIdx="1" presStyleCnt="3">
        <dgm:presLayoutVars>
          <dgm:chMax val="1"/>
          <dgm:bulletEnabled val="1"/>
        </dgm:presLayoutVars>
      </dgm:prSet>
      <dgm:spPr/>
    </dgm:pt>
    <dgm:pt modelId="{34EDC0C7-B54C-4A3B-AF1E-63ECEE7687F3}" type="pres">
      <dgm:prSet presAssocID="{F328CD57-E16F-48F1-A58A-D66276DBE6C6}" presName="gear2srcNode" presStyleLbl="node1" presStyleIdx="1" presStyleCnt="3"/>
      <dgm:spPr/>
    </dgm:pt>
    <dgm:pt modelId="{A5C9DB82-B402-43B3-8B6B-709B89EABC3B}" type="pres">
      <dgm:prSet presAssocID="{F328CD57-E16F-48F1-A58A-D66276DBE6C6}" presName="gear2dstNode" presStyleLbl="node1" presStyleIdx="1" presStyleCnt="3"/>
      <dgm:spPr/>
    </dgm:pt>
    <dgm:pt modelId="{7607C2E5-042C-43C0-9C48-8E5144805177}" type="pres">
      <dgm:prSet presAssocID="{0E7E2A3D-40EA-4751-9C5B-FE76ABDA96E1}" presName="gear3" presStyleLbl="node1" presStyleIdx="2" presStyleCnt="3"/>
      <dgm:spPr/>
    </dgm:pt>
    <dgm:pt modelId="{BAA39410-5E23-45C5-A9A5-0DA04387AF63}" type="pres">
      <dgm:prSet presAssocID="{0E7E2A3D-40EA-4751-9C5B-FE76ABDA96E1}" presName="gear3tx" presStyleLbl="node1" presStyleIdx="2" presStyleCnt="3">
        <dgm:presLayoutVars>
          <dgm:chMax val="1"/>
          <dgm:bulletEnabled val="1"/>
        </dgm:presLayoutVars>
      </dgm:prSet>
      <dgm:spPr/>
    </dgm:pt>
    <dgm:pt modelId="{BB4DBB79-F09D-4CA3-A0AA-71D0CBD14909}" type="pres">
      <dgm:prSet presAssocID="{0E7E2A3D-40EA-4751-9C5B-FE76ABDA96E1}" presName="gear3srcNode" presStyleLbl="node1" presStyleIdx="2" presStyleCnt="3"/>
      <dgm:spPr/>
    </dgm:pt>
    <dgm:pt modelId="{54F90C81-2260-49DA-A585-056AD1DBD8BB}" type="pres">
      <dgm:prSet presAssocID="{0E7E2A3D-40EA-4751-9C5B-FE76ABDA96E1}" presName="gear3dstNode" presStyleLbl="node1" presStyleIdx="2" presStyleCnt="3"/>
      <dgm:spPr/>
    </dgm:pt>
    <dgm:pt modelId="{87540456-A4BF-4DDB-B9C6-4987BEED430A}" type="pres">
      <dgm:prSet presAssocID="{E1703FDB-5AAF-4155-8DF8-8C26936813C2}" presName="connector1" presStyleLbl="sibTrans2D1" presStyleIdx="0" presStyleCnt="3"/>
      <dgm:spPr/>
    </dgm:pt>
    <dgm:pt modelId="{A93DB001-B204-4D26-A2D3-9523FFE3666C}" type="pres">
      <dgm:prSet presAssocID="{4F88E8EA-4417-4BB7-AFA5-4EA2B8A32BB2}" presName="connector2" presStyleLbl="sibTrans2D1" presStyleIdx="1" presStyleCnt="3"/>
      <dgm:spPr/>
    </dgm:pt>
    <dgm:pt modelId="{F81BA5E1-020D-4CFF-A5AF-02D83036C9E5}" type="pres">
      <dgm:prSet presAssocID="{95D778F3-4AF9-43BC-9C70-0073215397DB}" presName="connector3" presStyleLbl="sibTrans2D1" presStyleIdx="2" presStyleCnt="3"/>
      <dgm:spPr/>
    </dgm:pt>
  </dgm:ptLst>
  <dgm:cxnLst>
    <dgm:cxn modelId="{7A267608-FD2B-4A12-BF99-11917BA7F63D}" type="presOf" srcId="{4F88E8EA-4417-4BB7-AFA5-4EA2B8A32BB2}" destId="{A93DB001-B204-4D26-A2D3-9523FFE3666C}" srcOrd="0" destOrd="0" presId="urn:microsoft.com/office/officeart/2005/8/layout/gear1"/>
    <dgm:cxn modelId="{06DA0B29-0876-4825-9E44-2F4FB40AAF60}" type="presOf" srcId="{F328CD57-E16F-48F1-A58A-D66276DBE6C6}" destId="{08F2AB5B-159F-4B81-A55C-B2A451A7FF51}" srcOrd="0" destOrd="0" presId="urn:microsoft.com/office/officeart/2005/8/layout/gear1"/>
    <dgm:cxn modelId="{3455D531-855D-49A5-A8B8-94B9E01DBD5F}" type="presOf" srcId="{95D778F3-4AF9-43BC-9C70-0073215397DB}" destId="{F81BA5E1-020D-4CFF-A5AF-02D83036C9E5}" srcOrd="0" destOrd="0" presId="urn:microsoft.com/office/officeart/2005/8/layout/gear1"/>
    <dgm:cxn modelId="{9948115E-32FD-4300-8A32-88FF79682B38}" type="presOf" srcId="{CC06EE67-EE06-4491-9572-80B38EDD1282}" destId="{0C01A8C5-F09E-4F1E-8B85-10F27A12C902}" srcOrd="0" destOrd="0" presId="urn:microsoft.com/office/officeart/2005/8/layout/gear1"/>
    <dgm:cxn modelId="{84B1FB47-567E-4087-8266-1EDD0223D659}" type="presOf" srcId="{0E7E2A3D-40EA-4751-9C5B-FE76ABDA96E1}" destId="{BAA39410-5E23-45C5-A9A5-0DA04387AF63}" srcOrd="1" destOrd="0" presId="urn:microsoft.com/office/officeart/2005/8/layout/gear1"/>
    <dgm:cxn modelId="{39953E72-DF86-446D-8CA1-7A16E446C619}" type="presOf" srcId="{F328CD57-E16F-48F1-A58A-D66276DBE6C6}" destId="{A5C9DB82-B402-43B3-8B6B-709B89EABC3B}" srcOrd="2" destOrd="0" presId="urn:microsoft.com/office/officeart/2005/8/layout/gear1"/>
    <dgm:cxn modelId="{23ABE375-E083-4316-B6C8-4E5C2470E850}" type="presOf" srcId="{F328CD57-E16F-48F1-A58A-D66276DBE6C6}" destId="{34EDC0C7-B54C-4A3B-AF1E-63ECEE7687F3}" srcOrd="1" destOrd="0" presId="urn:microsoft.com/office/officeart/2005/8/layout/gear1"/>
    <dgm:cxn modelId="{682F9F79-1A40-4373-A0FD-5FA04AFCFADC}" type="presOf" srcId="{0E7E2A3D-40EA-4751-9C5B-FE76ABDA96E1}" destId="{BB4DBB79-F09D-4CA3-A0AA-71D0CBD14909}" srcOrd="2" destOrd="0" presId="urn:microsoft.com/office/officeart/2005/8/layout/gear1"/>
    <dgm:cxn modelId="{ACE2A986-12A2-444E-A5C2-FDC6A0817251}" type="presOf" srcId="{0E7E2A3D-40EA-4751-9C5B-FE76ABDA96E1}" destId="{7607C2E5-042C-43C0-9C48-8E5144805177}" srcOrd="0" destOrd="0" presId="urn:microsoft.com/office/officeart/2005/8/layout/gear1"/>
    <dgm:cxn modelId="{855FAC8D-E586-42FC-A20C-B4B939AD35DD}" type="presOf" srcId="{E1703FDB-5AAF-4155-8DF8-8C26936813C2}" destId="{87540456-A4BF-4DDB-B9C6-4987BEED430A}" srcOrd="0" destOrd="0" presId="urn:microsoft.com/office/officeart/2005/8/layout/gear1"/>
    <dgm:cxn modelId="{9B5E258E-5F2C-4718-91EA-E77BA810B9ED}" type="presOf" srcId="{03E7A189-273D-4E82-8D2E-0229ACF5A292}" destId="{13C2942A-6CE0-4D48-83E2-3BA7981C4DE4}" srcOrd="1" destOrd="0" presId="urn:microsoft.com/office/officeart/2005/8/layout/gear1"/>
    <dgm:cxn modelId="{A52369A4-31CC-4496-A6C4-31A86BDA3D56}" type="presOf" srcId="{0E7E2A3D-40EA-4751-9C5B-FE76ABDA96E1}" destId="{54F90C81-2260-49DA-A585-056AD1DBD8BB}" srcOrd="3" destOrd="0" presId="urn:microsoft.com/office/officeart/2005/8/layout/gear1"/>
    <dgm:cxn modelId="{767C45B3-76B4-4620-BB1A-D5C1E1881F73}" srcId="{CC06EE67-EE06-4491-9572-80B38EDD1282}" destId="{F328CD57-E16F-48F1-A58A-D66276DBE6C6}" srcOrd="1" destOrd="0" parTransId="{2C20A1DD-8560-44C3-B023-7D84520B109E}" sibTransId="{4F88E8EA-4417-4BB7-AFA5-4EA2B8A32BB2}"/>
    <dgm:cxn modelId="{633A4CCB-D3AF-462D-9CCF-915F02A09DA0}" type="presOf" srcId="{03E7A189-273D-4E82-8D2E-0229ACF5A292}" destId="{3EBB35F1-1B0B-4E9E-B5E6-5CBEAB6AE7C1}" srcOrd="0" destOrd="0" presId="urn:microsoft.com/office/officeart/2005/8/layout/gear1"/>
    <dgm:cxn modelId="{D59411DC-39EB-4D75-8D5E-1DD5642A0C98}" type="presOf" srcId="{03E7A189-273D-4E82-8D2E-0229ACF5A292}" destId="{2E946049-CE88-46EE-A0B6-DFDC832CD5E6}" srcOrd="2" destOrd="0" presId="urn:microsoft.com/office/officeart/2005/8/layout/gear1"/>
    <dgm:cxn modelId="{DA8775ED-309E-4522-A213-1EB99ABE8D9B}" srcId="{CC06EE67-EE06-4491-9572-80B38EDD1282}" destId="{03E7A189-273D-4E82-8D2E-0229ACF5A292}" srcOrd="0" destOrd="0" parTransId="{69FC5B8E-CC17-498F-B8EF-4C4CD420537A}" sibTransId="{E1703FDB-5AAF-4155-8DF8-8C26936813C2}"/>
    <dgm:cxn modelId="{862042FC-F1B7-496A-9B34-F61FFE1E949B}" srcId="{CC06EE67-EE06-4491-9572-80B38EDD1282}" destId="{0E7E2A3D-40EA-4751-9C5B-FE76ABDA96E1}" srcOrd="2" destOrd="0" parTransId="{8BD58CA8-EB19-46D1-BC00-2082E21C31E7}" sibTransId="{95D778F3-4AF9-43BC-9C70-0073215397DB}"/>
    <dgm:cxn modelId="{84898F33-794C-44BF-AED2-F72B3AD49865}" type="presParOf" srcId="{0C01A8C5-F09E-4F1E-8B85-10F27A12C902}" destId="{3EBB35F1-1B0B-4E9E-B5E6-5CBEAB6AE7C1}" srcOrd="0" destOrd="0" presId="urn:microsoft.com/office/officeart/2005/8/layout/gear1"/>
    <dgm:cxn modelId="{04A41EA7-3A5C-4E55-ADB9-8C6539E63F2E}" type="presParOf" srcId="{0C01A8C5-F09E-4F1E-8B85-10F27A12C902}" destId="{13C2942A-6CE0-4D48-83E2-3BA7981C4DE4}" srcOrd="1" destOrd="0" presId="urn:microsoft.com/office/officeart/2005/8/layout/gear1"/>
    <dgm:cxn modelId="{6D2FCA1D-12B9-4EF3-8CAF-A6D51FC5C137}" type="presParOf" srcId="{0C01A8C5-F09E-4F1E-8B85-10F27A12C902}" destId="{2E946049-CE88-46EE-A0B6-DFDC832CD5E6}" srcOrd="2" destOrd="0" presId="urn:microsoft.com/office/officeart/2005/8/layout/gear1"/>
    <dgm:cxn modelId="{2627D6BD-21F8-4ED2-961D-CE37BC2497E9}" type="presParOf" srcId="{0C01A8C5-F09E-4F1E-8B85-10F27A12C902}" destId="{08F2AB5B-159F-4B81-A55C-B2A451A7FF51}" srcOrd="3" destOrd="0" presId="urn:microsoft.com/office/officeart/2005/8/layout/gear1"/>
    <dgm:cxn modelId="{36268B1F-591D-4551-A098-400E6BF04C78}" type="presParOf" srcId="{0C01A8C5-F09E-4F1E-8B85-10F27A12C902}" destId="{34EDC0C7-B54C-4A3B-AF1E-63ECEE7687F3}" srcOrd="4" destOrd="0" presId="urn:microsoft.com/office/officeart/2005/8/layout/gear1"/>
    <dgm:cxn modelId="{E0189646-0975-41C9-872C-2BA476B516E5}" type="presParOf" srcId="{0C01A8C5-F09E-4F1E-8B85-10F27A12C902}" destId="{A5C9DB82-B402-43B3-8B6B-709B89EABC3B}" srcOrd="5" destOrd="0" presId="urn:microsoft.com/office/officeart/2005/8/layout/gear1"/>
    <dgm:cxn modelId="{CB40E3CA-383B-4E0E-A174-C1DE4B767154}" type="presParOf" srcId="{0C01A8C5-F09E-4F1E-8B85-10F27A12C902}" destId="{7607C2E5-042C-43C0-9C48-8E5144805177}" srcOrd="6" destOrd="0" presId="urn:microsoft.com/office/officeart/2005/8/layout/gear1"/>
    <dgm:cxn modelId="{4BCB3B79-9920-4CC2-A5D6-28EB0BD40A4A}" type="presParOf" srcId="{0C01A8C5-F09E-4F1E-8B85-10F27A12C902}" destId="{BAA39410-5E23-45C5-A9A5-0DA04387AF63}" srcOrd="7" destOrd="0" presId="urn:microsoft.com/office/officeart/2005/8/layout/gear1"/>
    <dgm:cxn modelId="{EC300F68-589F-4D25-A7D0-4A6F75450216}" type="presParOf" srcId="{0C01A8C5-F09E-4F1E-8B85-10F27A12C902}" destId="{BB4DBB79-F09D-4CA3-A0AA-71D0CBD14909}" srcOrd="8" destOrd="0" presId="urn:microsoft.com/office/officeart/2005/8/layout/gear1"/>
    <dgm:cxn modelId="{91C03077-19F7-4DD9-8D8B-B2A2A2D078A2}" type="presParOf" srcId="{0C01A8C5-F09E-4F1E-8B85-10F27A12C902}" destId="{54F90C81-2260-49DA-A585-056AD1DBD8BB}" srcOrd="9" destOrd="0" presId="urn:microsoft.com/office/officeart/2005/8/layout/gear1"/>
    <dgm:cxn modelId="{1E166284-4E7F-412D-A515-235931401687}" type="presParOf" srcId="{0C01A8C5-F09E-4F1E-8B85-10F27A12C902}" destId="{87540456-A4BF-4DDB-B9C6-4987BEED430A}" srcOrd="10" destOrd="0" presId="urn:microsoft.com/office/officeart/2005/8/layout/gear1"/>
    <dgm:cxn modelId="{188A5B09-5362-4106-B64A-CFBB948B1B85}" type="presParOf" srcId="{0C01A8C5-F09E-4F1E-8B85-10F27A12C902}" destId="{A93DB001-B204-4D26-A2D3-9523FFE3666C}" srcOrd="11" destOrd="0" presId="urn:microsoft.com/office/officeart/2005/8/layout/gear1"/>
    <dgm:cxn modelId="{B8BF876F-7266-4264-A4A4-9AA6EE9F241F}" type="presParOf" srcId="{0C01A8C5-F09E-4F1E-8B85-10F27A12C902}" destId="{F81BA5E1-020D-4CFF-A5AF-02D83036C9E5}" srcOrd="12" destOrd="0" presId="urn:microsoft.com/office/officeart/2005/8/layout/gear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A39E9-5929-4AF4-96C4-02A274AC2641}">
      <dsp:nvSpPr>
        <dsp:cNvPr id="0" name=""/>
        <dsp:cNvSpPr/>
      </dsp:nvSpPr>
      <dsp:spPr>
        <a:xfrm>
          <a:off x="2075" y="0"/>
          <a:ext cx="4099813" cy="102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ca-ES" sz="3100" kern="1200" dirty="0"/>
            <a:t>Presumpció de negligència</a:t>
          </a:r>
        </a:p>
      </dsp:txBody>
      <dsp:txXfrm>
        <a:off x="32095" y="30020"/>
        <a:ext cx="4039773" cy="964913"/>
      </dsp:txXfrm>
    </dsp:sp>
    <dsp:sp modelId="{E99A7742-C55C-4F5A-B5EF-9C943F04C5CE}">
      <dsp:nvSpPr>
        <dsp:cNvPr id="0" name=""/>
        <dsp:cNvSpPr/>
      </dsp:nvSpPr>
      <dsp:spPr>
        <a:xfrm rot="5400000">
          <a:off x="1740006" y="1103648"/>
          <a:ext cx="623951" cy="745030"/>
        </a:xfrm>
        <a:prstGeom prst="rightArrow">
          <a:avLst>
            <a:gd name="adj1" fmla="val 66700"/>
            <a:gd name="adj2" fmla="val 50000"/>
          </a:avLst>
        </a:prstGeom>
        <a:solidFill>
          <a:schemeClr val="accent1"/>
        </a:solidFill>
        <a:ln>
          <a:noFill/>
        </a:ln>
        <a:effectLst/>
      </dsp:spPr>
      <dsp:style>
        <a:lnRef idx="0">
          <a:scrgbClr r="0" g="0" b="0"/>
        </a:lnRef>
        <a:fillRef idx="1">
          <a:scrgbClr r="0" g="0" b="0"/>
        </a:fillRef>
        <a:effectRef idx="0">
          <a:scrgbClr r="0" g="0" b="0"/>
        </a:effectRef>
        <a:fontRef idx="minor">
          <a:schemeClr val="lt1"/>
        </a:fontRef>
      </dsp:style>
    </dsp:sp>
    <dsp:sp modelId="{8FA00A12-CBC1-4B1C-81E2-5C54D289AFA7}">
      <dsp:nvSpPr>
        <dsp:cNvPr id="0" name=""/>
        <dsp:cNvSpPr/>
      </dsp:nvSpPr>
      <dsp:spPr>
        <a:xfrm>
          <a:off x="2075" y="1927373"/>
          <a:ext cx="4099813" cy="1024953"/>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ca-ES" sz="3100" kern="1200" dirty="0"/>
            <a:t>Presumpció de causalitat</a:t>
          </a:r>
        </a:p>
      </dsp:txBody>
      <dsp:txXfrm>
        <a:off x="32095" y="1957393"/>
        <a:ext cx="4039773" cy="9649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B35F1-1B0B-4E9E-B5E6-5CBEAB6AE7C1}">
      <dsp:nvSpPr>
        <dsp:cNvPr id="0" name=""/>
        <dsp:cNvSpPr/>
      </dsp:nvSpPr>
      <dsp:spPr>
        <a:xfrm>
          <a:off x="2567084" y="1847005"/>
          <a:ext cx="2257451" cy="2257451"/>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s-ES" sz="1700" kern="1200" dirty="0" err="1"/>
            <a:t>Confiança</a:t>
          </a:r>
          <a:endParaRPr lang="en-GB" sz="1700" kern="1200" dirty="0"/>
        </a:p>
      </dsp:txBody>
      <dsp:txXfrm>
        <a:off x="3020932" y="2375802"/>
        <a:ext cx="1349755" cy="1160377"/>
      </dsp:txXfrm>
    </dsp:sp>
    <dsp:sp modelId="{08F2AB5B-159F-4B81-A55C-B2A451A7FF51}">
      <dsp:nvSpPr>
        <dsp:cNvPr id="0" name=""/>
        <dsp:cNvSpPr/>
      </dsp:nvSpPr>
      <dsp:spPr>
        <a:xfrm>
          <a:off x="1253657" y="1313426"/>
          <a:ext cx="1641782" cy="1641782"/>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s-ES" sz="1700" kern="1200" dirty="0"/>
            <a:t>RC</a:t>
          </a:r>
          <a:endParaRPr lang="en-GB" sz="1700" kern="1200" dirty="0"/>
        </a:p>
      </dsp:txBody>
      <dsp:txXfrm>
        <a:off x="1666981" y="1729248"/>
        <a:ext cx="815134" cy="810138"/>
      </dsp:txXfrm>
    </dsp:sp>
    <dsp:sp modelId="{7607C2E5-042C-43C0-9C48-8E5144805177}">
      <dsp:nvSpPr>
        <dsp:cNvPr id="0" name=""/>
        <dsp:cNvSpPr/>
      </dsp:nvSpPr>
      <dsp:spPr>
        <a:xfrm rot="20700000">
          <a:off x="2173223" y="180763"/>
          <a:ext cx="1608612" cy="1608612"/>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s-ES" sz="1700" kern="1200" dirty="0" err="1"/>
            <a:t>Seguretat</a:t>
          </a:r>
          <a:endParaRPr lang="en-GB" sz="1700" kern="1200" dirty="0"/>
        </a:p>
      </dsp:txBody>
      <dsp:txXfrm rot="-20700000">
        <a:off x="2526039" y="533579"/>
        <a:ext cx="902980" cy="902980"/>
      </dsp:txXfrm>
    </dsp:sp>
    <dsp:sp modelId="{87540456-A4BF-4DDB-B9C6-4987BEED430A}">
      <dsp:nvSpPr>
        <dsp:cNvPr id="0" name=""/>
        <dsp:cNvSpPr/>
      </dsp:nvSpPr>
      <dsp:spPr>
        <a:xfrm>
          <a:off x="2392519" y="1506918"/>
          <a:ext cx="2889537" cy="2889537"/>
        </a:xfrm>
        <a:prstGeom prst="circularArrow">
          <a:avLst>
            <a:gd name="adj1" fmla="val 4687"/>
            <a:gd name="adj2" fmla="val 299029"/>
            <a:gd name="adj3" fmla="val 2514084"/>
            <a:gd name="adj4" fmla="val 15865769"/>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3DB001-B204-4D26-A2D3-9523FFE3666C}">
      <dsp:nvSpPr>
        <dsp:cNvPr id="0" name=""/>
        <dsp:cNvSpPr/>
      </dsp:nvSpPr>
      <dsp:spPr>
        <a:xfrm>
          <a:off x="962901" y="950547"/>
          <a:ext cx="2099429" cy="209942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81BA5E1-020D-4CFF-A5AF-02D83036C9E5}">
      <dsp:nvSpPr>
        <dsp:cNvPr id="0" name=""/>
        <dsp:cNvSpPr/>
      </dsp:nvSpPr>
      <dsp:spPr>
        <a:xfrm>
          <a:off x="1801135" y="-171197"/>
          <a:ext cx="2263608" cy="226360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45659" cy="496411"/>
          </a:xfrm>
          <a:prstGeom prst="rect">
            <a:avLst/>
          </a:prstGeom>
        </p:spPr>
        <p:txBody>
          <a:bodyPr vert="horz" lIns="95440" tIns="47719" rIns="95440" bIns="47719" rtlCol="0"/>
          <a:lstStyle>
            <a:lvl1pPr algn="l">
              <a:defRPr sz="1300"/>
            </a:lvl1pPr>
          </a:lstStyle>
          <a:p>
            <a:r>
              <a:rPr lang="ca-ES"/>
              <a:t>Nom de la conferència/xerrada</a:t>
            </a:r>
          </a:p>
        </p:txBody>
      </p:sp>
      <p:sp>
        <p:nvSpPr>
          <p:cNvPr id="3" name="2 Marcador de fecha"/>
          <p:cNvSpPr>
            <a:spLocks noGrp="1"/>
          </p:cNvSpPr>
          <p:nvPr>
            <p:ph type="dt" sz="quarter" idx="1"/>
          </p:nvPr>
        </p:nvSpPr>
        <p:spPr>
          <a:xfrm>
            <a:off x="3850443" y="0"/>
            <a:ext cx="2945659" cy="496411"/>
          </a:xfrm>
          <a:prstGeom prst="rect">
            <a:avLst/>
          </a:prstGeom>
        </p:spPr>
        <p:txBody>
          <a:bodyPr vert="horz" lIns="95440" tIns="47719" rIns="95440" bIns="47719" rtlCol="0"/>
          <a:lstStyle>
            <a:lvl1pPr algn="r">
              <a:defRPr sz="1300"/>
            </a:lvl1pPr>
          </a:lstStyle>
          <a:p>
            <a:fld id="{B60C8CAC-C35A-4054-A644-1AD22D7C17AB}" type="datetimeFigureOut">
              <a:rPr lang="ca-ES" smtClean="0"/>
              <a:pPr/>
              <a:t>14/2/2024</a:t>
            </a:fld>
            <a:endParaRPr lang="ca-ES"/>
          </a:p>
        </p:txBody>
      </p:sp>
      <p:sp>
        <p:nvSpPr>
          <p:cNvPr id="4" name="3 Marcador de pie de página"/>
          <p:cNvSpPr>
            <a:spLocks noGrp="1"/>
          </p:cNvSpPr>
          <p:nvPr>
            <p:ph type="ftr" sz="quarter" idx="2"/>
          </p:nvPr>
        </p:nvSpPr>
        <p:spPr>
          <a:xfrm>
            <a:off x="1" y="9430091"/>
            <a:ext cx="2945659" cy="496411"/>
          </a:xfrm>
          <a:prstGeom prst="rect">
            <a:avLst/>
          </a:prstGeom>
        </p:spPr>
        <p:txBody>
          <a:bodyPr vert="horz" lIns="95440" tIns="47719" rIns="95440" bIns="47719" rtlCol="0" anchor="b"/>
          <a:lstStyle>
            <a:lvl1pPr algn="l">
              <a:defRPr sz="1300"/>
            </a:lvl1pPr>
          </a:lstStyle>
          <a:p>
            <a:endParaRPr lang="ca-ES"/>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5440" tIns="47719" rIns="95440" bIns="47719" rtlCol="0" anchor="b"/>
          <a:lstStyle>
            <a:lvl1pPr algn="r">
              <a:defRPr sz="1300"/>
            </a:lvl1pPr>
          </a:lstStyle>
          <a:p>
            <a:fld id="{FB59E318-4B04-4631-84D0-B41DC8B0C38E}" type="slidenum">
              <a:rPr lang="ca-ES" smtClean="0"/>
              <a:pPr/>
              <a:t>‹#›</a:t>
            </a:fld>
            <a:endParaRPr lang="ca-ES"/>
          </a:p>
        </p:txBody>
      </p:sp>
    </p:spTree>
    <p:extLst>
      <p:ext uri="{BB962C8B-B14F-4D97-AF65-F5344CB8AC3E}">
        <p14:creationId xmlns:p14="http://schemas.microsoft.com/office/powerpoint/2010/main" val="318081459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945294" cy="496962"/>
          </a:xfrm>
          <a:prstGeom prst="rect">
            <a:avLst/>
          </a:prstGeom>
        </p:spPr>
        <p:txBody>
          <a:bodyPr vert="horz" lIns="90319" tIns="45160" rIns="90319" bIns="45160" rtlCol="0"/>
          <a:lstStyle>
            <a:lvl1pPr algn="l">
              <a:defRPr sz="1200"/>
            </a:lvl1pPr>
          </a:lstStyle>
          <a:p>
            <a:r>
              <a:rPr lang="ca-ES"/>
              <a:t>Nom de la conferència/xerrada</a:t>
            </a:r>
          </a:p>
        </p:txBody>
      </p:sp>
      <p:sp>
        <p:nvSpPr>
          <p:cNvPr id="3" name="Contenidor de data 2"/>
          <p:cNvSpPr>
            <a:spLocks noGrp="1"/>
          </p:cNvSpPr>
          <p:nvPr>
            <p:ph type="dt" idx="1"/>
          </p:nvPr>
        </p:nvSpPr>
        <p:spPr>
          <a:xfrm>
            <a:off x="3850815" y="0"/>
            <a:ext cx="2945294" cy="496962"/>
          </a:xfrm>
          <a:prstGeom prst="rect">
            <a:avLst/>
          </a:prstGeom>
        </p:spPr>
        <p:txBody>
          <a:bodyPr vert="horz" lIns="90319" tIns="45160" rIns="90319" bIns="45160" rtlCol="0"/>
          <a:lstStyle>
            <a:lvl1pPr algn="r">
              <a:defRPr sz="1200"/>
            </a:lvl1pPr>
          </a:lstStyle>
          <a:p>
            <a:fld id="{7C553290-1634-441F-B4E8-3890B02DD8D1}" type="datetimeFigureOut">
              <a:rPr lang="ca-ES" smtClean="0"/>
              <a:pPr/>
              <a:t>14/2/2024</a:t>
            </a:fld>
            <a:endParaRPr lang="ca-ES"/>
          </a:p>
        </p:txBody>
      </p:sp>
      <p:sp>
        <p:nvSpPr>
          <p:cNvPr id="4" name="Contenidor d'imatge de diapositiva 3"/>
          <p:cNvSpPr>
            <a:spLocks noGrp="1" noRot="1" noChangeAspect="1"/>
          </p:cNvSpPr>
          <p:nvPr>
            <p:ph type="sldImg" idx="2"/>
          </p:nvPr>
        </p:nvSpPr>
        <p:spPr>
          <a:xfrm>
            <a:off x="914400" y="742950"/>
            <a:ext cx="4968875" cy="3725863"/>
          </a:xfrm>
          <a:prstGeom prst="rect">
            <a:avLst/>
          </a:prstGeom>
          <a:noFill/>
          <a:ln w="12700">
            <a:solidFill>
              <a:prstClr val="black"/>
            </a:solidFill>
          </a:ln>
        </p:spPr>
        <p:txBody>
          <a:bodyPr vert="horz" lIns="90319" tIns="45160" rIns="90319" bIns="45160" rtlCol="0" anchor="ctr"/>
          <a:lstStyle/>
          <a:p>
            <a:endParaRPr lang="ca-ES"/>
          </a:p>
        </p:txBody>
      </p:sp>
      <p:sp>
        <p:nvSpPr>
          <p:cNvPr id="5" name="Contenidor de notes 4"/>
          <p:cNvSpPr>
            <a:spLocks noGrp="1"/>
          </p:cNvSpPr>
          <p:nvPr>
            <p:ph type="body" sz="quarter" idx="3"/>
          </p:nvPr>
        </p:nvSpPr>
        <p:spPr>
          <a:xfrm>
            <a:off x="679925" y="4716419"/>
            <a:ext cx="5437827" cy="4467936"/>
          </a:xfrm>
          <a:prstGeom prst="rect">
            <a:avLst/>
          </a:prstGeom>
        </p:spPr>
        <p:txBody>
          <a:bodyPr vert="horz" lIns="90319" tIns="45160" rIns="90319" bIns="45160" rtlCol="0">
            <a:normAutofit/>
          </a:bodyPr>
          <a:lstStyle/>
          <a:p>
            <a:pPr lvl="0"/>
            <a:r>
              <a:rPr lang="ca-ES"/>
              <a:t>Feu clic aquí per editar els estils de text</a:t>
            </a:r>
          </a:p>
          <a:p>
            <a:pPr lvl="1"/>
            <a:r>
              <a:rPr lang="ca-ES"/>
              <a:t>Segon nivell</a:t>
            </a:r>
          </a:p>
          <a:p>
            <a:pPr lvl="2"/>
            <a:r>
              <a:rPr lang="ca-ES"/>
              <a:t>Tercer nivell</a:t>
            </a:r>
          </a:p>
          <a:p>
            <a:pPr lvl="3"/>
            <a:r>
              <a:rPr lang="ca-ES"/>
              <a:t>Quart nivell</a:t>
            </a:r>
          </a:p>
          <a:p>
            <a:pPr lvl="4"/>
            <a:r>
              <a:rPr lang="ca-ES"/>
              <a:t>Cinquè nivell</a:t>
            </a:r>
          </a:p>
        </p:txBody>
      </p:sp>
      <p:sp>
        <p:nvSpPr>
          <p:cNvPr id="6" name="Contenidor de peu de pàgina 5"/>
          <p:cNvSpPr>
            <a:spLocks noGrp="1"/>
          </p:cNvSpPr>
          <p:nvPr>
            <p:ph type="ftr" sz="quarter" idx="4"/>
          </p:nvPr>
        </p:nvSpPr>
        <p:spPr>
          <a:xfrm>
            <a:off x="0" y="9429691"/>
            <a:ext cx="2945294" cy="496962"/>
          </a:xfrm>
          <a:prstGeom prst="rect">
            <a:avLst/>
          </a:prstGeom>
        </p:spPr>
        <p:txBody>
          <a:bodyPr vert="horz" lIns="90319" tIns="45160" rIns="90319" bIns="45160" rtlCol="0" anchor="b"/>
          <a:lstStyle>
            <a:lvl1pPr algn="l">
              <a:defRPr sz="1200"/>
            </a:lvl1pPr>
          </a:lstStyle>
          <a:p>
            <a:endParaRPr lang="ca-ES"/>
          </a:p>
        </p:txBody>
      </p:sp>
      <p:sp>
        <p:nvSpPr>
          <p:cNvPr id="7" name="Contenidor de número de diapositiva 6"/>
          <p:cNvSpPr>
            <a:spLocks noGrp="1"/>
          </p:cNvSpPr>
          <p:nvPr>
            <p:ph type="sldNum" sz="quarter" idx="5"/>
          </p:nvPr>
        </p:nvSpPr>
        <p:spPr>
          <a:xfrm>
            <a:off x="3850815" y="9429691"/>
            <a:ext cx="2945294" cy="496962"/>
          </a:xfrm>
          <a:prstGeom prst="rect">
            <a:avLst/>
          </a:prstGeom>
        </p:spPr>
        <p:txBody>
          <a:bodyPr vert="horz" lIns="90319" tIns="45160" rIns="90319" bIns="45160" rtlCol="0" anchor="b"/>
          <a:lstStyle>
            <a:lvl1pPr algn="r">
              <a:defRPr sz="1200"/>
            </a:lvl1pPr>
          </a:lstStyle>
          <a:p>
            <a:fld id="{824602D3-FBBA-4C4F-A036-1B97259E858A}" type="slidenum">
              <a:rPr lang="ca-ES" smtClean="0"/>
              <a:pPr/>
              <a:t>‹#›</a:t>
            </a:fld>
            <a:endParaRPr lang="ca-ES"/>
          </a:p>
        </p:txBody>
      </p:sp>
    </p:spTree>
    <p:extLst>
      <p:ext uri="{BB962C8B-B14F-4D97-AF65-F5344CB8AC3E}">
        <p14:creationId xmlns:p14="http://schemas.microsoft.com/office/powerpoint/2010/main" val="364079910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ca-ES" dirty="0" err="1"/>
              <a:t>Prof</a:t>
            </a:r>
            <a:r>
              <a:rPr lang="ca-ES" dirty="0"/>
              <a:t> </a:t>
            </a:r>
            <a:r>
              <a:rPr lang="ca-ES" dirty="0" err="1"/>
              <a:t>Beauchamp</a:t>
            </a:r>
            <a:r>
              <a:rPr lang="ca-ES" baseline="0" dirty="0"/>
              <a:t> – </a:t>
            </a:r>
            <a:r>
              <a:rPr lang="ca-ES" baseline="0" dirty="0" err="1"/>
              <a:t>Philosophy</a:t>
            </a:r>
            <a:r>
              <a:rPr lang="ca-ES" baseline="0" dirty="0"/>
              <a:t> </a:t>
            </a:r>
            <a:r>
              <a:rPr lang="ca-ES" baseline="0" dirty="0" err="1"/>
              <a:t>prof</a:t>
            </a:r>
            <a:r>
              <a:rPr lang="ca-ES" baseline="0" dirty="0"/>
              <a:t> </a:t>
            </a:r>
            <a:r>
              <a:rPr lang="ca-ES" baseline="0" dirty="0" err="1"/>
              <a:t>at</a:t>
            </a:r>
            <a:r>
              <a:rPr lang="ca-ES" baseline="0" dirty="0"/>
              <a:t> Georgetown </a:t>
            </a:r>
            <a:r>
              <a:rPr lang="ca-ES" baseline="0" dirty="0" err="1"/>
              <a:t>university</a:t>
            </a:r>
            <a:r>
              <a:rPr lang="ca-ES" baseline="0" dirty="0"/>
              <a:t> (in Washington DC)</a:t>
            </a:r>
          </a:p>
          <a:p>
            <a:r>
              <a:rPr lang="ca-ES" baseline="0" dirty="0"/>
              <a:t>Prof. </a:t>
            </a:r>
            <a:r>
              <a:rPr lang="ca-ES" baseline="0" dirty="0" err="1"/>
              <a:t>Childress</a:t>
            </a:r>
            <a:r>
              <a:rPr lang="ca-ES" baseline="0" dirty="0"/>
              <a:t> – </a:t>
            </a:r>
            <a:r>
              <a:rPr lang="ca-ES" baseline="0" dirty="0" err="1"/>
              <a:t>Religious</a:t>
            </a:r>
            <a:r>
              <a:rPr lang="ca-ES" baseline="0" dirty="0"/>
              <a:t> </a:t>
            </a:r>
            <a:r>
              <a:rPr lang="ca-ES" baseline="0" dirty="0" err="1"/>
              <a:t>studies</a:t>
            </a:r>
            <a:r>
              <a:rPr lang="ca-ES" baseline="0" dirty="0"/>
              <a:t> </a:t>
            </a:r>
            <a:r>
              <a:rPr lang="ca-ES" baseline="0" dirty="0" err="1"/>
              <a:t>at</a:t>
            </a:r>
            <a:r>
              <a:rPr lang="ca-ES" baseline="0" dirty="0"/>
              <a:t> University of Virginia</a:t>
            </a:r>
            <a:endParaRPr lang="es-ES" dirty="0"/>
          </a:p>
        </p:txBody>
      </p:sp>
      <p:sp>
        <p:nvSpPr>
          <p:cNvPr id="4" name="3 Marcador de encabezado"/>
          <p:cNvSpPr>
            <a:spLocks noGrp="1"/>
          </p:cNvSpPr>
          <p:nvPr>
            <p:ph type="hdr" sz="quarter" idx="10"/>
          </p:nvPr>
        </p:nvSpPr>
        <p:spPr/>
        <p:txBody>
          <a:bodyPr/>
          <a:lstStyle/>
          <a:p>
            <a:r>
              <a:rPr lang="ca-ES"/>
              <a:t>Nom de la conferència/xerrada</a:t>
            </a:r>
          </a:p>
        </p:txBody>
      </p:sp>
      <p:sp>
        <p:nvSpPr>
          <p:cNvPr id="5" name="4 Marcador de número de diapositiva"/>
          <p:cNvSpPr>
            <a:spLocks noGrp="1"/>
          </p:cNvSpPr>
          <p:nvPr>
            <p:ph type="sldNum" sz="quarter" idx="11"/>
          </p:nvPr>
        </p:nvSpPr>
        <p:spPr/>
        <p:txBody>
          <a:bodyPr/>
          <a:lstStyle/>
          <a:p>
            <a:fld id="{824602D3-FBBA-4C4F-A036-1B97259E858A}" type="slidenum">
              <a:rPr lang="ca-ES" smtClean="0"/>
              <a:pPr/>
              <a:t>3</a:t>
            </a:fld>
            <a:endParaRPr lang="ca-ES"/>
          </a:p>
        </p:txBody>
      </p:sp>
    </p:spTree>
    <p:extLst>
      <p:ext uri="{BB962C8B-B14F-4D97-AF65-F5344CB8AC3E}">
        <p14:creationId xmlns:p14="http://schemas.microsoft.com/office/powerpoint/2010/main" val="1250054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ca-ES" dirty="0" err="1"/>
              <a:t>Prof</a:t>
            </a:r>
            <a:r>
              <a:rPr lang="ca-ES" dirty="0"/>
              <a:t> </a:t>
            </a:r>
            <a:r>
              <a:rPr lang="ca-ES" dirty="0" err="1"/>
              <a:t>Beauchamp</a:t>
            </a:r>
            <a:r>
              <a:rPr lang="ca-ES" baseline="0" dirty="0"/>
              <a:t> – </a:t>
            </a:r>
            <a:r>
              <a:rPr lang="ca-ES" baseline="0" dirty="0" err="1"/>
              <a:t>Philosophy</a:t>
            </a:r>
            <a:r>
              <a:rPr lang="ca-ES" baseline="0" dirty="0"/>
              <a:t> </a:t>
            </a:r>
            <a:r>
              <a:rPr lang="ca-ES" baseline="0" dirty="0" err="1"/>
              <a:t>prof</a:t>
            </a:r>
            <a:r>
              <a:rPr lang="ca-ES" baseline="0" dirty="0"/>
              <a:t> </a:t>
            </a:r>
            <a:r>
              <a:rPr lang="ca-ES" baseline="0" dirty="0" err="1"/>
              <a:t>at</a:t>
            </a:r>
            <a:r>
              <a:rPr lang="ca-ES" baseline="0" dirty="0"/>
              <a:t> Georgetown </a:t>
            </a:r>
            <a:r>
              <a:rPr lang="ca-ES" baseline="0" dirty="0" err="1"/>
              <a:t>university</a:t>
            </a:r>
            <a:r>
              <a:rPr lang="ca-ES" baseline="0" dirty="0"/>
              <a:t> (in Washington DC)</a:t>
            </a:r>
          </a:p>
          <a:p>
            <a:r>
              <a:rPr lang="ca-ES" baseline="0" dirty="0"/>
              <a:t>Prof. </a:t>
            </a:r>
            <a:r>
              <a:rPr lang="ca-ES" baseline="0" dirty="0" err="1"/>
              <a:t>Childress</a:t>
            </a:r>
            <a:r>
              <a:rPr lang="ca-ES" baseline="0" dirty="0"/>
              <a:t> – </a:t>
            </a:r>
            <a:r>
              <a:rPr lang="ca-ES" baseline="0" dirty="0" err="1"/>
              <a:t>Religious</a:t>
            </a:r>
            <a:r>
              <a:rPr lang="ca-ES" baseline="0" dirty="0"/>
              <a:t> </a:t>
            </a:r>
            <a:r>
              <a:rPr lang="ca-ES" baseline="0" dirty="0" err="1"/>
              <a:t>studies</a:t>
            </a:r>
            <a:r>
              <a:rPr lang="ca-ES" baseline="0" dirty="0"/>
              <a:t> </a:t>
            </a:r>
            <a:r>
              <a:rPr lang="ca-ES" baseline="0" dirty="0" err="1"/>
              <a:t>at</a:t>
            </a:r>
            <a:r>
              <a:rPr lang="ca-ES" baseline="0" dirty="0"/>
              <a:t> University of Virginia</a:t>
            </a:r>
            <a:endParaRPr lang="es-ES" dirty="0"/>
          </a:p>
        </p:txBody>
      </p:sp>
      <p:sp>
        <p:nvSpPr>
          <p:cNvPr id="4" name="3 Marcador de encabezado"/>
          <p:cNvSpPr>
            <a:spLocks noGrp="1"/>
          </p:cNvSpPr>
          <p:nvPr>
            <p:ph type="hdr" sz="quarter" idx="10"/>
          </p:nvPr>
        </p:nvSpPr>
        <p:spPr/>
        <p:txBody>
          <a:bodyPr/>
          <a:lstStyle/>
          <a:p>
            <a:r>
              <a:rPr lang="ca-ES"/>
              <a:t>Nom de la conferència/xerrada</a:t>
            </a:r>
          </a:p>
        </p:txBody>
      </p:sp>
      <p:sp>
        <p:nvSpPr>
          <p:cNvPr id="5" name="4 Marcador de número de diapositiva"/>
          <p:cNvSpPr>
            <a:spLocks noGrp="1"/>
          </p:cNvSpPr>
          <p:nvPr>
            <p:ph type="sldNum" sz="quarter" idx="11"/>
          </p:nvPr>
        </p:nvSpPr>
        <p:spPr/>
        <p:txBody>
          <a:bodyPr/>
          <a:lstStyle/>
          <a:p>
            <a:fld id="{824602D3-FBBA-4C4F-A036-1B97259E858A}" type="slidenum">
              <a:rPr lang="ca-ES" smtClean="0"/>
              <a:pPr/>
              <a:t>5</a:t>
            </a:fld>
            <a:endParaRPr lang="ca-ES"/>
          </a:p>
        </p:txBody>
      </p:sp>
    </p:spTree>
    <p:extLst>
      <p:ext uri="{BB962C8B-B14F-4D97-AF65-F5344CB8AC3E}">
        <p14:creationId xmlns:p14="http://schemas.microsoft.com/office/powerpoint/2010/main" val="1781218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ca-ES" dirty="0" err="1"/>
              <a:t>Prof</a:t>
            </a:r>
            <a:r>
              <a:rPr lang="ca-ES" dirty="0"/>
              <a:t> </a:t>
            </a:r>
            <a:r>
              <a:rPr lang="ca-ES" dirty="0" err="1"/>
              <a:t>Beauchamp</a:t>
            </a:r>
            <a:r>
              <a:rPr lang="ca-ES" baseline="0" dirty="0"/>
              <a:t> – </a:t>
            </a:r>
            <a:r>
              <a:rPr lang="ca-ES" baseline="0" dirty="0" err="1"/>
              <a:t>Philosophy</a:t>
            </a:r>
            <a:r>
              <a:rPr lang="ca-ES" baseline="0" dirty="0"/>
              <a:t> </a:t>
            </a:r>
            <a:r>
              <a:rPr lang="ca-ES" baseline="0" dirty="0" err="1"/>
              <a:t>prof</a:t>
            </a:r>
            <a:r>
              <a:rPr lang="ca-ES" baseline="0" dirty="0"/>
              <a:t> </a:t>
            </a:r>
            <a:r>
              <a:rPr lang="ca-ES" baseline="0" dirty="0" err="1"/>
              <a:t>at</a:t>
            </a:r>
            <a:r>
              <a:rPr lang="ca-ES" baseline="0" dirty="0"/>
              <a:t> Georgetown </a:t>
            </a:r>
            <a:r>
              <a:rPr lang="ca-ES" baseline="0" dirty="0" err="1"/>
              <a:t>university</a:t>
            </a:r>
            <a:r>
              <a:rPr lang="ca-ES" baseline="0" dirty="0"/>
              <a:t> (in Washington DC)</a:t>
            </a:r>
          </a:p>
          <a:p>
            <a:r>
              <a:rPr lang="ca-ES" baseline="0" dirty="0"/>
              <a:t>Prof. </a:t>
            </a:r>
            <a:r>
              <a:rPr lang="ca-ES" baseline="0" dirty="0" err="1"/>
              <a:t>Childress</a:t>
            </a:r>
            <a:r>
              <a:rPr lang="ca-ES" baseline="0" dirty="0"/>
              <a:t> – </a:t>
            </a:r>
            <a:r>
              <a:rPr lang="ca-ES" baseline="0" dirty="0" err="1"/>
              <a:t>Religious</a:t>
            </a:r>
            <a:r>
              <a:rPr lang="ca-ES" baseline="0" dirty="0"/>
              <a:t> </a:t>
            </a:r>
            <a:r>
              <a:rPr lang="ca-ES" baseline="0" dirty="0" err="1"/>
              <a:t>studies</a:t>
            </a:r>
            <a:r>
              <a:rPr lang="ca-ES" baseline="0" dirty="0"/>
              <a:t> </a:t>
            </a:r>
            <a:r>
              <a:rPr lang="ca-ES" baseline="0" dirty="0" err="1"/>
              <a:t>at</a:t>
            </a:r>
            <a:r>
              <a:rPr lang="ca-ES" baseline="0" dirty="0"/>
              <a:t> University of Virginia</a:t>
            </a:r>
            <a:endParaRPr lang="es-ES" dirty="0"/>
          </a:p>
        </p:txBody>
      </p:sp>
      <p:sp>
        <p:nvSpPr>
          <p:cNvPr id="4" name="3 Marcador de encabezado"/>
          <p:cNvSpPr>
            <a:spLocks noGrp="1"/>
          </p:cNvSpPr>
          <p:nvPr>
            <p:ph type="hdr" sz="quarter" idx="10"/>
          </p:nvPr>
        </p:nvSpPr>
        <p:spPr/>
        <p:txBody>
          <a:bodyPr/>
          <a:lstStyle/>
          <a:p>
            <a:r>
              <a:rPr lang="ca-ES"/>
              <a:t>Nom de la conferència/xerrada</a:t>
            </a:r>
          </a:p>
        </p:txBody>
      </p:sp>
      <p:sp>
        <p:nvSpPr>
          <p:cNvPr id="5" name="4 Marcador de número de diapositiva"/>
          <p:cNvSpPr>
            <a:spLocks noGrp="1"/>
          </p:cNvSpPr>
          <p:nvPr>
            <p:ph type="sldNum" sz="quarter" idx="11"/>
          </p:nvPr>
        </p:nvSpPr>
        <p:spPr/>
        <p:txBody>
          <a:bodyPr/>
          <a:lstStyle/>
          <a:p>
            <a:fld id="{824602D3-FBBA-4C4F-A036-1B97259E858A}" type="slidenum">
              <a:rPr lang="ca-ES" smtClean="0"/>
              <a:pPr/>
              <a:t>7</a:t>
            </a:fld>
            <a:endParaRPr lang="ca-ES"/>
          </a:p>
        </p:txBody>
      </p:sp>
    </p:spTree>
    <p:extLst>
      <p:ext uri="{BB962C8B-B14F-4D97-AF65-F5344CB8AC3E}">
        <p14:creationId xmlns:p14="http://schemas.microsoft.com/office/powerpoint/2010/main" val="1270333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ca-ES" dirty="0" err="1"/>
              <a:t>Prof</a:t>
            </a:r>
            <a:r>
              <a:rPr lang="ca-ES" dirty="0"/>
              <a:t> </a:t>
            </a:r>
            <a:r>
              <a:rPr lang="ca-ES" dirty="0" err="1"/>
              <a:t>Beauchamp</a:t>
            </a:r>
            <a:r>
              <a:rPr lang="ca-ES" baseline="0" dirty="0"/>
              <a:t> – </a:t>
            </a:r>
            <a:r>
              <a:rPr lang="ca-ES" baseline="0" dirty="0" err="1"/>
              <a:t>Philosophy</a:t>
            </a:r>
            <a:r>
              <a:rPr lang="ca-ES" baseline="0" dirty="0"/>
              <a:t> </a:t>
            </a:r>
            <a:r>
              <a:rPr lang="ca-ES" baseline="0" dirty="0" err="1"/>
              <a:t>prof</a:t>
            </a:r>
            <a:r>
              <a:rPr lang="ca-ES" baseline="0" dirty="0"/>
              <a:t> </a:t>
            </a:r>
            <a:r>
              <a:rPr lang="ca-ES" baseline="0" dirty="0" err="1"/>
              <a:t>at</a:t>
            </a:r>
            <a:r>
              <a:rPr lang="ca-ES" baseline="0" dirty="0"/>
              <a:t> Georgetown </a:t>
            </a:r>
            <a:r>
              <a:rPr lang="ca-ES" baseline="0" dirty="0" err="1"/>
              <a:t>university</a:t>
            </a:r>
            <a:r>
              <a:rPr lang="ca-ES" baseline="0" dirty="0"/>
              <a:t> (in Washington DC)</a:t>
            </a:r>
          </a:p>
          <a:p>
            <a:r>
              <a:rPr lang="ca-ES" baseline="0" dirty="0"/>
              <a:t>Prof. </a:t>
            </a:r>
            <a:r>
              <a:rPr lang="ca-ES" baseline="0" dirty="0" err="1"/>
              <a:t>Childress</a:t>
            </a:r>
            <a:r>
              <a:rPr lang="ca-ES" baseline="0" dirty="0"/>
              <a:t> – </a:t>
            </a:r>
            <a:r>
              <a:rPr lang="ca-ES" baseline="0" dirty="0" err="1"/>
              <a:t>Religious</a:t>
            </a:r>
            <a:r>
              <a:rPr lang="ca-ES" baseline="0" dirty="0"/>
              <a:t> </a:t>
            </a:r>
            <a:r>
              <a:rPr lang="ca-ES" baseline="0" dirty="0" err="1"/>
              <a:t>studies</a:t>
            </a:r>
            <a:r>
              <a:rPr lang="ca-ES" baseline="0" dirty="0"/>
              <a:t> </a:t>
            </a:r>
            <a:r>
              <a:rPr lang="ca-ES" baseline="0" dirty="0" err="1"/>
              <a:t>at</a:t>
            </a:r>
            <a:r>
              <a:rPr lang="ca-ES" baseline="0" dirty="0"/>
              <a:t> University of Virginia</a:t>
            </a:r>
            <a:endParaRPr lang="es-ES" dirty="0"/>
          </a:p>
        </p:txBody>
      </p:sp>
      <p:sp>
        <p:nvSpPr>
          <p:cNvPr id="4" name="3 Marcador de encabezado"/>
          <p:cNvSpPr>
            <a:spLocks noGrp="1"/>
          </p:cNvSpPr>
          <p:nvPr>
            <p:ph type="hdr" sz="quarter" idx="10"/>
          </p:nvPr>
        </p:nvSpPr>
        <p:spPr/>
        <p:txBody>
          <a:bodyPr/>
          <a:lstStyle/>
          <a:p>
            <a:r>
              <a:rPr lang="ca-ES"/>
              <a:t>Nom de la conferència/xerrada</a:t>
            </a:r>
          </a:p>
        </p:txBody>
      </p:sp>
      <p:sp>
        <p:nvSpPr>
          <p:cNvPr id="5" name="4 Marcador de número de diapositiva"/>
          <p:cNvSpPr>
            <a:spLocks noGrp="1"/>
          </p:cNvSpPr>
          <p:nvPr>
            <p:ph type="sldNum" sz="quarter" idx="11"/>
          </p:nvPr>
        </p:nvSpPr>
        <p:spPr/>
        <p:txBody>
          <a:bodyPr/>
          <a:lstStyle/>
          <a:p>
            <a:fld id="{824602D3-FBBA-4C4F-A036-1B97259E858A}" type="slidenum">
              <a:rPr lang="ca-ES" smtClean="0"/>
              <a:pPr/>
              <a:t>8</a:t>
            </a:fld>
            <a:endParaRPr lang="ca-ES"/>
          </a:p>
        </p:txBody>
      </p:sp>
    </p:spTree>
    <p:extLst>
      <p:ext uri="{BB962C8B-B14F-4D97-AF65-F5344CB8AC3E}">
        <p14:creationId xmlns:p14="http://schemas.microsoft.com/office/powerpoint/2010/main" val="2035714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ca-ES" dirty="0" err="1"/>
              <a:t>Prof</a:t>
            </a:r>
            <a:r>
              <a:rPr lang="ca-ES" dirty="0"/>
              <a:t> </a:t>
            </a:r>
            <a:r>
              <a:rPr lang="ca-ES" dirty="0" err="1"/>
              <a:t>Beauchamp</a:t>
            </a:r>
            <a:r>
              <a:rPr lang="ca-ES" baseline="0" dirty="0"/>
              <a:t> – </a:t>
            </a:r>
            <a:r>
              <a:rPr lang="ca-ES" baseline="0" dirty="0" err="1"/>
              <a:t>Philosophy</a:t>
            </a:r>
            <a:r>
              <a:rPr lang="ca-ES" baseline="0" dirty="0"/>
              <a:t> </a:t>
            </a:r>
            <a:r>
              <a:rPr lang="ca-ES" baseline="0" dirty="0" err="1"/>
              <a:t>prof</a:t>
            </a:r>
            <a:r>
              <a:rPr lang="ca-ES" baseline="0" dirty="0"/>
              <a:t> </a:t>
            </a:r>
            <a:r>
              <a:rPr lang="ca-ES" baseline="0" dirty="0" err="1"/>
              <a:t>at</a:t>
            </a:r>
            <a:r>
              <a:rPr lang="ca-ES" baseline="0" dirty="0"/>
              <a:t> Georgetown </a:t>
            </a:r>
            <a:r>
              <a:rPr lang="ca-ES" baseline="0" dirty="0" err="1"/>
              <a:t>university</a:t>
            </a:r>
            <a:r>
              <a:rPr lang="ca-ES" baseline="0" dirty="0"/>
              <a:t> (in Washington DC)</a:t>
            </a:r>
          </a:p>
          <a:p>
            <a:r>
              <a:rPr lang="ca-ES" baseline="0" dirty="0"/>
              <a:t>Prof. </a:t>
            </a:r>
            <a:r>
              <a:rPr lang="ca-ES" baseline="0" dirty="0" err="1"/>
              <a:t>Childress</a:t>
            </a:r>
            <a:r>
              <a:rPr lang="ca-ES" baseline="0" dirty="0"/>
              <a:t> – </a:t>
            </a:r>
            <a:r>
              <a:rPr lang="ca-ES" baseline="0" dirty="0" err="1"/>
              <a:t>Religious</a:t>
            </a:r>
            <a:r>
              <a:rPr lang="ca-ES" baseline="0" dirty="0"/>
              <a:t> </a:t>
            </a:r>
            <a:r>
              <a:rPr lang="ca-ES" baseline="0" dirty="0" err="1"/>
              <a:t>studies</a:t>
            </a:r>
            <a:r>
              <a:rPr lang="ca-ES" baseline="0" dirty="0"/>
              <a:t> </a:t>
            </a:r>
            <a:r>
              <a:rPr lang="ca-ES" baseline="0" dirty="0" err="1"/>
              <a:t>at</a:t>
            </a:r>
            <a:r>
              <a:rPr lang="ca-ES" baseline="0" dirty="0"/>
              <a:t> University of Virginia</a:t>
            </a:r>
            <a:endParaRPr lang="es-ES" dirty="0"/>
          </a:p>
        </p:txBody>
      </p:sp>
      <p:sp>
        <p:nvSpPr>
          <p:cNvPr id="4" name="3 Marcador de encabezado"/>
          <p:cNvSpPr>
            <a:spLocks noGrp="1"/>
          </p:cNvSpPr>
          <p:nvPr>
            <p:ph type="hdr" sz="quarter" idx="10"/>
          </p:nvPr>
        </p:nvSpPr>
        <p:spPr/>
        <p:txBody>
          <a:bodyPr/>
          <a:lstStyle/>
          <a:p>
            <a:r>
              <a:rPr lang="ca-ES"/>
              <a:t>Nom de la conferència/xerrada</a:t>
            </a:r>
          </a:p>
        </p:txBody>
      </p:sp>
      <p:sp>
        <p:nvSpPr>
          <p:cNvPr id="5" name="4 Marcador de número de diapositiva"/>
          <p:cNvSpPr>
            <a:spLocks noGrp="1"/>
          </p:cNvSpPr>
          <p:nvPr>
            <p:ph type="sldNum" sz="quarter" idx="11"/>
          </p:nvPr>
        </p:nvSpPr>
        <p:spPr/>
        <p:txBody>
          <a:bodyPr/>
          <a:lstStyle/>
          <a:p>
            <a:fld id="{824602D3-FBBA-4C4F-A036-1B97259E858A}" type="slidenum">
              <a:rPr lang="ca-ES" smtClean="0"/>
              <a:pPr/>
              <a:t>12</a:t>
            </a:fld>
            <a:endParaRPr lang="ca-ES"/>
          </a:p>
        </p:txBody>
      </p:sp>
    </p:spTree>
    <p:extLst>
      <p:ext uri="{BB962C8B-B14F-4D97-AF65-F5344CB8AC3E}">
        <p14:creationId xmlns:p14="http://schemas.microsoft.com/office/powerpoint/2010/main" val="702208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encabezado"/>
          <p:cNvSpPr>
            <a:spLocks noGrp="1"/>
          </p:cNvSpPr>
          <p:nvPr>
            <p:ph type="hdr" sz="quarter" idx="10"/>
          </p:nvPr>
        </p:nvSpPr>
        <p:spPr/>
        <p:txBody>
          <a:bodyPr/>
          <a:lstStyle/>
          <a:p>
            <a:r>
              <a:rPr lang="ca-ES"/>
              <a:t>Nom de la conferència/xerrada</a:t>
            </a:r>
          </a:p>
        </p:txBody>
      </p:sp>
      <p:sp>
        <p:nvSpPr>
          <p:cNvPr id="5" name="4 Marcador de número de diapositiva"/>
          <p:cNvSpPr>
            <a:spLocks noGrp="1"/>
          </p:cNvSpPr>
          <p:nvPr>
            <p:ph type="sldNum" sz="quarter" idx="11"/>
          </p:nvPr>
        </p:nvSpPr>
        <p:spPr/>
        <p:txBody>
          <a:bodyPr/>
          <a:lstStyle/>
          <a:p>
            <a:fld id="{824602D3-FBBA-4C4F-A036-1B97259E858A}" type="slidenum">
              <a:rPr lang="ca-ES" smtClean="0"/>
              <a:pPr/>
              <a:t>13</a:t>
            </a:fld>
            <a:endParaRPr lang="ca-ES"/>
          </a:p>
        </p:txBody>
      </p:sp>
    </p:spTree>
    <p:extLst>
      <p:ext uri="{BB962C8B-B14F-4D97-AF65-F5344CB8AC3E}">
        <p14:creationId xmlns:p14="http://schemas.microsoft.com/office/powerpoint/2010/main" val="1394900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ca-ES" dirty="0" err="1"/>
              <a:t>Prof</a:t>
            </a:r>
            <a:r>
              <a:rPr lang="ca-ES" dirty="0"/>
              <a:t> </a:t>
            </a:r>
            <a:r>
              <a:rPr lang="ca-ES" dirty="0" err="1"/>
              <a:t>Beauchamp</a:t>
            </a:r>
            <a:r>
              <a:rPr lang="ca-ES" baseline="0" dirty="0"/>
              <a:t> – </a:t>
            </a:r>
            <a:r>
              <a:rPr lang="ca-ES" baseline="0" dirty="0" err="1"/>
              <a:t>Philosophy</a:t>
            </a:r>
            <a:r>
              <a:rPr lang="ca-ES" baseline="0" dirty="0"/>
              <a:t> </a:t>
            </a:r>
            <a:r>
              <a:rPr lang="ca-ES" baseline="0" dirty="0" err="1"/>
              <a:t>prof</a:t>
            </a:r>
            <a:r>
              <a:rPr lang="ca-ES" baseline="0" dirty="0"/>
              <a:t> </a:t>
            </a:r>
            <a:r>
              <a:rPr lang="ca-ES" baseline="0" dirty="0" err="1"/>
              <a:t>at</a:t>
            </a:r>
            <a:r>
              <a:rPr lang="ca-ES" baseline="0" dirty="0"/>
              <a:t> Georgetown </a:t>
            </a:r>
            <a:r>
              <a:rPr lang="ca-ES" baseline="0" dirty="0" err="1"/>
              <a:t>university</a:t>
            </a:r>
            <a:r>
              <a:rPr lang="ca-ES" baseline="0" dirty="0"/>
              <a:t> (in Washington DC)</a:t>
            </a:r>
          </a:p>
          <a:p>
            <a:r>
              <a:rPr lang="ca-ES" baseline="0" dirty="0"/>
              <a:t>Prof. </a:t>
            </a:r>
            <a:r>
              <a:rPr lang="ca-ES" baseline="0" dirty="0" err="1"/>
              <a:t>Childress</a:t>
            </a:r>
            <a:r>
              <a:rPr lang="ca-ES" baseline="0" dirty="0"/>
              <a:t> – </a:t>
            </a:r>
            <a:r>
              <a:rPr lang="ca-ES" baseline="0" dirty="0" err="1"/>
              <a:t>Religious</a:t>
            </a:r>
            <a:r>
              <a:rPr lang="ca-ES" baseline="0" dirty="0"/>
              <a:t> </a:t>
            </a:r>
            <a:r>
              <a:rPr lang="ca-ES" baseline="0" dirty="0" err="1"/>
              <a:t>studies</a:t>
            </a:r>
            <a:r>
              <a:rPr lang="ca-ES" baseline="0" dirty="0"/>
              <a:t> </a:t>
            </a:r>
            <a:r>
              <a:rPr lang="ca-ES" baseline="0" dirty="0" err="1"/>
              <a:t>at</a:t>
            </a:r>
            <a:r>
              <a:rPr lang="ca-ES" baseline="0" dirty="0"/>
              <a:t> University of Virginia</a:t>
            </a:r>
            <a:endParaRPr lang="es-ES" dirty="0"/>
          </a:p>
        </p:txBody>
      </p:sp>
      <p:sp>
        <p:nvSpPr>
          <p:cNvPr id="4" name="3 Marcador de encabezado"/>
          <p:cNvSpPr>
            <a:spLocks noGrp="1"/>
          </p:cNvSpPr>
          <p:nvPr>
            <p:ph type="hdr" sz="quarter" idx="10"/>
          </p:nvPr>
        </p:nvSpPr>
        <p:spPr/>
        <p:txBody>
          <a:bodyPr/>
          <a:lstStyle/>
          <a:p>
            <a:r>
              <a:rPr lang="ca-ES"/>
              <a:t>Nom de la conferència/xerrada</a:t>
            </a:r>
          </a:p>
        </p:txBody>
      </p:sp>
      <p:sp>
        <p:nvSpPr>
          <p:cNvPr id="5" name="4 Marcador de número de diapositiva"/>
          <p:cNvSpPr>
            <a:spLocks noGrp="1"/>
          </p:cNvSpPr>
          <p:nvPr>
            <p:ph type="sldNum" sz="quarter" idx="11"/>
          </p:nvPr>
        </p:nvSpPr>
        <p:spPr/>
        <p:txBody>
          <a:bodyPr/>
          <a:lstStyle/>
          <a:p>
            <a:fld id="{824602D3-FBBA-4C4F-A036-1B97259E858A}" type="slidenum">
              <a:rPr lang="ca-ES" smtClean="0"/>
              <a:pPr/>
              <a:t>14</a:t>
            </a:fld>
            <a:endParaRPr lang="ca-ES"/>
          </a:p>
        </p:txBody>
      </p:sp>
    </p:spTree>
    <p:extLst>
      <p:ext uri="{BB962C8B-B14F-4D97-AF65-F5344CB8AC3E}">
        <p14:creationId xmlns:p14="http://schemas.microsoft.com/office/powerpoint/2010/main" val="3615297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encabezado"/>
          <p:cNvSpPr>
            <a:spLocks noGrp="1"/>
          </p:cNvSpPr>
          <p:nvPr>
            <p:ph type="hdr" sz="quarter" idx="10"/>
          </p:nvPr>
        </p:nvSpPr>
        <p:spPr/>
        <p:txBody>
          <a:bodyPr/>
          <a:lstStyle/>
          <a:p>
            <a:r>
              <a:rPr lang="ca-ES"/>
              <a:t>Nom de la conferència/xerrada</a:t>
            </a:r>
          </a:p>
        </p:txBody>
      </p:sp>
      <p:sp>
        <p:nvSpPr>
          <p:cNvPr id="5" name="4 Marcador de número de diapositiva"/>
          <p:cNvSpPr>
            <a:spLocks noGrp="1"/>
          </p:cNvSpPr>
          <p:nvPr>
            <p:ph type="sldNum" sz="quarter" idx="11"/>
          </p:nvPr>
        </p:nvSpPr>
        <p:spPr/>
        <p:txBody>
          <a:bodyPr/>
          <a:lstStyle/>
          <a:p>
            <a:fld id="{824602D3-FBBA-4C4F-A036-1B97259E858A}" type="slidenum">
              <a:rPr lang="ca-ES" smtClean="0"/>
              <a:pPr/>
              <a:t>15</a:t>
            </a:fld>
            <a:endParaRPr lang="ca-ES"/>
          </a:p>
        </p:txBody>
      </p:sp>
    </p:spTree>
    <p:extLst>
      <p:ext uri="{BB962C8B-B14F-4D97-AF65-F5344CB8AC3E}">
        <p14:creationId xmlns:p14="http://schemas.microsoft.com/office/powerpoint/2010/main" val="2262855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encabezado"/>
          <p:cNvSpPr>
            <a:spLocks noGrp="1"/>
          </p:cNvSpPr>
          <p:nvPr>
            <p:ph type="hdr" sz="quarter" idx="10"/>
          </p:nvPr>
        </p:nvSpPr>
        <p:spPr/>
        <p:txBody>
          <a:bodyPr/>
          <a:lstStyle/>
          <a:p>
            <a:r>
              <a:rPr lang="ca-ES"/>
              <a:t>Nom de la conferència/xerrada</a:t>
            </a:r>
          </a:p>
        </p:txBody>
      </p:sp>
      <p:sp>
        <p:nvSpPr>
          <p:cNvPr id="5" name="4 Marcador de número de diapositiva"/>
          <p:cNvSpPr>
            <a:spLocks noGrp="1"/>
          </p:cNvSpPr>
          <p:nvPr>
            <p:ph type="sldNum" sz="quarter" idx="11"/>
          </p:nvPr>
        </p:nvSpPr>
        <p:spPr/>
        <p:txBody>
          <a:bodyPr/>
          <a:lstStyle/>
          <a:p>
            <a:fld id="{824602D3-FBBA-4C4F-A036-1B97259E858A}" type="slidenum">
              <a:rPr lang="ca-ES" smtClean="0"/>
              <a:pPr/>
              <a:t>16</a:t>
            </a:fld>
            <a:endParaRPr lang="ca-ES"/>
          </a:p>
        </p:txBody>
      </p:sp>
    </p:spTree>
    <p:extLst>
      <p:ext uri="{BB962C8B-B14F-4D97-AF65-F5344CB8AC3E}">
        <p14:creationId xmlns:p14="http://schemas.microsoft.com/office/powerpoint/2010/main" val="296953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1143000" y="1122363"/>
            <a:ext cx="6858000" cy="2387600"/>
          </a:xfrm>
        </p:spPr>
        <p:txBody>
          <a:bodyPr anchor="b"/>
          <a:lstStyle>
            <a:lvl1pPr algn="ctr">
              <a:defRPr sz="4500"/>
            </a:lvl1pPr>
          </a:lstStyle>
          <a:p>
            <a:r>
              <a:rPr lang="ca-ES"/>
              <a:t>Feu clic aquí per editar l'estil</a:t>
            </a:r>
            <a:endParaRPr lang="es-ES"/>
          </a:p>
        </p:txBody>
      </p:sp>
      <p:sp>
        <p:nvSpPr>
          <p:cNvPr id="3" name="Subtíto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a-ES"/>
              <a:t>Feu clic aquí per editar l'estil de subtítols del patró</a:t>
            </a:r>
            <a:endParaRPr lang="es-ES"/>
          </a:p>
        </p:txBody>
      </p:sp>
      <p:sp>
        <p:nvSpPr>
          <p:cNvPr id="4" name="Contenidor de data 3"/>
          <p:cNvSpPr>
            <a:spLocks noGrp="1"/>
          </p:cNvSpPr>
          <p:nvPr>
            <p:ph type="dt" sz="half" idx="10"/>
          </p:nvPr>
        </p:nvSpPr>
        <p:spPr/>
        <p:txBody>
          <a:bodyPr/>
          <a:lstStyle/>
          <a:p>
            <a:fld id="{1BE64B10-C697-4794-8206-0DED8262CDF8}" type="datetimeFigureOut">
              <a:rPr lang="es-ES" smtClean="0"/>
              <a:t>14/02/2024</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05F553A5-24D2-4513-9A46-8B916A6C0D56}" type="slidenum">
              <a:rPr lang="es-ES" smtClean="0"/>
              <a:t>‹#›</a:t>
            </a:fld>
            <a:endParaRPr lang="es-ES"/>
          </a:p>
        </p:txBody>
      </p:sp>
    </p:spTree>
    <p:extLst>
      <p:ext uri="{BB962C8B-B14F-4D97-AF65-F5344CB8AC3E}">
        <p14:creationId xmlns:p14="http://schemas.microsoft.com/office/powerpoint/2010/main" val="2962050064"/>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endParaRPr lang="es-ES"/>
          </a:p>
        </p:txBody>
      </p:sp>
      <p:sp>
        <p:nvSpPr>
          <p:cNvPr id="3" name="Contenidor de text vertical 2"/>
          <p:cNvSpPr>
            <a:spLocks noGrp="1"/>
          </p:cNvSpPr>
          <p:nvPr>
            <p:ph type="body" orient="vert" idx="1"/>
          </p:nvPr>
        </p:nvSpPr>
        <p:spPr/>
        <p:txBody>
          <a:bodyPr vert="eaVert"/>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4" name="Contenidor de data 3"/>
          <p:cNvSpPr>
            <a:spLocks noGrp="1"/>
          </p:cNvSpPr>
          <p:nvPr>
            <p:ph type="dt" sz="half" idx="10"/>
          </p:nvPr>
        </p:nvSpPr>
        <p:spPr/>
        <p:txBody>
          <a:bodyPr/>
          <a:lstStyle/>
          <a:p>
            <a:fld id="{1BE64B10-C697-4794-8206-0DED8262CDF8}" type="datetimeFigureOut">
              <a:rPr lang="es-ES" smtClean="0"/>
              <a:t>14/02/2024</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05F553A5-24D2-4513-9A46-8B916A6C0D56}" type="slidenum">
              <a:rPr lang="es-ES" smtClean="0"/>
              <a:t>‹#›</a:t>
            </a:fld>
            <a:endParaRPr lang="es-ES"/>
          </a:p>
        </p:txBody>
      </p:sp>
    </p:spTree>
    <p:extLst>
      <p:ext uri="{BB962C8B-B14F-4D97-AF65-F5344CB8AC3E}">
        <p14:creationId xmlns:p14="http://schemas.microsoft.com/office/powerpoint/2010/main" val="304349289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6543675" y="365125"/>
            <a:ext cx="1971675" cy="5811838"/>
          </a:xfrm>
        </p:spPr>
        <p:txBody>
          <a:bodyPr vert="eaVert"/>
          <a:lstStyle/>
          <a:p>
            <a:r>
              <a:rPr lang="ca-ES"/>
              <a:t>Feu clic aquí per editar l'estil</a:t>
            </a:r>
            <a:endParaRPr lang="es-ES"/>
          </a:p>
        </p:txBody>
      </p:sp>
      <p:sp>
        <p:nvSpPr>
          <p:cNvPr id="3" name="Contenidor de text vertical 2"/>
          <p:cNvSpPr>
            <a:spLocks noGrp="1"/>
          </p:cNvSpPr>
          <p:nvPr>
            <p:ph type="body" orient="vert" idx="1"/>
          </p:nvPr>
        </p:nvSpPr>
        <p:spPr>
          <a:xfrm>
            <a:off x="628650" y="365125"/>
            <a:ext cx="5800725" cy="5811838"/>
          </a:xfrm>
        </p:spPr>
        <p:txBody>
          <a:bodyPr vert="eaVert"/>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4" name="Contenidor de data 3"/>
          <p:cNvSpPr>
            <a:spLocks noGrp="1"/>
          </p:cNvSpPr>
          <p:nvPr>
            <p:ph type="dt" sz="half" idx="10"/>
          </p:nvPr>
        </p:nvSpPr>
        <p:spPr/>
        <p:txBody>
          <a:bodyPr/>
          <a:lstStyle/>
          <a:p>
            <a:fld id="{1BE64B10-C697-4794-8206-0DED8262CDF8}" type="datetimeFigureOut">
              <a:rPr lang="es-ES" smtClean="0"/>
              <a:t>14/02/2024</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05F553A5-24D2-4513-9A46-8B916A6C0D56}" type="slidenum">
              <a:rPr lang="es-ES" smtClean="0"/>
              <a:t>‹#›</a:t>
            </a:fld>
            <a:endParaRPr lang="es-ES"/>
          </a:p>
        </p:txBody>
      </p:sp>
    </p:spTree>
    <p:extLst>
      <p:ext uri="{BB962C8B-B14F-4D97-AF65-F5344CB8AC3E}">
        <p14:creationId xmlns:p14="http://schemas.microsoft.com/office/powerpoint/2010/main" val="2771107939"/>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0"/>
            <a:ext cx="1403648" cy="61653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008" y="6343125"/>
            <a:ext cx="1907704" cy="451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688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endParaRPr lang="es-ES"/>
          </a:p>
        </p:txBody>
      </p:sp>
      <p:sp>
        <p:nvSpPr>
          <p:cNvPr id="3" name="Contenidor de contingut 2"/>
          <p:cNvSpPr>
            <a:spLocks noGrp="1"/>
          </p:cNvSpPr>
          <p:nvPr>
            <p:ph idx="1"/>
          </p:nvPr>
        </p:nvSpPr>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4" name="Contenidor de data 3"/>
          <p:cNvSpPr>
            <a:spLocks noGrp="1"/>
          </p:cNvSpPr>
          <p:nvPr>
            <p:ph type="dt" sz="half" idx="10"/>
          </p:nvPr>
        </p:nvSpPr>
        <p:spPr/>
        <p:txBody>
          <a:bodyPr/>
          <a:lstStyle/>
          <a:p>
            <a:fld id="{1BE64B10-C697-4794-8206-0DED8262CDF8}" type="datetimeFigureOut">
              <a:rPr lang="es-ES" smtClean="0"/>
              <a:t>14/02/2024</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05F553A5-24D2-4513-9A46-8B916A6C0D56}" type="slidenum">
              <a:rPr lang="es-ES" smtClean="0"/>
              <a:t>‹#›</a:t>
            </a:fld>
            <a:endParaRPr lang="es-ES"/>
          </a:p>
        </p:txBody>
      </p:sp>
    </p:spTree>
    <p:extLst>
      <p:ext uri="{BB962C8B-B14F-4D97-AF65-F5344CB8AC3E}">
        <p14:creationId xmlns:p14="http://schemas.microsoft.com/office/powerpoint/2010/main" val="415833668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623888" y="1709739"/>
            <a:ext cx="7886700" cy="2852737"/>
          </a:xfrm>
        </p:spPr>
        <p:txBody>
          <a:bodyPr anchor="b"/>
          <a:lstStyle>
            <a:lvl1pPr>
              <a:defRPr sz="4500"/>
            </a:lvl1pPr>
          </a:lstStyle>
          <a:p>
            <a:r>
              <a:rPr lang="ca-ES"/>
              <a:t>Feu clic aquí per editar l'estil</a:t>
            </a:r>
            <a:endParaRPr lang="es-ES"/>
          </a:p>
        </p:txBody>
      </p:sp>
      <p:sp>
        <p:nvSpPr>
          <p:cNvPr id="3" name="Contenidor de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a-ES"/>
              <a:t>Editeu els estils de text del patró</a:t>
            </a:r>
          </a:p>
        </p:txBody>
      </p:sp>
      <p:sp>
        <p:nvSpPr>
          <p:cNvPr id="4" name="Contenidor de data 3"/>
          <p:cNvSpPr>
            <a:spLocks noGrp="1"/>
          </p:cNvSpPr>
          <p:nvPr>
            <p:ph type="dt" sz="half" idx="10"/>
          </p:nvPr>
        </p:nvSpPr>
        <p:spPr/>
        <p:txBody>
          <a:bodyPr/>
          <a:lstStyle/>
          <a:p>
            <a:fld id="{1BE64B10-C697-4794-8206-0DED8262CDF8}" type="datetimeFigureOut">
              <a:rPr lang="es-ES" smtClean="0"/>
              <a:t>14/02/2024</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05F553A5-24D2-4513-9A46-8B916A6C0D56}" type="slidenum">
              <a:rPr lang="es-ES" smtClean="0"/>
              <a:t>‹#›</a:t>
            </a:fld>
            <a:endParaRPr lang="es-ES"/>
          </a:p>
        </p:txBody>
      </p:sp>
    </p:spTree>
    <p:extLst>
      <p:ext uri="{BB962C8B-B14F-4D97-AF65-F5344CB8AC3E}">
        <p14:creationId xmlns:p14="http://schemas.microsoft.com/office/powerpoint/2010/main" val="724332580"/>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endParaRPr lang="es-ES"/>
          </a:p>
        </p:txBody>
      </p:sp>
      <p:sp>
        <p:nvSpPr>
          <p:cNvPr id="3" name="Contenidor de contingut 2"/>
          <p:cNvSpPr>
            <a:spLocks noGrp="1"/>
          </p:cNvSpPr>
          <p:nvPr>
            <p:ph sz="half" idx="1"/>
          </p:nvPr>
        </p:nvSpPr>
        <p:spPr>
          <a:xfrm>
            <a:off x="628650" y="1825625"/>
            <a:ext cx="3886200" cy="4351338"/>
          </a:xfrm>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4" name="Contenidor de contingut 3"/>
          <p:cNvSpPr>
            <a:spLocks noGrp="1"/>
          </p:cNvSpPr>
          <p:nvPr>
            <p:ph sz="half" idx="2"/>
          </p:nvPr>
        </p:nvSpPr>
        <p:spPr>
          <a:xfrm>
            <a:off x="4629150" y="1825625"/>
            <a:ext cx="3886200" cy="4351338"/>
          </a:xfrm>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5" name="Contenidor de data 4"/>
          <p:cNvSpPr>
            <a:spLocks noGrp="1"/>
          </p:cNvSpPr>
          <p:nvPr>
            <p:ph type="dt" sz="half" idx="10"/>
          </p:nvPr>
        </p:nvSpPr>
        <p:spPr/>
        <p:txBody>
          <a:bodyPr/>
          <a:lstStyle/>
          <a:p>
            <a:fld id="{1BE64B10-C697-4794-8206-0DED8262CDF8}" type="datetimeFigureOut">
              <a:rPr lang="es-ES" smtClean="0"/>
              <a:t>14/02/2024</a:t>
            </a:fld>
            <a:endParaRPr lang="es-ES"/>
          </a:p>
        </p:txBody>
      </p:sp>
      <p:sp>
        <p:nvSpPr>
          <p:cNvPr id="6" name="Contenidor de peu de pàgina 5"/>
          <p:cNvSpPr>
            <a:spLocks noGrp="1"/>
          </p:cNvSpPr>
          <p:nvPr>
            <p:ph type="ftr" sz="quarter" idx="11"/>
          </p:nvPr>
        </p:nvSpPr>
        <p:spPr/>
        <p:txBody>
          <a:bodyPr/>
          <a:lstStyle/>
          <a:p>
            <a:endParaRPr lang="es-ES"/>
          </a:p>
        </p:txBody>
      </p:sp>
      <p:sp>
        <p:nvSpPr>
          <p:cNvPr id="7" name="Contenidor de número de diapositiva 6"/>
          <p:cNvSpPr>
            <a:spLocks noGrp="1"/>
          </p:cNvSpPr>
          <p:nvPr>
            <p:ph type="sldNum" sz="quarter" idx="12"/>
          </p:nvPr>
        </p:nvSpPr>
        <p:spPr/>
        <p:txBody>
          <a:bodyPr/>
          <a:lstStyle/>
          <a:p>
            <a:fld id="{05F553A5-24D2-4513-9A46-8B916A6C0D56}" type="slidenum">
              <a:rPr lang="es-ES" smtClean="0"/>
              <a:t>‹#›</a:t>
            </a:fld>
            <a:endParaRPr lang="es-ES"/>
          </a:p>
        </p:txBody>
      </p:sp>
    </p:spTree>
    <p:extLst>
      <p:ext uri="{BB962C8B-B14F-4D97-AF65-F5344CB8AC3E}">
        <p14:creationId xmlns:p14="http://schemas.microsoft.com/office/powerpoint/2010/main" val="1669179310"/>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629841" y="365126"/>
            <a:ext cx="7886700" cy="1325563"/>
          </a:xfrm>
        </p:spPr>
        <p:txBody>
          <a:bodyPr/>
          <a:lstStyle/>
          <a:p>
            <a:r>
              <a:rPr lang="ca-ES"/>
              <a:t>Feu clic aquí per editar l'estil</a:t>
            </a:r>
            <a:endParaRPr lang="es-ES"/>
          </a:p>
        </p:txBody>
      </p:sp>
      <p:sp>
        <p:nvSpPr>
          <p:cNvPr id="3" name="Contenidor de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a-ES"/>
              <a:t>Editeu els estils de text del patró</a:t>
            </a:r>
          </a:p>
        </p:txBody>
      </p:sp>
      <p:sp>
        <p:nvSpPr>
          <p:cNvPr id="4" name="Contenidor de contingut 3"/>
          <p:cNvSpPr>
            <a:spLocks noGrp="1"/>
          </p:cNvSpPr>
          <p:nvPr>
            <p:ph sz="half" idx="2"/>
          </p:nvPr>
        </p:nvSpPr>
        <p:spPr>
          <a:xfrm>
            <a:off x="629842" y="2505075"/>
            <a:ext cx="3868340" cy="3684588"/>
          </a:xfrm>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5" name="Contenidor de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a-ES"/>
              <a:t>Editeu els estils de text del patró</a:t>
            </a:r>
          </a:p>
        </p:txBody>
      </p:sp>
      <p:sp>
        <p:nvSpPr>
          <p:cNvPr id="6" name="Contenidor de contingut 5"/>
          <p:cNvSpPr>
            <a:spLocks noGrp="1"/>
          </p:cNvSpPr>
          <p:nvPr>
            <p:ph sz="quarter" idx="4"/>
          </p:nvPr>
        </p:nvSpPr>
        <p:spPr>
          <a:xfrm>
            <a:off x="4629150" y="2505075"/>
            <a:ext cx="3887391" cy="3684588"/>
          </a:xfrm>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7" name="Contenidor de data 6"/>
          <p:cNvSpPr>
            <a:spLocks noGrp="1"/>
          </p:cNvSpPr>
          <p:nvPr>
            <p:ph type="dt" sz="half" idx="10"/>
          </p:nvPr>
        </p:nvSpPr>
        <p:spPr/>
        <p:txBody>
          <a:bodyPr/>
          <a:lstStyle/>
          <a:p>
            <a:fld id="{1BE64B10-C697-4794-8206-0DED8262CDF8}" type="datetimeFigureOut">
              <a:rPr lang="es-ES" smtClean="0"/>
              <a:t>14/02/2024</a:t>
            </a:fld>
            <a:endParaRPr lang="es-ES"/>
          </a:p>
        </p:txBody>
      </p:sp>
      <p:sp>
        <p:nvSpPr>
          <p:cNvPr id="8" name="Contenidor de peu de pàgina 7"/>
          <p:cNvSpPr>
            <a:spLocks noGrp="1"/>
          </p:cNvSpPr>
          <p:nvPr>
            <p:ph type="ftr" sz="quarter" idx="11"/>
          </p:nvPr>
        </p:nvSpPr>
        <p:spPr/>
        <p:txBody>
          <a:bodyPr/>
          <a:lstStyle/>
          <a:p>
            <a:endParaRPr lang="es-ES"/>
          </a:p>
        </p:txBody>
      </p:sp>
      <p:sp>
        <p:nvSpPr>
          <p:cNvPr id="9" name="Contenidor de número de diapositiva 8"/>
          <p:cNvSpPr>
            <a:spLocks noGrp="1"/>
          </p:cNvSpPr>
          <p:nvPr>
            <p:ph type="sldNum" sz="quarter" idx="12"/>
          </p:nvPr>
        </p:nvSpPr>
        <p:spPr/>
        <p:txBody>
          <a:bodyPr/>
          <a:lstStyle/>
          <a:p>
            <a:fld id="{05F553A5-24D2-4513-9A46-8B916A6C0D56}" type="slidenum">
              <a:rPr lang="es-ES" smtClean="0"/>
              <a:t>‹#›</a:t>
            </a:fld>
            <a:endParaRPr lang="es-ES"/>
          </a:p>
        </p:txBody>
      </p:sp>
    </p:spTree>
    <p:extLst>
      <p:ext uri="{BB962C8B-B14F-4D97-AF65-F5344CB8AC3E}">
        <p14:creationId xmlns:p14="http://schemas.microsoft.com/office/powerpoint/2010/main" val="750369442"/>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endParaRPr lang="es-ES"/>
          </a:p>
        </p:txBody>
      </p:sp>
      <p:sp>
        <p:nvSpPr>
          <p:cNvPr id="3" name="Contenidor de data 2"/>
          <p:cNvSpPr>
            <a:spLocks noGrp="1"/>
          </p:cNvSpPr>
          <p:nvPr>
            <p:ph type="dt" sz="half" idx="10"/>
          </p:nvPr>
        </p:nvSpPr>
        <p:spPr/>
        <p:txBody>
          <a:bodyPr/>
          <a:lstStyle/>
          <a:p>
            <a:fld id="{1BE64B10-C697-4794-8206-0DED8262CDF8}" type="datetimeFigureOut">
              <a:rPr lang="es-ES" smtClean="0"/>
              <a:t>14/02/2024</a:t>
            </a:fld>
            <a:endParaRPr lang="es-ES"/>
          </a:p>
        </p:txBody>
      </p:sp>
      <p:sp>
        <p:nvSpPr>
          <p:cNvPr id="4" name="Contenidor de peu de pàgina 3"/>
          <p:cNvSpPr>
            <a:spLocks noGrp="1"/>
          </p:cNvSpPr>
          <p:nvPr>
            <p:ph type="ftr" sz="quarter" idx="11"/>
          </p:nvPr>
        </p:nvSpPr>
        <p:spPr/>
        <p:txBody>
          <a:bodyPr/>
          <a:lstStyle/>
          <a:p>
            <a:endParaRPr lang="es-ES"/>
          </a:p>
        </p:txBody>
      </p:sp>
      <p:sp>
        <p:nvSpPr>
          <p:cNvPr id="5" name="Contenidor de número de diapositiva 4"/>
          <p:cNvSpPr>
            <a:spLocks noGrp="1"/>
          </p:cNvSpPr>
          <p:nvPr>
            <p:ph type="sldNum" sz="quarter" idx="12"/>
          </p:nvPr>
        </p:nvSpPr>
        <p:spPr/>
        <p:txBody>
          <a:bodyPr/>
          <a:lstStyle/>
          <a:p>
            <a:fld id="{05F553A5-24D2-4513-9A46-8B916A6C0D56}" type="slidenum">
              <a:rPr lang="es-ES" smtClean="0"/>
              <a:t>‹#›</a:t>
            </a:fld>
            <a:endParaRPr lang="es-ES"/>
          </a:p>
        </p:txBody>
      </p:sp>
    </p:spTree>
    <p:extLst>
      <p:ext uri="{BB962C8B-B14F-4D97-AF65-F5344CB8AC3E}">
        <p14:creationId xmlns:p14="http://schemas.microsoft.com/office/powerpoint/2010/main" val="2828019707"/>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p:txBody>
          <a:bodyPr/>
          <a:lstStyle/>
          <a:p>
            <a:fld id="{1BE64B10-C697-4794-8206-0DED8262CDF8}" type="datetimeFigureOut">
              <a:rPr lang="es-ES" smtClean="0"/>
              <a:t>14/02/2024</a:t>
            </a:fld>
            <a:endParaRPr lang="es-ES"/>
          </a:p>
        </p:txBody>
      </p:sp>
      <p:sp>
        <p:nvSpPr>
          <p:cNvPr id="3" name="Contenidor de peu de pàgina 2"/>
          <p:cNvSpPr>
            <a:spLocks noGrp="1"/>
          </p:cNvSpPr>
          <p:nvPr>
            <p:ph type="ftr" sz="quarter" idx="11"/>
          </p:nvPr>
        </p:nvSpPr>
        <p:spPr/>
        <p:txBody>
          <a:bodyPr/>
          <a:lstStyle/>
          <a:p>
            <a:endParaRPr lang="es-ES"/>
          </a:p>
        </p:txBody>
      </p:sp>
      <p:sp>
        <p:nvSpPr>
          <p:cNvPr id="4" name="Contenidor de número de diapositiva 3"/>
          <p:cNvSpPr>
            <a:spLocks noGrp="1"/>
          </p:cNvSpPr>
          <p:nvPr>
            <p:ph type="sldNum" sz="quarter" idx="12"/>
          </p:nvPr>
        </p:nvSpPr>
        <p:spPr/>
        <p:txBody>
          <a:bodyPr/>
          <a:lstStyle/>
          <a:p>
            <a:fld id="{05F553A5-24D2-4513-9A46-8B916A6C0D56}" type="slidenum">
              <a:rPr lang="es-ES" smtClean="0"/>
              <a:t>‹#›</a:t>
            </a:fld>
            <a:endParaRPr lang="es-ES"/>
          </a:p>
        </p:txBody>
      </p:sp>
    </p:spTree>
    <p:extLst>
      <p:ext uri="{BB962C8B-B14F-4D97-AF65-F5344CB8AC3E}">
        <p14:creationId xmlns:p14="http://schemas.microsoft.com/office/powerpoint/2010/main" val="2045850831"/>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629841" y="457200"/>
            <a:ext cx="2949178" cy="1600200"/>
          </a:xfrm>
        </p:spPr>
        <p:txBody>
          <a:bodyPr anchor="b"/>
          <a:lstStyle>
            <a:lvl1pPr>
              <a:defRPr sz="2400"/>
            </a:lvl1pPr>
          </a:lstStyle>
          <a:p>
            <a:r>
              <a:rPr lang="ca-ES"/>
              <a:t>Feu clic aquí per editar l'estil</a:t>
            </a:r>
            <a:endParaRPr lang="es-ES"/>
          </a:p>
        </p:txBody>
      </p:sp>
      <p:sp>
        <p:nvSpPr>
          <p:cNvPr id="3" name="Contenidor de contingut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4" name="Contenidor de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a-ES"/>
              <a:t>Editeu els estils de text del patró</a:t>
            </a:r>
          </a:p>
        </p:txBody>
      </p:sp>
      <p:sp>
        <p:nvSpPr>
          <p:cNvPr id="5" name="Contenidor de data 4"/>
          <p:cNvSpPr>
            <a:spLocks noGrp="1"/>
          </p:cNvSpPr>
          <p:nvPr>
            <p:ph type="dt" sz="half" idx="10"/>
          </p:nvPr>
        </p:nvSpPr>
        <p:spPr/>
        <p:txBody>
          <a:bodyPr/>
          <a:lstStyle/>
          <a:p>
            <a:fld id="{1BE64B10-C697-4794-8206-0DED8262CDF8}" type="datetimeFigureOut">
              <a:rPr lang="es-ES" smtClean="0"/>
              <a:t>14/02/2024</a:t>
            </a:fld>
            <a:endParaRPr lang="es-ES"/>
          </a:p>
        </p:txBody>
      </p:sp>
      <p:sp>
        <p:nvSpPr>
          <p:cNvPr id="6" name="Contenidor de peu de pàgina 5"/>
          <p:cNvSpPr>
            <a:spLocks noGrp="1"/>
          </p:cNvSpPr>
          <p:nvPr>
            <p:ph type="ftr" sz="quarter" idx="11"/>
          </p:nvPr>
        </p:nvSpPr>
        <p:spPr/>
        <p:txBody>
          <a:bodyPr/>
          <a:lstStyle/>
          <a:p>
            <a:endParaRPr lang="es-ES"/>
          </a:p>
        </p:txBody>
      </p:sp>
      <p:sp>
        <p:nvSpPr>
          <p:cNvPr id="7" name="Contenidor de número de diapositiva 6"/>
          <p:cNvSpPr>
            <a:spLocks noGrp="1"/>
          </p:cNvSpPr>
          <p:nvPr>
            <p:ph type="sldNum" sz="quarter" idx="12"/>
          </p:nvPr>
        </p:nvSpPr>
        <p:spPr/>
        <p:txBody>
          <a:bodyPr/>
          <a:lstStyle/>
          <a:p>
            <a:fld id="{05F553A5-24D2-4513-9A46-8B916A6C0D56}" type="slidenum">
              <a:rPr lang="es-ES" smtClean="0"/>
              <a:t>‹#›</a:t>
            </a:fld>
            <a:endParaRPr lang="es-ES"/>
          </a:p>
        </p:txBody>
      </p:sp>
    </p:spTree>
    <p:extLst>
      <p:ext uri="{BB962C8B-B14F-4D97-AF65-F5344CB8AC3E}">
        <p14:creationId xmlns:p14="http://schemas.microsoft.com/office/powerpoint/2010/main" val="135001390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629841" y="457200"/>
            <a:ext cx="2949178" cy="1600200"/>
          </a:xfrm>
        </p:spPr>
        <p:txBody>
          <a:bodyPr anchor="b"/>
          <a:lstStyle>
            <a:lvl1pPr>
              <a:defRPr sz="2400"/>
            </a:lvl1pPr>
          </a:lstStyle>
          <a:p>
            <a:r>
              <a:rPr lang="ca-ES"/>
              <a:t>Feu clic aquí per editar l'estil</a:t>
            </a:r>
            <a:endParaRPr lang="es-ES"/>
          </a:p>
        </p:txBody>
      </p:sp>
      <p:sp>
        <p:nvSpPr>
          <p:cNvPr id="3" name="Contenidor d'imat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Contenidor de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a-ES"/>
              <a:t>Editeu els estils de text del patró</a:t>
            </a:r>
          </a:p>
        </p:txBody>
      </p:sp>
      <p:sp>
        <p:nvSpPr>
          <p:cNvPr id="5" name="Contenidor de data 4"/>
          <p:cNvSpPr>
            <a:spLocks noGrp="1"/>
          </p:cNvSpPr>
          <p:nvPr>
            <p:ph type="dt" sz="half" idx="10"/>
          </p:nvPr>
        </p:nvSpPr>
        <p:spPr/>
        <p:txBody>
          <a:bodyPr/>
          <a:lstStyle/>
          <a:p>
            <a:fld id="{1BE64B10-C697-4794-8206-0DED8262CDF8}" type="datetimeFigureOut">
              <a:rPr lang="es-ES" smtClean="0"/>
              <a:t>14/02/2024</a:t>
            </a:fld>
            <a:endParaRPr lang="es-ES"/>
          </a:p>
        </p:txBody>
      </p:sp>
      <p:sp>
        <p:nvSpPr>
          <p:cNvPr id="6" name="Contenidor de peu de pàgina 5"/>
          <p:cNvSpPr>
            <a:spLocks noGrp="1"/>
          </p:cNvSpPr>
          <p:nvPr>
            <p:ph type="ftr" sz="quarter" idx="11"/>
          </p:nvPr>
        </p:nvSpPr>
        <p:spPr/>
        <p:txBody>
          <a:bodyPr/>
          <a:lstStyle/>
          <a:p>
            <a:endParaRPr lang="es-ES"/>
          </a:p>
        </p:txBody>
      </p:sp>
      <p:sp>
        <p:nvSpPr>
          <p:cNvPr id="7" name="Contenidor de número de diapositiva 6"/>
          <p:cNvSpPr>
            <a:spLocks noGrp="1"/>
          </p:cNvSpPr>
          <p:nvPr>
            <p:ph type="sldNum" sz="quarter" idx="12"/>
          </p:nvPr>
        </p:nvSpPr>
        <p:spPr/>
        <p:txBody>
          <a:bodyPr/>
          <a:lstStyle/>
          <a:p>
            <a:fld id="{05F553A5-24D2-4513-9A46-8B916A6C0D56}" type="slidenum">
              <a:rPr lang="es-ES" smtClean="0"/>
              <a:t>‹#›</a:t>
            </a:fld>
            <a:endParaRPr lang="es-ES"/>
          </a:p>
        </p:txBody>
      </p:sp>
    </p:spTree>
    <p:extLst>
      <p:ext uri="{BB962C8B-B14F-4D97-AF65-F5344CB8AC3E}">
        <p14:creationId xmlns:p14="http://schemas.microsoft.com/office/powerpoint/2010/main" val="207648250"/>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a-ES"/>
              <a:t>Feu clic aquí per editar l'estil</a:t>
            </a:r>
            <a:endParaRPr lang="es-ES"/>
          </a:p>
        </p:txBody>
      </p:sp>
      <p:sp>
        <p:nvSpPr>
          <p:cNvPr id="3" name="Contenidor de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s-ES"/>
          </a:p>
        </p:txBody>
      </p:sp>
      <p:sp>
        <p:nvSpPr>
          <p:cNvPr id="4" name="Contenidor de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BE64B10-C697-4794-8206-0DED8262CDF8}" type="datetimeFigureOut">
              <a:rPr lang="es-ES" smtClean="0"/>
              <a:t>14/02/2024</a:t>
            </a:fld>
            <a:endParaRPr lang="es-ES"/>
          </a:p>
        </p:txBody>
      </p:sp>
      <p:sp>
        <p:nvSpPr>
          <p:cNvPr id="5" name="Contenidor de peu de pà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Conteni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F553A5-24D2-4513-9A46-8B916A6C0D56}" type="slidenum">
              <a:rPr lang="es-ES" smtClean="0"/>
              <a:t>‹#›</a:t>
            </a:fld>
            <a:endParaRPr lang="es-ES"/>
          </a:p>
        </p:txBody>
      </p:sp>
    </p:spTree>
    <p:extLst>
      <p:ext uri="{BB962C8B-B14F-4D97-AF65-F5344CB8AC3E}">
        <p14:creationId xmlns:p14="http://schemas.microsoft.com/office/powerpoint/2010/main" val="73947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jpg@01D10B3C.D50394A0" TargetMode="External"/><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cid:image001.jpg@01D10B3C.D50394A0"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cid:image001.jpg@01D10B3C.D50394A0"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12.png"/><Relationship Id="rId4" Type="http://schemas.openxmlformats.org/officeDocument/2006/relationships/image" Target="cid:image001.jpg@01D10B3C.D50394A0" TargetMode="Externa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cid:image001.jpg@01D10B3C.D50394A0" TargetMode="External"/><Relationship Id="rId9" Type="http://schemas.microsoft.com/office/2007/relationships/diagramDrawing" Target="../diagrams/drawing1.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jpeg"/><Relationship Id="rId7" Type="http://schemas.openxmlformats.org/officeDocument/2006/relationships/diagramQuickStyle" Target="../diagrams/quickStyle2.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cid:image001.jpg@01D10B3C.D50394A0" TargetMode="External"/><Relationship Id="rId9" Type="http://schemas.microsoft.com/office/2007/relationships/diagramDrawing" Target="../diagrams/drawing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3.jpeg"/><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cid:image001.jpg@01D10B3C.D50394A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hyperlink" Target="https://unesdoc.unesco.org/ark:/48223/pf0000253952" TargetMode="External"/><Relationship Id="rId3" Type="http://schemas.openxmlformats.org/officeDocument/2006/relationships/hyperlink" Target="https://unesdoc.unesco.org/ark:/48223/pf0000381355" TargetMode="External"/><Relationship Id="rId7" Type="http://schemas.openxmlformats.org/officeDocument/2006/relationships/hyperlink" Target="https://unesdoc.unesco.org/ark:/48223/pf0000265449"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unesdoc.unesco.org/ark:/48223/pf0000375304" TargetMode="External"/><Relationship Id="rId5" Type="http://schemas.openxmlformats.org/officeDocument/2006/relationships/hyperlink" Target="https://unesdoc.unesco.org/ark:/48223/pf0000367823" TargetMode="External"/><Relationship Id="rId10" Type="http://schemas.openxmlformats.org/officeDocument/2006/relationships/image" Target="../media/image5.png"/><Relationship Id="rId4" Type="http://schemas.openxmlformats.org/officeDocument/2006/relationships/hyperlink" Target="https://unesdoc.unesco.org/ark:/48223/pf0000381137_spa" TargetMode="External"/><Relationship Id="rId9"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doi.org/10.37074/jalt.2023.6.1.17"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cid:image001.jpg@01D10B3C.D50394A0"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cedro.org/docs/default-source/legislacion_internacional/directiva-2001_29_ce.pdf?sfvrsn=828f7ba6_6" TargetMode="External"/><Relationship Id="rId3" Type="http://schemas.openxmlformats.org/officeDocument/2006/relationships/hyperlink" Target="https://www.cedro.org/docs/default-source/legislacion_internacional/reglamento-(ue)-2017_1563.pdf?sfvrsn=2d8e7ba6_6" TargetMode="External"/><Relationship Id="rId7" Type="http://schemas.openxmlformats.org/officeDocument/2006/relationships/hyperlink" Target="https://www.cedro.org/docs/default-source/legislacion_internacional/directiva-2006_115_ce.pdf?sfvrsn=a48f7ba6_6" TargetMode="External"/><Relationship Id="rId2" Type="http://schemas.openxmlformats.org/officeDocument/2006/relationships/hyperlink" Target="https://www.cedro.org/docs/default-source/legislacion_internacional/directiva-(ue)-2017_1564.pdf?sfvrsn=478e7ba6_10" TargetMode="External"/><Relationship Id="rId1" Type="http://schemas.openxmlformats.org/officeDocument/2006/relationships/slideLayout" Target="../slideLayouts/slideLayout12.xml"/><Relationship Id="rId6" Type="http://schemas.openxmlformats.org/officeDocument/2006/relationships/hyperlink" Target="https://www.cedro.org/docs/default-source/legislacion_internacional/directiva-2012_28_ue.pdf?sfvrsn=d98f7ba6_6" TargetMode="External"/><Relationship Id="rId11" Type="http://schemas.openxmlformats.org/officeDocument/2006/relationships/image" Target="../media/image6.png"/><Relationship Id="rId5" Type="http://schemas.openxmlformats.org/officeDocument/2006/relationships/hyperlink" Target="https://www.cedro.org/docs/default-source/legislacion_internacional/directiva-2014_26_ue.pdf?sfvrsn=f38f7ba6_6" TargetMode="External"/><Relationship Id="rId10" Type="http://schemas.openxmlformats.org/officeDocument/2006/relationships/hyperlink" Target="https://www.cedro.org/docs/default-source/legislacion_internacional/directiva_93_98_cee.pdf?sfvrsn=348f7ba6_8" TargetMode="External"/><Relationship Id="rId4" Type="http://schemas.openxmlformats.org/officeDocument/2006/relationships/hyperlink" Target="https://www.cedro.org/docs/default-source/legislacion_internacional/directiva-2019790.pdf?sfvrsn=718e7ba6_6" TargetMode="External"/><Relationship Id="rId9" Type="http://schemas.openxmlformats.org/officeDocument/2006/relationships/hyperlink" Target="https://www.cedro.org/docs/default-source/legislacion_internacional/directiva-2000_31_ce.pdf?sfvrsn=698f7ba6_6"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s://www.judiciary.senate.gov/artificial-intelligence-and-intellectual-property_part-ii-copyright" TargetMode="External"/><Relationship Id="rId7" Type="http://schemas.openxmlformats.org/officeDocument/2006/relationships/image" Target="cid:image001.jpg@01D10B3C.D50394A0"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hyperlink" Target="https://www.saverilawfirm.com/our-cases/ai-artgenerators-copyright-litigation" TargetMode="External"/><Relationship Id="rId4" Type="http://schemas.openxmlformats.org/officeDocument/2006/relationships/hyperlink" Target="https://www.youtube.com/watch?v=uoCJun7gkbA" TargetMode="External"/><Relationship Id="rId9"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cid:image001.jpg@01D10B3C.D50394A0"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7 Rectángulo redondeado"/>
          <p:cNvSpPr/>
          <p:nvPr/>
        </p:nvSpPr>
        <p:spPr>
          <a:xfrm>
            <a:off x="1853452" y="620688"/>
            <a:ext cx="6984776" cy="2448272"/>
          </a:xfrm>
          <a:prstGeom prst="roundRect">
            <a:avLst/>
          </a:prstGeom>
          <a:solidFill>
            <a:schemeClr val="bg1"/>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rgbClr val="990033"/>
              </a:solidFill>
              <a:latin typeface="Arial Black" panose="020B0A04020102020204" pitchFamily="34" charset="0"/>
            </a:endParaRPr>
          </a:p>
          <a:p>
            <a:pPr algn="ctr"/>
            <a:r>
              <a:rPr lang="en-US" sz="3200" dirty="0" err="1">
                <a:solidFill>
                  <a:srgbClr val="990033"/>
                </a:solidFill>
                <a:latin typeface="Arial Black" panose="020B0A04020102020204" pitchFamily="34" charset="0"/>
              </a:rPr>
              <a:t>Implicacions</a:t>
            </a:r>
            <a:r>
              <a:rPr lang="en-US" sz="3200" dirty="0">
                <a:solidFill>
                  <a:srgbClr val="990033"/>
                </a:solidFill>
                <a:latin typeface="Arial Black" panose="020B0A04020102020204" pitchFamily="34" charset="0"/>
              </a:rPr>
              <a:t> </a:t>
            </a:r>
            <a:r>
              <a:rPr lang="en-US" sz="3200" dirty="0" err="1">
                <a:solidFill>
                  <a:srgbClr val="990033"/>
                </a:solidFill>
                <a:latin typeface="Arial Black" panose="020B0A04020102020204" pitchFamily="34" charset="0"/>
              </a:rPr>
              <a:t>jurídiques</a:t>
            </a:r>
            <a:r>
              <a:rPr lang="en-US" sz="3200" dirty="0">
                <a:solidFill>
                  <a:srgbClr val="990033"/>
                </a:solidFill>
                <a:latin typeface="Arial Black" panose="020B0A04020102020204" pitchFamily="34" charset="0"/>
              </a:rPr>
              <a:t> de la IA: </a:t>
            </a:r>
            <a:r>
              <a:rPr lang="en-US" sz="3200" dirty="0" err="1">
                <a:solidFill>
                  <a:srgbClr val="990033"/>
                </a:solidFill>
                <a:latin typeface="Arial Black" panose="020B0A04020102020204" pitchFamily="34" charset="0"/>
              </a:rPr>
              <a:t>regulació</a:t>
            </a:r>
            <a:r>
              <a:rPr lang="en-US" sz="3200" dirty="0">
                <a:solidFill>
                  <a:srgbClr val="990033"/>
                </a:solidFill>
                <a:latin typeface="Arial Black" panose="020B0A04020102020204" pitchFamily="34" charset="0"/>
              </a:rPr>
              <a:t> global, </a:t>
            </a:r>
            <a:r>
              <a:rPr lang="en-US" sz="3200" dirty="0" err="1">
                <a:solidFill>
                  <a:srgbClr val="990033"/>
                </a:solidFill>
                <a:latin typeface="Arial Black" panose="020B0A04020102020204" pitchFamily="34" charset="0"/>
              </a:rPr>
              <a:t>drets</a:t>
            </a:r>
            <a:r>
              <a:rPr lang="en-US" sz="3200" dirty="0">
                <a:solidFill>
                  <a:srgbClr val="990033"/>
                </a:solidFill>
                <a:latin typeface="Arial Black" panose="020B0A04020102020204" pitchFamily="34" charset="0"/>
              </a:rPr>
              <a:t> </a:t>
            </a:r>
            <a:r>
              <a:rPr lang="en-US" sz="3200" dirty="0" err="1">
                <a:solidFill>
                  <a:srgbClr val="990033"/>
                </a:solidFill>
                <a:latin typeface="Arial Black" panose="020B0A04020102020204" pitchFamily="34" charset="0"/>
              </a:rPr>
              <a:t>d'autor</a:t>
            </a:r>
            <a:r>
              <a:rPr lang="en-US" sz="3200" dirty="0">
                <a:solidFill>
                  <a:srgbClr val="990033"/>
                </a:solidFill>
                <a:latin typeface="Arial Black" panose="020B0A04020102020204" pitchFamily="34" charset="0"/>
              </a:rPr>
              <a:t> i </a:t>
            </a:r>
            <a:r>
              <a:rPr lang="en-US" sz="3200" dirty="0" err="1">
                <a:solidFill>
                  <a:srgbClr val="990033"/>
                </a:solidFill>
                <a:latin typeface="Arial Black" panose="020B0A04020102020204" pitchFamily="34" charset="0"/>
              </a:rPr>
              <a:t>responsabilitat</a:t>
            </a:r>
            <a:r>
              <a:rPr lang="en-US" sz="3200" dirty="0">
                <a:solidFill>
                  <a:srgbClr val="990033"/>
                </a:solidFill>
                <a:latin typeface="Arial Black" panose="020B0A04020102020204" pitchFamily="34" charset="0"/>
              </a:rPr>
              <a:t> civil</a:t>
            </a:r>
          </a:p>
          <a:p>
            <a:pPr algn="ctr"/>
            <a:endParaRPr lang="ca-ES" sz="3600" dirty="0">
              <a:solidFill>
                <a:srgbClr val="990033"/>
              </a:solidFill>
              <a:latin typeface="Arial Black" panose="020B0A04020102020204" pitchFamily="34" charset="0"/>
            </a:endParaRPr>
          </a:p>
        </p:txBody>
      </p:sp>
      <p:sp>
        <p:nvSpPr>
          <p:cNvPr id="15" name="Rectangle 14"/>
          <p:cNvSpPr/>
          <p:nvPr/>
        </p:nvSpPr>
        <p:spPr>
          <a:xfrm>
            <a:off x="1187624" y="2780928"/>
            <a:ext cx="432048" cy="100811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solidFill>
                <a:schemeClr val="tx2">
                  <a:lumMod val="60000"/>
                  <a:lumOff val="40000"/>
                </a:schemeClr>
              </a:solidFill>
            </a:endParaRPr>
          </a:p>
        </p:txBody>
      </p:sp>
      <p:pic>
        <p:nvPicPr>
          <p:cNvPr id="9" name="Imatge 2" descr="cid:image001.jpg@01D105AE.6A90D4E0"/>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403648" y="5805264"/>
            <a:ext cx="3237553" cy="1034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7 Rectángulo redondeado"/>
          <p:cNvSpPr/>
          <p:nvPr/>
        </p:nvSpPr>
        <p:spPr>
          <a:xfrm>
            <a:off x="2627784" y="3429001"/>
            <a:ext cx="5112568" cy="1152128"/>
          </a:xfrm>
          <a:prstGeom prst="roundRect">
            <a:avLst/>
          </a:prstGeom>
          <a:solidFill>
            <a:schemeClr val="bg1"/>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sz="2400" dirty="0">
              <a:solidFill>
                <a:srgbClr val="990033"/>
              </a:solidFill>
              <a:latin typeface="Arial Black" panose="020B0A04020102020204" pitchFamily="34" charset="0"/>
            </a:endParaRPr>
          </a:p>
          <a:p>
            <a:pPr algn="ctr"/>
            <a:r>
              <a:rPr lang="ca-ES" sz="2400" dirty="0">
                <a:solidFill>
                  <a:srgbClr val="990033"/>
                </a:solidFill>
                <a:latin typeface="Arial Black" panose="020B0A04020102020204" pitchFamily="34" charset="0"/>
              </a:rPr>
              <a:t>Eva Andrés Aucejo</a:t>
            </a:r>
          </a:p>
          <a:p>
            <a:pPr algn="ctr"/>
            <a:r>
              <a:rPr lang="ca-ES" sz="2400" dirty="0">
                <a:solidFill>
                  <a:srgbClr val="990033"/>
                </a:solidFill>
                <a:latin typeface="Arial Black" panose="020B0A04020102020204" pitchFamily="34" charset="0"/>
              </a:rPr>
              <a:t>Mònica Navarro-Michel</a:t>
            </a:r>
          </a:p>
          <a:p>
            <a:pPr algn="ctr"/>
            <a:endParaRPr lang="ca-ES" sz="2400" dirty="0">
              <a:solidFill>
                <a:srgbClr val="990033"/>
              </a:solidFill>
              <a:latin typeface="Arial Black" panose="020B0A04020102020204" pitchFamily="34" charset="0"/>
            </a:endParaRPr>
          </a:p>
        </p:txBody>
      </p:sp>
      <p:pic>
        <p:nvPicPr>
          <p:cNvPr id="4" name="Imagen 3">
            <a:extLst>
              <a:ext uri="{FF2B5EF4-FFF2-40B4-BE49-F238E27FC236}">
                <a16:creationId xmlns:a16="http://schemas.microsoft.com/office/drawing/2014/main" id="{6765047E-11BE-E9F9-7BD6-4574D39B977D}"/>
              </a:ext>
            </a:extLst>
          </p:cNvPr>
          <p:cNvPicPr>
            <a:picLocks noChangeAspect="1"/>
          </p:cNvPicPr>
          <p:nvPr/>
        </p:nvPicPr>
        <p:blipFill>
          <a:blip r:embed="rId4"/>
          <a:stretch>
            <a:fillRect/>
          </a:stretch>
        </p:blipFill>
        <p:spPr>
          <a:xfrm>
            <a:off x="6012160" y="5805264"/>
            <a:ext cx="2819644" cy="937341"/>
          </a:xfrm>
          <a:prstGeom prst="rect">
            <a:avLst/>
          </a:prstGeom>
        </p:spPr>
      </p:pic>
    </p:spTree>
    <p:extLst>
      <p:ext uri="{BB962C8B-B14F-4D97-AF65-F5344CB8AC3E}">
        <p14:creationId xmlns:p14="http://schemas.microsoft.com/office/powerpoint/2010/main" val="2918589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3B587015-7F8F-4C40-B963-C311A685AC5F}"/>
              </a:ext>
            </a:extLst>
          </p:cNvPr>
          <p:cNvSpPr/>
          <p:nvPr/>
        </p:nvSpPr>
        <p:spPr>
          <a:xfrm>
            <a:off x="1691680" y="332656"/>
            <a:ext cx="6408712" cy="7171194"/>
          </a:xfrm>
          <a:prstGeom prst="rect">
            <a:avLst/>
          </a:prstGeom>
        </p:spPr>
        <p:txBody>
          <a:bodyPr wrap="square">
            <a:spAutoFit/>
          </a:bodyPr>
          <a:lstStyle/>
          <a:p>
            <a:pPr algn="just"/>
            <a:endParaRPr lang="es-ES" sz="2000" dirty="0">
              <a:solidFill>
                <a:srgbClr val="0070C0"/>
              </a:solidFill>
            </a:endParaRPr>
          </a:p>
          <a:p>
            <a:pPr algn="just"/>
            <a:r>
              <a:rPr lang="es-ES" sz="2000" dirty="0">
                <a:solidFill>
                  <a:srgbClr val="0070C0"/>
                </a:solidFill>
              </a:rPr>
              <a:t>La </a:t>
            </a:r>
            <a:r>
              <a:rPr lang="es-ES" sz="2000" dirty="0" err="1">
                <a:solidFill>
                  <a:srgbClr val="0070C0"/>
                </a:solidFill>
              </a:rPr>
              <a:t>força</a:t>
            </a:r>
            <a:r>
              <a:rPr lang="es-ES" sz="2000" dirty="0">
                <a:solidFill>
                  <a:srgbClr val="0070C0"/>
                </a:solidFill>
              </a:rPr>
              <a:t> del </a:t>
            </a:r>
            <a:r>
              <a:rPr lang="es-ES" sz="2000" dirty="0" err="1">
                <a:solidFill>
                  <a:srgbClr val="0070C0"/>
                </a:solidFill>
              </a:rPr>
              <a:t>gegant</a:t>
            </a:r>
            <a:r>
              <a:rPr lang="es-ES" sz="2000" dirty="0">
                <a:solidFill>
                  <a:srgbClr val="0070C0"/>
                </a:solidFill>
              </a:rPr>
              <a:t> AI en </a:t>
            </a:r>
            <a:r>
              <a:rPr lang="es-ES" sz="2000" dirty="0" err="1">
                <a:solidFill>
                  <a:srgbClr val="0070C0"/>
                </a:solidFill>
              </a:rPr>
              <a:t>relació</a:t>
            </a:r>
            <a:r>
              <a:rPr lang="es-ES" sz="2000" dirty="0">
                <a:solidFill>
                  <a:srgbClr val="0070C0"/>
                </a:solidFill>
              </a:rPr>
              <a:t> a </a:t>
            </a:r>
            <a:r>
              <a:rPr lang="es-ES" sz="2000" dirty="0" err="1">
                <a:solidFill>
                  <a:srgbClr val="0070C0"/>
                </a:solidFill>
              </a:rPr>
              <a:t>aquesta</a:t>
            </a:r>
            <a:r>
              <a:rPr lang="es-ES" sz="2000" dirty="0">
                <a:solidFill>
                  <a:srgbClr val="0070C0"/>
                </a:solidFill>
              </a:rPr>
              <a:t> materia (en les </a:t>
            </a:r>
            <a:r>
              <a:rPr lang="es-ES" sz="2000" dirty="0" err="1">
                <a:solidFill>
                  <a:srgbClr val="0070C0"/>
                </a:solidFill>
              </a:rPr>
              <a:t>seves</a:t>
            </a:r>
            <a:r>
              <a:rPr lang="es-ES" sz="2000" dirty="0">
                <a:solidFill>
                  <a:srgbClr val="0070C0"/>
                </a:solidFill>
              </a:rPr>
              <a:t> </a:t>
            </a:r>
            <a:r>
              <a:rPr lang="es-ES" sz="2000" dirty="0" err="1">
                <a:solidFill>
                  <a:srgbClr val="0070C0"/>
                </a:solidFill>
              </a:rPr>
              <a:t>versions</a:t>
            </a:r>
            <a:r>
              <a:rPr lang="es-ES" sz="2000" dirty="0">
                <a:solidFill>
                  <a:srgbClr val="0070C0"/>
                </a:solidFill>
              </a:rPr>
              <a:t> Chat GPT, </a:t>
            </a:r>
            <a:r>
              <a:rPr lang="es-ES" sz="2000" dirty="0" err="1">
                <a:solidFill>
                  <a:srgbClr val="0070C0"/>
                </a:solidFill>
              </a:rPr>
              <a:t>Midjourney</a:t>
            </a:r>
            <a:r>
              <a:rPr lang="es-ES" sz="2000" dirty="0">
                <a:solidFill>
                  <a:srgbClr val="0070C0"/>
                </a:solidFill>
              </a:rPr>
              <a:t>, </a:t>
            </a:r>
            <a:r>
              <a:rPr lang="es-ES" sz="2000" dirty="0" err="1">
                <a:solidFill>
                  <a:srgbClr val="0070C0"/>
                </a:solidFill>
              </a:rPr>
              <a:t>Stable</a:t>
            </a:r>
            <a:r>
              <a:rPr lang="es-ES" sz="2000" dirty="0">
                <a:solidFill>
                  <a:srgbClr val="0070C0"/>
                </a:solidFill>
              </a:rPr>
              <a:t> </a:t>
            </a:r>
            <a:r>
              <a:rPr lang="es-ES" sz="2000" dirty="0" err="1">
                <a:solidFill>
                  <a:srgbClr val="0070C0"/>
                </a:solidFill>
              </a:rPr>
              <a:t>Difussion</a:t>
            </a:r>
            <a:r>
              <a:rPr lang="es-ES" sz="2000" dirty="0">
                <a:solidFill>
                  <a:srgbClr val="0070C0"/>
                </a:solidFill>
              </a:rPr>
              <a:t>…) </a:t>
            </a:r>
            <a:r>
              <a:rPr lang="es-ES" sz="2000" dirty="0" err="1">
                <a:solidFill>
                  <a:srgbClr val="0070C0"/>
                </a:solidFill>
              </a:rPr>
              <a:t>és</a:t>
            </a:r>
            <a:r>
              <a:rPr lang="es-ES" sz="2000" dirty="0">
                <a:solidFill>
                  <a:srgbClr val="0070C0"/>
                </a:solidFill>
              </a:rPr>
              <a:t> tan gran i la </a:t>
            </a:r>
            <a:r>
              <a:rPr lang="es-ES" sz="2000" dirty="0" err="1">
                <a:solidFill>
                  <a:srgbClr val="0070C0"/>
                </a:solidFill>
              </a:rPr>
              <a:t>globalització</a:t>
            </a:r>
            <a:r>
              <a:rPr lang="es-ES" sz="2000" dirty="0">
                <a:solidFill>
                  <a:srgbClr val="0070C0"/>
                </a:solidFill>
              </a:rPr>
              <a:t> </a:t>
            </a:r>
            <a:r>
              <a:rPr lang="es-ES" sz="2000" dirty="0" err="1">
                <a:solidFill>
                  <a:srgbClr val="0070C0"/>
                </a:solidFill>
              </a:rPr>
              <a:t>produïda</a:t>
            </a:r>
            <a:r>
              <a:rPr lang="es-ES" sz="2000" dirty="0">
                <a:solidFill>
                  <a:srgbClr val="0070C0"/>
                </a:solidFill>
              </a:rPr>
              <a:t> de tal calibre, que de no </a:t>
            </a:r>
            <a:r>
              <a:rPr lang="es-ES" sz="2000" dirty="0" err="1">
                <a:solidFill>
                  <a:srgbClr val="0070C0"/>
                </a:solidFill>
              </a:rPr>
              <a:t>respondre</a:t>
            </a:r>
            <a:r>
              <a:rPr lang="es-ES" sz="2000" dirty="0">
                <a:solidFill>
                  <a:srgbClr val="0070C0"/>
                </a:solidFill>
              </a:rPr>
              <a:t> a la </a:t>
            </a:r>
            <a:r>
              <a:rPr lang="es-ES" sz="2000" dirty="0" err="1">
                <a:solidFill>
                  <a:srgbClr val="0070C0"/>
                </a:solidFill>
              </a:rPr>
              <a:t>velocitat</a:t>
            </a:r>
            <a:r>
              <a:rPr lang="es-ES" sz="2000" dirty="0">
                <a:solidFill>
                  <a:srgbClr val="0070C0"/>
                </a:solidFill>
              </a:rPr>
              <a:t> </a:t>
            </a:r>
            <a:r>
              <a:rPr lang="es-ES" sz="2000" dirty="0" err="1">
                <a:solidFill>
                  <a:srgbClr val="0070C0"/>
                </a:solidFill>
              </a:rPr>
              <a:t>suficient</a:t>
            </a:r>
            <a:r>
              <a:rPr lang="es-ES" sz="2000" dirty="0">
                <a:solidFill>
                  <a:srgbClr val="0070C0"/>
                </a:solidFill>
              </a:rPr>
              <a:t> </a:t>
            </a:r>
            <a:r>
              <a:rPr lang="es-ES" sz="2000" dirty="0" err="1">
                <a:solidFill>
                  <a:srgbClr val="0070C0"/>
                </a:solidFill>
              </a:rPr>
              <a:t>podrien</a:t>
            </a:r>
            <a:r>
              <a:rPr lang="es-ES" sz="2000" dirty="0">
                <a:solidFill>
                  <a:srgbClr val="0070C0"/>
                </a:solidFill>
              </a:rPr>
              <a:t> generar-se </a:t>
            </a:r>
            <a:r>
              <a:rPr lang="es-ES" sz="2000" dirty="0" err="1">
                <a:solidFill>
                  <a:srgbClr val="0070C0"/>
                </a:solidFill>
              </a:rPr>
              <a:t>conseqüències</a:t>
            </a:r>
            <a:r>
              <a:rPr lang="es-ES" sz="2000" dirty="0">
                <a:solidFill>
                  <a:srgbClr val="0070C0"/>
                </a:solidFill>
              </a:rPr>
              <a:t> </a:t>
            </a:r>
            <a:r>
              <a:rPr lang="es-ES" sz="2000" dirty="0" err="1">
                <a:solidFill>
                  <a:srgbClr val="0070C0"/>
                </a:solidFill>
              </a:rPr>
              <a:t>perjudicials</a:t>
            </a:r>
            <a:r>
              <a:rPr lang="es-ES" sz="2000" dirty="0">
                <a:solidFill>
                  <a:srgbClr val="0070C0"/>
                </a:solidFill>
              </a:rPr>
              <a:t>, </a:t>
            </a:r>
            <a:r>
              <a:rPr lang="es-ES" sz="2000" dirty="0" err="1">
                <a:solidFill>
                  <a:srgbClr val="0070C0"/>
                </a:solidFill>
              </a:rPr>
              <a:t>com</a:t>
            </a:r>
            <a:r>
              <a:rPr lang="es-ES" sz="2000" dirty="0">
                <a:solidFill>
                  <a:srgbClr val="0070C0"/>
                </a:solidFill>
              </a:rPr>
              <a:t> ja </a:t>
            </a:r>
            <a:r>
              <a:rPr lang="es-ES" sz="2000" dirty="0" err="1">
                <a:solidFill>
                  <a:srgbClr val="0070C0"/>
                </a:solidFill>
              </a:rPr>
              <a:t>està</a:t>
            </a:r>
            <a:r>
              <a:rPr lang="es-ES" sz="2000" dirty="0">
                <a:solidFill>
                  <a:srgbClr val="0070C0"/>
                </a:solidFill>
              </a:rPr>
              <a:t> </a:t>
            </a:r>
            <a:r>
              <a:rPr lang="es-ES" sz="2000" dirty="0" err="1">
                <a:solidFill>
                  <a:srgbClr val="0070C0"/>
                </a:solidFill>
              </a:rPr>
              <a:t>passant</a:t>
            </a:r>
            <a:r>
              <a:rPr lang="es-ES" sz="2000" dirty="0">
                <a:solidFill>
                  <a:srgbClr val="0070C0"/>
                </a:solidFill>
              </a:rPr>
              <a:t>.</a:t>
            </a:r>
          </a:p>
          <a:p>
            <a:pPr algn="just"/>
            <a:endParaRPr lang="es-ES" sz="2000" dirty="0">
              <a:solidFill>
                <a:srgbClr val="0070C0"/>
              </a:solidFill>
            </a:endParaRPr>
          </a:p>
          <a:p>
            <a:pPr algn="just"/>
            <a:r>
              <a:rPr lang="es-ES" sz="2000" dirty="0" err="1">
                <a:solidFill>
                  <a:srgbClr val="0070C0"/>
                </a:solidFill>
              </a:rPr>
              <a:t>Invoquem</a:t>
            </a:r>
            <a:r>
              <a:rPr lang="es-ES" sz="2000" dirty="0">
                <a:solidFill>
                  <a:srgbClr val="0070C0"/>
                </a:solidFill>
              </a:rPr>
              <a:t>, </a:t>
            </a:r>
            <a:r>
              <a:rPr lang="es-ES" sz="2000" dirty="0" err="1">
                <a:solidFill>
                  <a:srgbClr val="0070C0"/>
                </a:solidFill>
              </a:rPr>
              <a:t>doncs</a:t>
            </a:r>
            <a:r>
              <a:rPr lang="es-ES" sz="2000" dirty="0">
                <a:solidFill>
                  <a:srgbClr val="0070C0"/>
                </a:solidFill>
              </a:rPr>
              <a:t>, la </a:t>
            </a:r>
            <a:r>
              <a:rPr lang="es-ES" sz="2000" dirty="0" err="1">
                <a:solidFill>
                  <a:srgbClr val="0070C0"/>
                </a:solidFill>
              </a:rPr>
              <a:t>protecció</a:t>
            </a:r>
            <a:r>
              <a:rPr lang="es-ES" sz="2000" dirty="0">
                <a:solidFill>
                  <a:srgbClr val="0070C0"/>
                </a:solidFill>
              </a:rPr>
              <a:t> del </a:t>
            </a:r>
            <a:r>
              <a:rPr lang="es-ES" sz="2000" dirty="0" err="1">
                <a:solidFill>
                  <a:srgbClr val="0070C0"/>
                </a:solidFill>
              </a:rPr>
              <a:t>dret</a:t>
            </a:r>
            <a:r>
              <a:rPr lang="es-ES" sz="2000" dirty="0">
                <a:solidFill>
                  <a:srgbClr val="0070C0"/>
                </a:solidFill>
              </a:rPr>
              <a:t> a la </a:t>
            </a:r>
            <a:r>
              <a:rPr lang="es-ES" sz="2000" dirty="0" err="1">
                <a:solidFill>
                  <a:srgbClr val="0070C0"/>
                </a:solidFill>
              </a:rPr>
              <a:t>propietat</a:t>
            </a:r>
            <a:r>
              <a:rPr lang="es-ES" sz="2000" dirty="0">
                <a:solidFill>
                  <a:srgbClr val="0070C0"/>
                </a:solidFill>
              </a:rPr>
              <a:t> </a:t>
            </a:r>
            <a:r>
              <a:rPr lang="es-ES" sz="2000" dirty="0" err="1">
                <a:solidFill>
                  <a:srgbClr val="0070C0"/>
                </a:solidFill>
              </a:rPr>
              <a:t>intel·lectual</a:t>
            </a:r>
            <a:r>
              <a:rPr lang="es-ES" sz="2000" dirty="0">
                <a:solidFill>
                  <a:srgbClr val="0070C0"/>
                </a:solidFill>
              </a:rPr>
              <a:t> </a:t>
            </a:r>
            <a:r>
              <a:rPr lang="es-ES" sz="2000" dirty="0" err="1">
                <a:solidFill>
                  <a:srgbClr val="0070C0"/>
                </a:solidFill>
              </a:rPr>
              <a:t>davant</a:t>
            </a:r>
            <a:r>
              <a:rPr lang="es-ES" sz="2000" dirty="0">
                <a:solidFill>
                  <a:srgbClr val="0070C0"/>
                </a:solidFill>
              </a:rPr>
              <a:t> la </a:t>
            </a:r>
            <a:r>
              <a:rPr lang="es-ES" sz="2000" dirty="0" err="1">
                <a:solidFill>
                  <a:srgbClr val="0070C0"/>
                </a:solidFill>
              </a:rPr>
              <a:t>utilització</a:t>
            </a:r>
            <a:r>
              <a:rPr lang="es-ES" sz="2000" dirty="0">
                <a:solidFill>
                  <a:srgbClr val="0070C0"/>
                </a:solidFill>
              </a:rPr>
              <a:t> de </a:t>
            </a:r>
            <a:r>
              <a:rPr lang="es-ES" sz="2000" dirty="0" err="1">
                <a:solidFill>
                  <a:srgbClr val="0070C0"/>
                </a:solidFill>
              </a:rPr>
              <a:t>fonts</a:t>
            </a:r>
            <a:r>
              <a:rPr lang="es-ES" sz="2000" dirty="0">
                <a:solidFill>
                  <a:srgbClr val="0070C0"/>
                </a:solidFill>
              </a:rPr>
              <a:t> </a:t>
            </a:r>
            <a:r>
              <a:rPr lang="es-ES" sz="2000" dirty="0" err="1">
                <a:solidFill>
                  <a:srgbClr val="0070C0"/>
                </a:solidFill>
              </a:rPr>
              <a:t>pròpies</a:t>
            </a:r>
            <a:r>
              <a:rPr lang="es-ES" sz="2000" dirty="0">
                <a:solidFill>
                  <a:srgbClr val="0070C0"/>
                </a:solidFill>
              </a:rPr>
              <a:t> per </a:t>
            </a:r>
            <a:r>
              <a:rPr lang="es-ES" sz="2000" dirty="0" err="1">
                <a:solidFill>
                  <a:srgbClr val="0070C0"/>
                </a:solidFill>
              </a:rPr>
              <a:t>part</a:t>
            </a:r>
            <a:r>
              <a:rPr lang="es-ES" sz="2000" dirty="0">
                <a:solidFill>
                  <a:srgbClr val="0070C0"/>
                </a:solidFill>
              </a:rPr>
              <a:t> de </a:t>
            </a:r>
            <a:r>
              <a:rPr lang="es-ES" sz="2000" dirty="0" err="1">
                <a:solidFill>
                  <a:srgbClr val="0070C0"/>
                </a:solidFill>
              </a:rPr>
              <a:t>tercers</a:t>
            </a:r>
            <a:r>
              <a:rPr lang="es-ES" sz="2000" dirty="0">
                <a:solidFill>
                  <a:srgbClr val="0070C0"/>
                </a:solidFill>
              </a:rPr>
              <a:t> i sobre les </a:t>
            </a:r>
            <a:r>
              <a:rPr lang="es-ES" sz="2000" dirty="0" err="1">
                <a:solidFill>
                  <a:srgbClr val="0070C0"/>
                </a:solidFill>
              </a:rPr>
              <a:t>quals</a:t>
            </a:r>
            <a:r>
              <a:rPr lang="es-ES" sz="2000" dirty="0">
                <a:solidFill>
                  <a:srgbClr val="0070C0"/>
                </a:solidFill>
              </a:rPr>
              <a:t> hi </a:t>
            </a:r>
            <a:r>
              <a:rPr lang="es-ES" sz="2000" dirty="0" err="1">
                <a:solidFill>
                  <a:srgbClr val="0070C0"/>
                </a:solidFill>
              </a:rPr>
              <a:t>hagi</a:t>
            </a:r>
            <a:r>
              <a:rPr lang="es-ES" sz="2000" dirty="0">
                <a:solidFill>
                  <a:srgbClr val="0070C0"/>
                </a:solidFill>
              </a:rPr>
              <a:t> un </a:t>
            </a:r>
            <a:r>
              <a:rPr lang="es-ES" sz="2000" dirty="0" err="1">
                <a:solidFill>
                  <a:srgbClr val="0070C0"/>
                </a:solidFill>
              </a:rPr>
              <a:t>dret</a:t>
            </a:r>
            <a:r>
              <a:rPr lang="es-ES" sz="2000" dirty="0">
                <a:solidFill>
                  <a:srgbClr val="0070C0"/>
                </a:solidFill>
              </a:rPr>
              <a:t> </a:t>
            </a:r>
            <a:r>
              <a:rPr lang="es-ES" sz="2000" dirty="0" err="1">
                <a:solidFill>
                  <a:srgbClr val="0070C0"/>
                </a:solidFill>
              </a:rPr>
              <a:t>suficient</a:t>
            </a:r>
            <a:r>
              <a:rPr lang="es-ES" sz="2000" dirty="0">
                <a:solidFill>
                  <a:srgbClr val="0070C0"/>
                </a:solidFill>
              </a:rPr>
              <a:t> que </a:t>
            </a:r>
            <a:r>
              <a:rPr lang="es-ES" sz="2000" dirty="0" err="1">
                <a:solidFill>
                  <a:srgbClr val="0070C0"/>
                </a:solidFill>
              </a:rPr>
              <a:t>pressuposi</a:t>
            </a:r>
            <a:r>
              <a:rPr lang="es-ES" sz="2000" dirty="0">
                <a:solidFill>
                  <a:srgbClr val="0070C0"/>
                </a:solidFill>
              </a:rPr>
              <a:t> una </a:t>
            </a:r>
            <a:r>
              <a:rPr lang="es-ES" sz="2000" dirty="0" err="1">
                <a:solidFill>
                  <a:srgbClr val="0070C0"/>
                </a:solidFill>
              </a:rPr>
              <a:t>còpia</a:t>
            </a:r>
            <a:r>
              <a:rPr lang="es-ES" sz="2000" dirty="0">
                <a:solidFill>
                  <a:srgbClr val="0070C0"/>
                </a:solidFill>
              </a:rPr>
              <a:t> </a:t>
            </a:r>
            <a:r>
              <a:rPr lang="es-ES" sz="2000" dirty="0" err="1">
                <a:solidFill>
                  <a:srgbClr val="0070C0"/>
                </a:solidFill>
              </a:rPr>
              <a:t>d'una</a:t>
            </a:r>
            <a:r>
              <a:rPr lang="es-ES" sz="2000" dirty="0">
                <a:solidFill>
                  <a:srgbClr val="0070C0"/>
                </a:solidFill>
              </a:rPr>
              <a:t> obra </a:t>
            </a:r>
            <a:r>
              <a:rPr lang="es-ES" sz="2000" dirty="0" err="1">
                <a:solidFill>
                  <a:srgbClr val="0070C0"/>
                </a:solidFill>
              </a:rPr>
              <a:t>preexistent</a:t>
            </a:r>
            <a:r>
              <a:rPr lang="es-ES" sz="2000" dirty="0">
                <a:solidFill>
                  <a:srgbClr val="0070C0"/>
                </a:solidFill>
              </a:rPr>
              <a:t>.</a:t>
            </a:r>
          </a:p>
          <a:p>
            <a:pPr algn="just"/>
            <a:endParaRPr lang="es-ES" sz="2000" dirty="0">
              <a:solidFill>
                <a:srgbClr val="0070C0"/>
              </a:solidFill>
            </a:endParaRPr>
          </a:p>
          <a:p>
            <a:pPr algn="just"/>
            <a:r>
              <a:rPr lang="es-ES" sz="2000" dirty="0" err="1">
                <a:solidFill>
                  <a:srgbClr val="0070C0"/>
                </a:solidFill>
              </a:rPr>
              <a:t>Seguint</a:t>
            </a:r>
            <a:r>
              <a:rPr lang="es-ES" sz="2000" dirty="0">
                <a:solidFill>
                  <a:srgbClr val="0070C0"/>
                </a:solidFill>
              </a:rPr>
              <a:t> el que ja </a:t>
            </a:r>
            <a:r>
              <a:rPr lang="es-ES" sz="2000" dirty="0" err="1">
                <a:solidFill>
                  <a:srgbClr val="0070C0"/>
                </a:solidFill>
              </a:rPr>
              <a:t>hem</a:t>
            </a:r>
            <a:r>
              <a:rPr lang="es-ES" sz="2000" dirty="0">
                <a:solidFill>
                  <a:srgbClr val="0070C0"/>
                </a:solidFill>
              </a:rPr>
              <a:t> </a:t>
            </a:r>
            <a:r>
              <a:rPr lang="es-ES" sz="2000" dirty="0" err="1">
                <a:solidFill>
                  <a:srgbClr val="0070C0"/>
                </a:solidFill>
              </a:rPr>
              <a:t>avançat</a:t>
            </a:r>
            <a:r>
              <a:rPr lang="es-ES" sz="2000" dirty="0">
                <a:solidFill>
                  <a:srgbClr val="0070C0"/>
                </a:solidFill>
              </a:rPr>
              <a:t> </a:t>
            </a:r>
            <a:r>
              <a:rPr lang="es-ES" sz="2000" dirty="0" err="1">
                <a:solidFill>
                  <a:srgbClr val="0070C0"/>
                </a:solidFill>
              </a:rPr>
              <a:t>prèviament</a:t>
            </a:r>
            <a:r>
              <a:rPr lang="es-ES" sz="2000" dirty="0">
                <a:solidFill>
                  <a:srgbClr val="0070C0"/>
                </a:solidFill>
              </a:rPr>
              <a:t>, </a:t>
            </a:r>
            <a:r>
              <a:rPr lang="es-ES" sz="2000" dirty="0" err="1">
                <a:solidFill>
                  <a:srgbClr val="0070C0"/>
                </a:solidFill>
              </a:rPr>
              <a:t>propugnem</a:t>
            </a:r>
            <a:r>
              <a:rPr lang="es-ES" sz="2000" dirty="0">
                <a:solidFill>
                  <a:srgbClr val="0070C0"/>
                </a:solidFill>
              </a:rPr>
              <a:t> la </a:t>
            </a:r>
            <a:r>
              <a:rPr lang="es-ES" sz="2000" dirty="0" err="1">
                <a:solidFill>
                  <a:srgbClr val="0070C0"/>
                </a:solidFill>
              </a:rPr>
              <a:t>necessitat</a:t>
            </a:r>
            <a:r>
              <a:rPr lang="es-ES" sz="2000" dirty="0">
                <a:solidFill>
                  <a:srgbClr val="0070C0"/>
                </a:solidFill>
              </a:rPr>
              <a:t> </a:t>
            </a:r>
            <a:r>
              <a:rPr lang="es-ES" sz="2000" dirty="0" err="1">
                <a:solidFill>
                  <a:srgbClr val="0070C0"/>
                </a:solidFill>
              </a:rPr>
              <a:t>d'una</a:t>
            </a:r>
            <a:r>
              <a:rPr lang="es-ES" sz="2000" dirty="0">
                <a:solidFill>
                  <a:srgbClr val="0070C0"/>
                </a:solidFill>
              </a:rPr>
              <a:t> </a:t>
            </a:r>
            <a:r>
              <a:rPr lang="es-ES" sz="2000" dirty="0" err="1">
                <a:solidFill>
                  <a:srgbClr val="0070C0"/>
                </a:solidFill>
              </a:rPr>
              <a:t>regulació</a:t>
            </a:r>
            <a:r>
              <a:rPr lang="es-ES" sz="2000" dirty="0">
                <a:solidFill>
                  <a:srgbClr val="0070C0"/>
                </a:solidFill>
              </a:rPr>
              <a:t> global de la </a:t>
            </a:r>
            <a:r>
              <a:rPr lang="es-ES" sz="2000" dirty="0" err="1">
                <a:solidFill>
                  <a:srgbClr val="0070C0"/>
                </a:solidFill>
              </a:rPr>
              <a:t>intel·ligència</a:t>
            </a:r>
            <a:r>
              <a:rPr lang="es-ES" sz="2000" dirty="0">
                <a:solidFill>
                  <a:srgbClr val="0070C0"/>
                </a:solidFill>
              </a:rPr>
              <a:t> artificial </a:t>
            </a:r>
            <a:r>
              <a:rPr lang="es-ES" sz="2000" dirty="0" err="1">
                <a:solidFill>
                  <a:srgbClr val="0070C0"/>
                </a:solidFill>
              </a:rPr>
              <a:t>mitjançant</a:t>
            </a:r>
            <a:r>
              <a:rPr lang="es-ES" sz="2000" dirty="0">
                <a:solidFill>
                  <a:srgbClr val="0070C0"/>
                </a:solidFill>
              </a:rPr>
              <a:t> una convenció multilateral que </a:t>
            </a:r>
            <a:r>
              <a:rPr lang="es-ES" sz="2000" dirty="0" err="1">
                <a:solidFill>
                  <a:srgbClr val="0070C0"/>
                </a:solidFill>
              </a:rPr>
              <a:t>hauria</a:t>
            </a:r>
            <a:r>
              <a:rPr lang="es-ES" sz="2000" dirty="0">
                <a:solidFill>
                  <a:srgbClr val="0070C0"/>
                </a:solidFill>
              </a:rPr>
              <a:t> de ser aprobada per </a:t>
            </a:r>
            <a:r>
              <a:rPr lang="es-ES" sz="2000" dirty="0" err="1">
                <a:solidFill>
                  <a:srgbClr val="0070C0"/>
                </a:solidFill>
              </a:rPr>
              <a:t>l'Assemble</a:t>
            </a:r>
            <a:r>
              <a:rPr lang="es-ES" sz="2000" dirty="0">
                <a:solidFill>
                  <a:srgbClr val="0070C0"/>
                </a:solidFill>
              </a:rPr>
              <a:t> General de </a:t>
            </a:r>
            <a:r>
              <a:rPr lang="es-ES" sz="2000" dirty="0" err="1">
                <a:solidFill>
                  <a:srgbClr val="0070C0"/>
                </a:solidFill>
              </a:rPr>
              <a:t>l'Organització</a:t>
            </a:r>
            <a:r>
              <a:rPr lang="es-ES" sz="2000" dirty="0">
                <a:solidFill>
                  <a:srgbClr val="0070C0"/>
                </a:solidFill>
              </a:rPr>
              <a:t> de les </a:t>
            </a:r>
            <a:r>
              <a:rPr lang="es-ES" sz="2000" dirty="0" err="1">
                <a:solidFill>
                  <a:srgbClr val="0070C0"/>
                </a:solidFill>
              </a:rPr>
              <a:t>Nacions</a:t>
            </a:r>
            <a:r>
              <a:rPr lang="es-ES" sz="2000" dirty="0">
                <a:solidFill>
                  <a:srgbClr val="0070C0"/>
                </a:solidFill>
              </a:rPr>
              <a:t> </a:t>
            </a:r>
            <a:r>
              <a:rPr lang="es-ES" sz="2000" dirty="0" err="1">
                <a:solidFill>
                  <a:srgbClr val="0070C0"/>
                </a:solidFill>
              </a:rPr>
              <a:t>Unides</a:t>
            </a:r>
            <a:r>
              <a:rPr lang="es-ES" sz="2000" dirty="0">
                <a:solidFill>
                  <a:srgbClr val="0070C0"/>
                </a:solidFill>
              </a:rPr>
              <a:t>, </a:t>
            </a:r>
            <a:r>
              <a:rPr lang="es-ES" sz="2000" dirty="0" err="1">
                <a:solidFill>
                  <a:srgbClr val="0070C0"/>
                </a:solidFill>
              </a:rPr>
              <a:t>sense</a:t>
            </a:r>
            <a:r>
              <a:rPr lang="es-ES" sz="2000" dirty="0">
                <a:solidFill>
                  <a:srgbClr val="0070C0"/>
                </a:solidFill>
              </a:rPr>
              <a:t> </a:t>
            </a:r>
            <a:r>
              <a:rPr lang="es-ES" sz="2000" dirty="0" err="1">
                <a:solidFill>
                  <a:srgbClr val="0070C0"/>
                </a:solidFill>
              </a:rPr>
              <a:t>perjudici</a:t>
            </a:r>
            <a:r>
              <a:rPr lang="es-ES" sz="2000" dirty="0">
                <a:solidFill>
                  <a:srgbClr val="0070C0"/>
                </a:solidFill>
              </a:rPr>
              <a:t> de la </a:t>
            </a:r>
            <a:r>
              <a:rPr lang="es-ES" sz="2000" dirty="0" err="1">
                <a:solidFill>
                  <a:srgbClr val="0070C0"/>
                </a:solidFill>
              </a:rPr>
              <a:t>valoració</a:t>
            </a:r>
            <a:r>
              <a:rPr lang="es-ES" sz="2000" dirty="0">
                <a:solidFill>
                  <a:srgbClr val="0070C0"/>
                </a:solidFill>
              </a:rPr>
              <a:t> positiva </a:t>
            </a:r>
            <a:r>
              <a:rPr lang="es-ES" sz="2000" dirty="0" err="1">
                <a:solidFill>
                  <a:srgbClr val="0070C0"/>
                </a:solidFill>
              </a:rPr>
              <a:t>dels</a:t>
            </a:r>
            <a:r>
              <a:rPr lang="es-ES" sz="2000" dirty="0">
                <a:solidFill>
                  <a:srgbClr val="0070C0"/>
                </a:solidFill>
              </a:rPr>
              <a:t> </a:t>
            </a:r>
            <a:r>
              <a:rPr lang="es-ES" sz="2000" dirty="0" err="1">
                <a:solidFill>
                  <a:srgbClr val="0070C0"/>
                </a:solidFill>
              </a:rPr>
              <a:t>importants</a:t>
            </a:r>
            <a:r>
              <a:rPr lang="es-ES" sz="2000" dirty="0">
                <a:solidFill>
                  <a:srgbClr val="0070C0"/>
                </a:solidFill>
              </a:rPr>
              <a:t> </a:t>
            </a:r>
            <a:r>
              <a:rPr lang="es-ES" sz="2000" dirty="0" err="1">
                <a:solidFill>
                  <a:srgbClr val="0070C0"/>
                </a:solidFill>
              </a:rPr>
              <a:t>avenços</a:t>
            </a:r>
            <a:r>
              <a:rPr lang="es-ES" sz="2000" dirty="0">
                <a:solidFill>
                  <a:srgbClr val="0070C0"/>
                </a:solidFill>
              </a:rPr>
              <a:t> de </a:t>
            </a:r>
            <a:r>
              <a:rPr lang="es-ES" sz="2000" dirty="0" err="1">
                <a:solidFill>
                  <a:srgbClr val="0070C0"/>
                </a:solidFill>
              </a:rPr>
              <a:t>l'esmentada</a:t>
            </a:r>
            <a:r>
              <a:rPr lang="es-ES" sz="2000" dirty="0">
                <a:solidFill>
                  <a:srgbClr val="0070C0"/>
                </a:solidFill>
              </a:rPr>
              <a:t> </a:t>
            </a:r>
            <a:r>
              <a:rPr lang="es-ES" sz="2000" dirty="0" err="1">
                <a:solidFill>
                  <a:srgbClr val="0070C0"/>
                </a:solidFill>
              </a:rPr>
              <a:t>proposta</a:t>
            </a:r>
            <a:r>
              <a:rPr lang="es-ES" sz="2000" dirty="0">
                <a:solidFill>
                  <a:srgbClr val="0070C0"/>
                </a:solidFill>
              </a:rPr>
              <a:t> de nova </a:t>
            </a:r>
            <a:r>
              <a:rPr lang="es-ES" sz="2000" dirty="0" err="1">
                <a:solidFill>
                  <a:srgbClr val="0070C0"/>
                </a:solidFill>
              </a:rPr>
              <a:t>Llei</a:t>
            </a:r>
            <a:r>
              <a:rPr lang="es-ES" sz="2000" dirty="0">
                <a:solidFill>
                  <a:srgbClr val="0070C0"/>
                </a:solidFill>
              </a:rPr>
              <a:t> </a:t>
            </a:r>
            <a:r>
              <a:rPr lang="es-ES" sz="2000" dirty="0" err="1">
                <a:solidFill>
                  <a:srgbClr val="0070C0"/>
                </a:solidFill>
              </a:rPr>
              <a:t>d'AI</a:t>
            </a:r>
            <a:r>
              <a:rPr lang="es-ES" sz="2000" dirty="0">
                <a:solidFill>
                  <a:srgbClr val="0070C0"/>
                </a:solidFill>
              </a:rPr>
              <a:t> del </a:t>
            </a:r>
            <a:r>
              <a:rPr lang="es-ES" sz="2000" dirty="0" err="1">
                <a:solidFill>
                  <a:srgbClr val="0070C0"/>
                </a:solidFill>
              </a:rPr>
              <a:t>Parlament</a:t>
            </a:r>
            <a:r>
              <a:rPr lang="es-ES" sz="2000" dirty="0">
                <a:solidFill>
                  <a:srgbClr val="0070C0"/>
                </a:solidFill>
              </a:rPr>
              <a:t> </a:t>
            </a:r>
            <a:r>
              <a:rPr lang="es-ES" sz="2000" dirty="0" err="1">
                <a:solidFill>
                  <a:srgbClr val="0070C0"/>
                </a:solidFill>
              </a:rPr>
              <a:t>Europeu</a:t>
            </a:r>
            <a:r>
              <a:rPr lang="es-ES" sz="2000" dirty="0">
                <a:solidFill>
                  <a:srgbClr val="0070C0"/>
                </a:solidFill>
              </a:rPr>
              <a:t>.</a:t>
            </a:r>
          </a:p>
          <a:p>
            <a:pPr algn="just"/>
            <a:endParaRPr lang="es-ES" sz="2000" dirty="0">
              <a:solidFill>
                <a:srgbClr val="0070C0"/>
              </a:solidFill>
            </a:endParaRPr>
          </a:p>
          <a:p>
            <a:pPr algn="just"/>
            <a:r>
              <a:rPr lang="es-ES" sz="2000" dirty="0">
                <a:solidFill>
                  <a:srgbClr val="0070C0"/>
                </a:solidFill>
              </a:rPr>
              <a:t>(</a:t>
            </a:r>
            <a:r>
              <a:rPr lang="es-ES" sz="1400" dirty="0">
                <a:solidFill>
                  <a:srgbClr val="0070C0"/>
                </a:solidFill>
              </a:rPr>
              <a:t>ANDRÉS-AUCEJO, E. RAMÓN Francisca). , </a:t>
            </a:r>
            <a:r>
              <a:rPr lang="es-ES" sz="1400" dirty="0" err="1">
                <a:solidFill>
                  <a:srgbClr val="0070C0"/>
                </a:solidFill>
              </a:rPr>
              <a:t>Intel·ligència</a:t>
            </a:r>
            <a:r>
              <a:rPr lang="es-ES" sz="1400" dirty="0">
                <a:solidFill>
                  <a:srgbClr val="0070C0"/>
                </a:solidFill>
              </a:rPr>
              <a:t> artificial “</a:t>
            </a:r>
            <a:r>
              <a:rPr lang="es-ES" sz="1400" dirty="0" err="1">
                <a:solidFill>
                  <a:srgbClr val="0070C0"/>
                </a:solidFill>
              </a:rPr>
              <a:t>xat</a:t>
            </a:r>
            <a:r>
              <a:rPr lang="es-ES" sz="1400" dirty="0">
                <a:solidFill>
                  <a:srgbClr val="0070C0"/>
                </a:solidFill>
              </a:rPr>
              <a:t> </a:t>
            </a:r>
            <a:r>
              <a:rPr lang="es-ES" sz="1400" dirty="0" err="1">
                <a:solidFill>
                  <a:srgbClr val="0070C0"/>
                </a:solidFill>
              </a:rPr>
              <a:t>GPt</a:t>
            </a:r>
            <a:r>
              <a:rPr lang="es-ES" sz="1400" dirty="0">
                <a:solidFill>
                  <a:srgbClr val="0070C0"/>
                </a:solidFill>
              </a:rPr>
              <a:t>…., ob., cit.)</a:t>
            </a:r>
          </a:p>
          <a:p>
            <a:endParaRPr lang="ca-ES" sz="2000" dirty="0">
              <a:ea typeface="Tahoma" panose="020B0604030504040204" pitchFamily="34" charset="0"/>
              <a:cs typeface="Tahoma" panose="020B0604030504040204" pitchFamily="34" charset="0"/>
            </a:endParaRPr>
          </a:p>
          <a:p>
            <a:r>
              <a:rPr lang="ca-ES" sz="2000" dirty="0">
                <a:ea typeface="Tahoma" panose="020B0604030504040204" pitchFamily="34" charset="0"/>
                <a:cs typeface="Tahoma" panose="020B0604030504040204" pitchFamily="34" charset="0"/>
              </a:rPr>
              <a:t>j</a:t>
            </a:r>
          </a:p>
        </p:txBody>
      </p:sp>
    </p:spTree>
    <p:extLst>
      <p:ext uri="{BB962C8B-B14F-4D97-AF65-F5344CB8AC3E}">
        <p14:creationId xmlns:p14="http://schemas.microsoft.com/office/powerpoint/2010/main" val="3563355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3B587015-7F8F-4C40-B963-C311A685AC5F}"/>
              </a:ext>
            </a:extLst>
          </p:cNvPr>
          <p:cNvSpPr/>
          <p:nvPr/>
        </p:nvSpPr>
        <p:spPr>
          <a:xfrm>
            <a:off x="2267744" y="2420888"/>
            <a:ext cx="3528392" cy="1569660"/>
          </a:xfrm>
          <a:prstGeom prst="rect">
            <a:avLst/>
          </a:prstGeom>
        </p:spPr>
        <p:txBody>
          <a:bodyPr wrap="square">
            <a:spAutoFit/>
          </a:bodyPr>
          <a:lstStyle/>
          <a:p>
            <a:r>
              <a:rPr lang="ca-ES" sz="2800" dirty="0">
                <a:ea typeface="Tahoma" panose="020B0604030504040204" pitchFamily="34" charset="0"/>
                <a:cs typeface="Tahoma" panose="020B0604030504040204" pitchFamily="34" charset="0"/>
              </a:rPr>
              <a:t>RESPONSABILITAT CIVIL</a:t>
            </a: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17417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or recte 4"/>
          <p:cNvCxnSpPr/>
          <p:nvPr/>
        </p:nvCxnSpPr>
        <p:spPr>
          <a:xfrm>
            <a:off x="1475656" y="476672"/>
            <a:ext cx="727280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907704" y="506497"/>
            <a:ext cx="7128792" cy="5570756"/>
          </a:xfrm>
          <a:prstGeom prst="rect">
            <a:avLst/>
          </a:prstGeom>
        </p:spPr>
        <p:txBody>
          <a:bodyPr wrap="square">
            <a:spAutoFit/>
          </a:bodyPr>
          <a:lstStyle/>
          <a:p>
            <a:r>
              <a:rPr lang="ca-ES" sz="2800" b="1" dirty="0">
                <a:ea typeface="Tahoma" panose="020B0604030504040204" pitchFamily="34" charset="0"/>
                <a:cs typeface="Tahoma" panose="020B0604030504040204" pitchFamily="34" charset="0"/>
              </a:rPr>
              <a:t>Opcions regulatòries</a:t>
            </a:r>
          </a:p>
          <a:p>
            <a:endParaRPr lang="ca-ES" sz="2800" b="1" dirty="0">
              <a:ea typeface="Tahoma" panose="020B0604030504040204" pitchFamily="34" charset="0"/>
              <a:cs typeface="Tahoma" panose="020B0604030504040204" pitchFamily="34" charset="0"/>
            </a:endParaRPr>
          </a:p>
          <a:p>
            <a:pPr marL="342900" indent="-342900">
              <a:buFont typeface="Wingdings" panose="05000000000000000000" pitchFamily="2" charset="2"/>
              <a:buChar char="Ø"/>
            </a:pPr>
            <a:r>
              <a:rPr lang="ca-ES" sz="2000" dirty="0">
                <a:ea typeface="Tahoma" panose="020B0604030504040204" pitchFamily="34" charset="0"/>
                <a:cs typeface="Tahoma" panose="020B0604030504040204" pitchFamily="34" charset="0"/>
              </a:rPr>
              <a:t>No regular expressament – autoregulació del mercat</a:t>
            </a:r>
          </a:p>
          <a:p>
            <a:r>
              <a:rPr lang="ca-ES" sz="2000" dirty="0">
                <a:ea typeface="Tahoma" panose="020B0604030504040204" pitchFamily="34" charset="0"/>
                <a:cs typeface="Tahoma" panose="020B0604030504040204" pitchFamily="34" charset="0"/>
              </a:rPr>
              <a:t>	Estàndards voluntaris. </a:t>
            </a:r>
            <a:r>
              <a:rPr lang="ca-ES" sz="2000" i="1" dirty="0">
                <a:ea typeface="Tahoma" panose="020B0604030504040204" pitchFamily="34" charset="0"/>
                <a:cs typeface="Tahoma" panose="020B0604030504040204" pitchFamily="34" charset="0"/>
              </a:rPr>
              <a:t>AI Bill of </a:t>
            </a:r>
            <a:r>
              <a:rPr lang="ca-ES" sz="2000" i="1" dirty="0" err="1">
                <a:ea typeface="Tahoma" panose="020B0604030504040204" pitchFamily="34" charset="0"/>
                <a:cs typeface="Tahoma" panose="020B0604030504040204" pitchFamily="34" charset="0"/>
              </a:rPr>
              <a:t>Rights</a:t>
            </a:r>
            <a:r>
              <a:rPr lang="ca-ES" sz="2000" i="1" dirty="0">
                <a:ea typeface="Tahoma" panose="020B0604030504040204" pitchFamily="34" charset="0"/>
                <a:cs typeface="Tahoma" panose="020B0604030504040204" pitchFamily="34" charset="0"/>
              </a:rPr>
              <a:t>  </a:t>
            </a:r>
          </a:p>
          <a:p>
            <a:endParaRPr lang="ca-ES" sz="2000" i="1" dirty="0">
              <a:ea typeface="Tahoma" panose="020B0604030504040204" pitchFamily="34" charset="0"/>
              <a:cs typeface="Tahoma" panose="020B0604030504040204" pitchFamily="34" charset="0"/>
            </a:endParaRPr>
          </a:p>
          <a:p>
            <a:pPr lvl="2"/>
            <a:endParaRPr lang="ca-ES" sz="2000" dirty="0">
              <a:ea typeface="Tahoma" panose="020B0604030504040204" pitchFamily="34" charset="0"/>
              <a:cs typeface="Tahoma" panose="020B0604030504040204" pitchFamily="34" charset="0"/>
            </a:endParaRPr>
          </a:p>
          <a:p>
            <a:pPr marL="342900" indent="-342900">
              <a:buFont typeface="Wingdings" panose="05000000000000000000" pitchFamily="2" charset="2"/>
              <a:buChar char="Ø"/>
            </a:pPr>
            <a:r>
              <a:rPr lang="ca-ES" sz="2000" dirty="0">
                <a:ea typeface="Tahoma" panose="020B0604030504040204" pitchFamily="34" charset="0"/>
                <a:cs typeface="Tahoma" panose="020B0604030504040204" pitchFamily="34" charset="0"/>
              </a:rPr>
              <a:t>Regular</a:t>
            </a:r>
          </a:p>
          <a:p>
            <a:r>
              <a:rPr lang="ca-ES" sz="2000" dirty="0">
                <a:ea typeface="Tahoma" panose="020B0604030504040204" pitchFamily="34" charset="0"/>
                <a:cs typeface="Tahoma" panose="020B0604030504040204" pitchFamily="34" charset="0"/>
              </a:rPr>
              <a:t> </a:t>
            </a:r>
          </a:p>
          <a:p>
            <a:pPr lvl="1"/>
            <a:r>
              <a:rPr lang="ca-ES" sz="2000" dirty="0">
                <a:ea typeface="Tahoma" panose="020B0604030504040204" pitchFamily="34" charset="0"/>
                <a:cs typeface="Tahoma" panose="020B0604030504040204" pitchFamily="34" charset="0"/>
              </a:rPr>
              <a:t>Objectiu UE: fomentar el desenvolupament IA</a:t>
            </a:r>
          </a:p>
          <a:p>
            <a:pPr marL="800100" lvl="1" indent="-342900">
              <a:buFontTx/>
              <a:buChar char="-"/>
            </a:pPr>
            <a:endParaRPr lang="ca-ES" sz="2000" dirty="0">
              <a:ea typeface="Tahoma" panose="020B0604030504040204" pitchFamily="34" charset="0"/>
              <a:cs typeface="Tahoma" panose="020B0604030504040204" pitchFamily="34" charset="0"/>
            </a:endParaRPr>
          </a:p>
          <a:p>
            <a:pPr marL="800100" lvl="1" indent="-342900">
              <a:buFontTx/>
              <a:buChar char="-"/>
            </a:pPr>
            <a:r>
              <a:rPr lang="ca-ES" sz="2000" dirty="0">
                <a:ea typeface="Tahoma" panose="020B0604030504040204" pitchFamily="34" charset="0"/>
                <a:cs typeface="Tahoma" panose="020B0604030504040204" pitchFamily="34" charset="0"/>
              </a:rPr>
              <a:t>Garantir la seguretat </a:t>
            </a:r>
          </a:p>
          <a:p>
            <a:pPr marL="1257300" lvl="2" indent="-342900">
              <a:buFontTx/>
              <a:buChar char="-"/>
            </a:pPr>
            <a:r>
              <a:rPr lang="ca-ES" sz="2000" dirty="0">
                <a:ea typeface="Tahoma" panose="020B0604030504040204" pitchFamily="34" charset="0"/>
                <a:cs typeface="Tahoma" panose="020B0604030504040204" pitchFamily="34" charset="0"/>
              </a:rPr>
              <a:t>identificar nivells de risc de vulneració drets fonamentals</a:t>
            </a:r>
          </a:p>
          <a:p>
            <a:pPr marL="1257300" lvl="2" indent="-342900">
              <a:buFontTx/>
              <a:buChar char="-"/>
            </a:pPr>
            <a:r>
              <a:rPr lang="ca-ES" sz="2000" dirty="0">
                <a:ea typeface="Tahoma" panose="020B0604030504040204" pitchFamily="34" charset="0"/>
                <a:cs typeface="Tahoma" panose="020B0604030504040204" pitchFamily="34" charset="0"/>
              </a:rPr>
              <a:t>supervisió humana </a:t>
            </a:r>
          </a:p>
          <a:p>
            <a:pPr marL="800100" lvl="1" indent="-342900">
              <a:buFontTx/>
              <a:buChar char="-"/>
            </a:pPr>
            <a:endParaRPr lang="ca-ES" sz="2000" dirty="0">
              <a:ea typeface="Tahoma" panose="020B0604030504040204" pitchFamily="34" charset="0"/>
              <a:cs typeface="Tahoma" panose="020B0604030504040204" pitchFamily="34" charset="0"/>
            </a:endParaRPr>
          </a:p>
          <a:p>
            <a:pPr marL="800100" lvl="1" indent="-342900">
              <a:buFontTx/>
              <a:buChar char="-"/>
            </a:pPr>
            <a:r>
              <a:rPr lang="ca-ES" sz="2000" dirty="0">
                <a:ea typeface="Tahoma" panose="020B0604030504040204" pitchFamily="34" charset="0"/>
                <a:cs typeface="Tahoma" panose="020B0604030504040204" pitchFamily="34" charset="0"/>
              </a:rPr>
              <a:t>Establir un sistema de responsabilitat per danys</a:t>
            </a:r>
          </a:p>
          <a:p>
            <a:endParaRPr lang="ca-ES" sz="2000" dirty="0">
              <a:ea typeface="Tahoma" panose="020B0604030504040204" pitchFamily="34" charset="0"/>
              <a:cs typeface="Tahoma" panose="020B0604030504040204" pitchFamily="34" charset="0"/>
            </a:endParaRPr>
          </a:p>
        </p:txBody>
      </p:sp>
      <p:pic>
        <p:nvPicPr>
          <p:cNvPr id="7" name="Imatge 2" descr="cid:image001.jpg@01D105AE.6A90D4E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03649" y="6287508"/>
            <a:ext cx="1728192" cy="55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tge 9">
            <a:extLst>
              <a:ext uri="{FF2B5EF4-FFF2-40B4-BE49-F238E27FC236}">
                <a16:creationId xmlns:a16="http://schemas.microsoft.com/office/drawing/2014/main" id="{BDBD0D5D-FED6-8A9D-D732-93B1D94E0088}"/>
              </a:ext>
            </a:extLst>
          </p:cNvPr>
          <p:cNvPicPr>
            <a:picLocks noChangeAspect="1"/>
          </p:cNvPicPr>
          <p:nvPr/>
        </p:nvPicPr>
        <p:blipFill>
          <a:blip r:embed="rId5"/>
          <a:stretch>
            <a:fillRect/>
          </a:stretch>
        </p:blipFill>
        <p:spPr>
          <a:xfrm>
            <a:off x="340979" y="1196752"/>
            <a:ext cx="1044108" cy="610123"/>
          </a:xfrm>
          <a:prstGeom prst="rect">
            <a:avLst/>
          </a:prstGeom>
        </p:spPr>
      </p:pic>
      <p:pic>
        <p:nvPicPr>
          <p:cNvPr id="8" name="Imatge 11">
            <a:extLst>
              <a:ext uri="{FF2B5EF4-FFF2-40B4-BE49-F238E27FC236}">
                <a16:creationId xmlns:a16="http://schemas.microsoft.com/office/drawing/2014/main" id="{643CF13A-9926-BA05-BA32-53A7E197BA07}"/>
              </a:ext>
            </a:extLst>
          </p:cNvPr>
          <p:cNvPicPr>
            <a:picLocks noChangeAspect="1"/>
          </p:cNvPicPr>
          <p:nvPr/>
        </p:nvPicPr>
        <p:blipFill>
          <a:blip r:embed="rId6"/>
          <a:stretch>
            <a:fillRect/>
          </a:stretch>
        </p:blipFill>
        <p:spPr>
          <a:xfrm>
            <a:off x="386546" y="3419321"/>
            <a:ext cx="1016690" cy="662301"/>
          </a:xfrm>
          <a:prstGeom prst="rect">
            <a:avLst/>
          </a:prstGeom>
        </p:spPr>
      </p:pic>
    </p:spTree>
    <p:extLst>
      <p:ext uri="{BB962C8B-B14F-4D97-AF65-F5344CB8AC3E}">
        <p14:creationId xmlns:p14="http://schemas.microsoft.com/office/powerpoint/2010/main" val="18772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7624" y="2780928"/>
            <a:ext cx="432048" cy="100811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cxnSp>
        <p:nvCxnSpPr>
          <p:cNvPr id="5" name="Connector recte 4"/>
          <p:cNvCxnSpPr/>
          <p:nvPr/>
        </p:nvCxnSpPr>
        <p:spPr>
          <a:xfrm>
            <a:off x="1475656" y="476672"/>
            <a:ext cx="727280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907704" y="506497"/>
            <a:ext cx="6696742" cy="6370975"/>
          </a:xfrm>
          <a:prstGeom prst="rect">
            <a:avLst/>
          </a:prstGeom>
        </p:spPr>
        <p:txBody>
          <a:bodyPr wrap="square">
            <a:spAutoFit/>
          </a:bodyPr>
          <a:lstStyle/>
          <a:p>
            <a:r>
              <a:rPr lang="ca-ES" sz="2800" b="1" dirty="0">
                <a:ea typeface="Tahoma" panose="020B0604030504040204" pitchFamily="34" charset="0"/>
                <a:cs typeface="Tahoma" panose="020B0604030504040204" pitchFamily="34" charset="0"/>
              </a:rPr>
              <a:t>Propostes UE</a:t>
            </a: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pPr marL="342900" indent="-342900">
              <a:buFont typeface="Wingdings" panose="05000000000000000000" pitchFamily="2" charset="2"/>
              <a:buChar char="Ø"/>
            </a:pPr>
            <a:r>
              <a:rPr lang="ca-ES" sz="2000" dirty="0">
                <a:ea typeface="Tahoma" panose="020B0604030504040204" pitchFamily="34" charset="0"/>
                <a:cs typeface="Tahoma" panose="020B0604030504040204" pitchFamily="34" charset="0"/>
              </a:rPr>
              <a:t>Proposta de Reglament (UE) per establir normes harmonitzades en matèria de IA (</a:t>
            </a:r>
            <a:r>
              <a:rPr lang="ca-ES" sz="2000" b="1" dirty="0">
                <a:ea typeface="Tahoma" panose="020B0604030504040204" pitchFamily="34" charset="0"/>
                <a:cs typeface="Tahoma" panose="020B0604030504040204" pitchFamily="34" charset="0"/>
              </a:rPr>
              <a:t>Llei de IA</a:t>
            </a:r>
            <a:r>
              <a:rPr lang="ca-ES" sz="2000" dirty="0">
                <a:ea typeface="Tahoma" panose="020B0604030504040204" pitchFamily="34" charset="0"/>
                <a:cs typeface="Tahoma" panose="020B0604030504040204" pitchFamily="34" charset="0"/>
              </a:rPr>
              <a:t>) 21.04.2021</a:t>
            </a:r>
          </a:p>
          <a:p>
            <a:r>
              <a:rPr lang="ca-ES" sz="2000" dirty="0">
                <a:ea typeface="Tahoma" panose="020B0604030504040204" pitchFamily="34" charset="0"/>
                <a:cs typeface="Tahoma" panose="020B0604030504040204" pitchFamily="34" charset="0"/>
              </a:rPr>
              <a:t>	</a:t>
            </a:r>
          </a:p>
          <a:p>
            <a:pPr marL="342900" indent="-342900">
              <a:buFont typeface="Wingdings" panose="05000000000000000000" pitchFamily="2" charset="2"/>
              <a:buChar char="Ø"/>
            </a:pPr>
            <a:r>
              <a:rPr lang="ca-ES" sz="2000" dirty="0"/>
              <a:t>Proposta de Directiva relativa a la adaptació de les normes de responsabilitat civil extracontractual a la intel·ligència artificial (</a:t>
            </a:r>
            <a:r>
              <a:rPr lang="ca-ES" sz="2000" b="1" dirty="0"/>
              <a:t>Directiva sobre responsabilitat en matèria de IA</a:t>
            </a:r>
            <a:r>
              <a:rPr lang="ca-ES" sz="2000" dirty="0"/>
              <a:t>) </a:t>
            </a:r>
          </a:p>
          <a:p>
            <a:pPr lvl="1"/>
            <a:r>
              <a:rPr lang="ca-ES" sz="2000" dirty="0"/>
              <a:t>(COM(2022) 496 final, 28.9.2022)</a:t>
            </a:r>
          </a:p>
          <a:p>
            <a:endParaRPr lang="ca-ES" sz="2000" dirty="0"/>
          </a:p>
          <a:p>
            <a:pPr marL="342900" indent="-342900">
              <a:buFont typeface="Wingdings" panose="05000000000000000000" pitchFamily="2" charset="2"/>
              <a:buChar char="Ø"/>
            </a:pPr>
            <a:r>
              <a:rPr lang="ca-ES" sz="2000" dirty="0"/>
              <a:t>Proposta de </a:t>
            </a:r>
            <a:r>
              <a:rPr lang="ca-ES" sz="2000" b="1" dirty="0"/>
              <a:t>Directiva sobre responsabilitat per productes defectuosos </a:t>
            </a:r>
          </a:p>
          <a:p>
            <a:r>
              <a:rPr lang="ca-ES" sz="2000" dirty="0"/>
              <a:t>	(COM(2022) 496 final, 28.9.2022)</a:t>
            </a:r>
          </a:p>
          <a:p>
            <a:pPr marL="800100" lvl="1" indent="-342900">
              <a:buFont typeface="Wingdings" panose="05000000000000000000" pitchFamily="2" charset="2"/>
              <a:buChar char="Ø"/>
            </a:pPr>
            <a:endParaRPr lang="es-ES" sz="2000" dirty="0">
              <a:ea typeface="Tahoma" panose="020B0604030504040204" pitchFamily="34" charset="0"/>
              <a:cs typeface="Tahoma" panose="020B0604030504040204" pitchFamily="34" charset="0"/>
            </a:endParaRPr>
          </a:p>
          <a:p>
            <a:pPr lvl="1"/>
            <a:endParaRPr lang="es-ES" sz="2000" dirty="0">
              <a:ea typeface="Tahoma" panose="020B0604030504040204" pitchFamily="34" charset="0"/>
              <a:cs typeface="Tahoma" panose="020B0604030504040204" pitchFamily="34" charset="0"/>
            </a:endParaRPr>
          </a:p>
          <a:p>
            <a:pPr marL="800100" lvl="1" indent="-342900">
              <a:buFont typeface="Wingdings" panose="05000000000000000000" pitchFamily="2" charset="2"/>
              <a:buChar char="Ø"/>
            </a:pPr>
            <a:endParaRPr lang="es-ES" sz="2000" dirty="0">
              <a:ea typeface="Tahoma" panose="020B0604030504040204" pitchFamily="34" charset="0"/>
              <a:cs typeface="Tahoma" panose="020B0604030504040204" pitchFamily="34" charset="0"/>
            </a:endParaRPr>
          </a:p>
          <a:p>
            <a:pPr marL="342900" indent="-342900">
              <a:buFont typeface="Wingdings" panose="05000000000000000000" pitchFamily="2" charset="2"/>
              <a:buChar char="Ø"/>
            </a:pPr>
            <a:endParaRPr lang="es-ES" sz="2000" dirty="0">
              <a:ea typeface="Tahoma" panose="020B0604030504040204" pitchFamily="34" charset="0"/>
              <a:cs typeface="Tahoma" panose="020B0604030504040204" pitchFamily="34" charset="0"/>
            </a:endParaRPr>
          </a:p>
          <a:p>
            <a:pPr marL="342900" indent="-342900">
              <a:buFont typeface="Wingdings" panose="05000000000000000000" pitchFamily="2" charset="2"/>
              <a:buChar char="Ø"/>
            </a:pPr>
            <a:endParaRPr lang="es-ES" sz="2000" dirty="0">
              <a:ea typeface="Tahoma" panose="020B0604030504040204" pitchFamily="34" charset="0"/>
              <a:cs typeface="Tahoma" panose="020B0604030504040204" pitchFamily="34" charset="0"/>
            </a:endParaRPr>
          </a:p>
          <a:p>
            <a:endParaRPr lang="es-ES" sz="2000" dirty="0">
              <a:ea typeface="Tahoma" panose="020B0604030504040204" pitchFamily="34" charset="0"/>
              <a:cs typeface="Tahoma" panose="020B0604030504040204" pitchFamily="34" charset="0"/>
            </a:endParaRPr>
          </a:p>
        </p:txBody>
      </p:sp>
      <p:pic>
        <p:nvPicPr>
          <p:cNvPr id="7" name="Imatge 2" descr="cid:image001.jpg@01D105AE.6A90D4E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03649" y="6287508"/>
            <a:ext cx="1728192" cy="55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43803" y="521296"/>
            <a:ext cx="1800197" cy="1318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491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7624" y="2780928"/>
            <a:ext cx="432048" cy="100811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cxnSp>
        <p:nvCxnSpPr>
          <p:cNvPr id="5" name="Connector recte 4"/>
          <p:cNvCxnSpPr/>
          <p:nvPr/>
        </p:nvCxnSpPr>
        <p:spPr>
          <a:xfrm>
            <a:off x="1475656" y="476672"/>
            <a:ext cx="727280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907704" y="506497"/>
            <a:ext cx="7128792" cy="4524315"/>
          </a:xfrm>
          <a:prstGeom prst="rect">
            <a:avLst/>
          </a:prstGeom>
        </p:spPr>
        <p:txBody>
          <a:bodyPr wrap="square">
            <a:spAutoFit/>
          </a:bodyPr>
          <a:lstStyle/>
          <a:p>
            <a:r>
              <a:rPr lang="es-ES" sz="2800" b="1" dirty="0" err="1">
                <a:ea typeface="Tahoma" panose="020B0604030504040204" pitchFamily="34" charset="0"/>
                <a:cs typeface="Tahoma" panose="020B0604030504040204" pitchFamily="34" charset="0"/>
              </a:rPr>
              <a:t>Responsabilitat</a:t>
            </a:r>
            <a:r>
              <a:rPr lang="es-ES" sz="2800" b="1" dirty="0">
                <a:ea typeface="Tahoma" panose="020B0604030504040204" pitchFamily="34" charset="0"/>
                <a:cs typeface="Tahoma" panose="020B0604030504040204" pitchFamily="34" charset="0"/>
              </a:rPr>
              <a:t>. Normativa actual</a:t>
            </a:r>
          </a:p>
          <a:p>
            <a:endParaRPr lang="ca-ES" sz="2000" dirty="0">
              <a:ea typeface="Tahoma" panose="020B0604030504040204" pitchFamily="34" charset="0"/>
              <a:cs typeface="Tahoma" panose="020B0604030504040204" pitchFamily="34" charset="0"/>
            </a:endParaRPr>
          </a:p>
          <a:p>
            <a:pPr marL="800100" lvl="1" indent="-342900">
              <a:buFont typeface="Wingdings" panose="05000000000000000000" pitchFamily="2" charset="2"/>
              <a:buChar char="Ø"/>
            </a:pPr>
            <a:r>
              <a:rPr lang="ca-ES" sz="2000" dirty="0">
                <a:ea typeface="Tahoma" panose="020B0604030504040204" pitchFamily="34" charset="0"/>
                <a:cs typeface="Tahoma" panose="020B0604030504040204" pitchFamily="34" charset="0"/>
              </a:rPr>
              <a:t>Codi civil (arts. 1902 i 1903)</a:t>
            </a:r>
          </a:p>
          <a:p>
            <a:pPr marL="800100" lvl="1" indent="-342900">
              <a:buFont typeface="Wingdings" panose="05000000000000000000" pitchFamily="2" charset="2"/>
              <a:buChar char="Ø"/>
            </a:pPr>
            <a:r>
              <a:rPr lang="ca-ES" sz="2000" dirty="0">
                <a:ea typeface="Tahoma" panose="020B0604030504040204" pitchFamily="34" charset="0"/>
                <a:cs typeface="Tahoma" panose="020B0604030504040204" pitchFamily="34" charset="0"/>
              </a:rPr>
              <a:t>Responsabilitat per productes defectuosos (TR-LGDCU)</a:t>
            </a:r>
          </a:p>
          <a:p>
            <a:pPr marL="800100" lvl="1" indent="-342900">
              <a:buFont typeface="Wingdings" panose="05000000000000000000" pitchFamily="2" charset="2"/>
              <a:buChar char="Ø"/>
            </a:pPr>
            <a:r>
              <a:rPr lang="ca-ES" sz="2000" dirty="0">
                <a:ea typeface="Tahoma" panose="020B0604030504040204" pitchFamily="34" charset="0"/>
                <a:cs typeface="Tahoma" panose="020B0604030504040204" pitchFamily="34" charset="0"/>
              </a:rPr>
              <a:t>R. patrimonial de les administracions públiques </a:t>
            </a:r>
          </a:p>
          <a:p>
            <a:pPr lvl="1"/>
            <a:r>
              <a:rPr lang="ca-ES" sz="2000" dirty="0">
                <a:ea typeface="Tahoma" panose="020B0604030504040204" pitchFamily="34" charset="0"/>
                <a:cs typeface="Tahoma" panose="020B0604030504040204" pitchFamily="34" charset="0"/>
              </a:rPr>
              <a:t>	(Llei 39/2015 i 40/2015)</a:t>
            </a:r>
          </a:p>
          <a:p>
            <a:pPr marL="800100" lvl="1" indent="-342900">
              <a:buFont typeface="Wingdings" panose="05000000000000000000" pitchFamily="2" charset="2"/>
              <a:buChar char="Ø"/>
            </a:pPr>
            <a:endParaRPr lang="ca-ES" sz="2000" dirty="0">
              <a:latin typeface="Sylfaen" panose="010A0502050306030303" pitchFamily="18" charset="0"/>
              <a:ea typeface="Tahoma" panose="020B0604030504040204" pitchFamily="34" charset="0"/>
              <a:cs typeface="Tahoma" panose="020B0604030504040204" pitchFamily="34" charset="0"/>
            </a:endParaRPr>
          </a:p>
          <a:p>
            <a:r>
              <a:rPr lang="ca-ES" sz="2000" dirty="0">
                <a:ea typeface="Tahoma" panose="020B0604030504040204" pitchFamily="34" charset="0"/>
                <a:cs typeface="Tahoma" panose="020B0604030504040204" pitchFamily="34" charset="0"/>
              </a:rPr>
              <a:t>Dificultats probatòries:</a:t>
            </a:r>
          </a:p>
          <a:p>
            <a:endParaRPr lang="ca-ES" sz="2000" dirty="0">
              <a:ea typeface="Tahoma" panose="020B0604030504040204" pitchFamily="34" charset="0"/>
              <a:cs typeface="Tahoma" panose="020B0604030504040204" pitchFamily="34" charset="0"/>
            </a:endParaRPr>
          </a:p>
          <a:p>
            <a:r>
              <a:rPr lang="ca-ES" sz="2000" dirty="0">
                <a:ea typeface="Tahoma" panose="020B0604030504040204" pitchFamily="34" charset="0"/>
                <a:cs typeface="Tahoma" panose="020B0604030504040204" pitchFamily="34" charset="0"/>
              </a:rPr>
              <a:t>	- negligència</a:t>
            </a:r>
          </a:p>
          <a:p>
            <a:r>
              <a:rPr lang="ca-ES" sz="2000" dirty="0">
                <a:ea typeface="Tahoma" panose="020B0604030504040204" pitchFamily="34" charset="0"/>
                <a:cs typeface="Tahoma" panose="020B0604030504040204" pitchFamily="34" charset="0"/>
              </a:rPr>
              <a:t>	- relació de causalitat</a:t>
            </a:r>
          </a:p>
          <a:p>
            <a:endParaRPr lang="ca-ES" sz="2000" dirty="0">
              <a:ea typeface="Tahoma" panose="020B0604030504040204" pitchFamily="34" charset="0"/>
              <a:cs typeface="Tahoma" panose="020B0604030504040204" pitchFamily="34" charset="0"/>
            </a:endParaRPr>
          </a:p>
          <a:p>
            <a:r>
              <a:rPr lang="ca-ES" sz="2000" dirty="0">
                <a:ea typeface="Tahoma" panose="020B0604030504040204" pitchFamily="34" charset="0"/>
                <a:cs typeface="Tahoma" panose="020B0604030504040204" pitchFamily="34" charset="0"/>
              </a:rPr>
              <a:t>	</a:t>
            </a:r>
          </a:p>
          <a:p>
            <a:endParaRPr lang="ca-ES" sz="2000" dirty="0">
              <a:ea typeface="Tahoma" panose="020B0604030504040204" pitchFamily="34" charset="0"/>
              <a:cs typeface="Tahoma" panose="020B0604030504040204" pitchFamily="34" charset="0"/>
            </a:endParaRPr>
          </a:p>
        </p:txBody>
      </p:sp>
      <p:pic>
        <p:nvPicPr>
          <p:cNvPr id="7" name="Imatge 2" descr="cid:image001.jpg@01D105AE.6A90D4E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03649" y="6287508"/>
            <a:ext cx="1728192" cy="55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Contenidor de contingut 4">
            <a:extLst>
              <a:ext uri="{FF2B5EF4-FFF2-40B4-BE49-F238E27FC236}">
                <a16:creationId xmlns:a16="http://schemas.microsoft.com/office/drawing/2014/main" id="{32704BED-F126-FB7D-ADC4-5511673930CF}"/>
              </a:ext>
            </a:extLst>
          </p:cNvPr>
          <p:cNvPicPr>
            <a:picLocks noChangeAspect="1"/>
          </p:cNvPicPr>
          <p:nvPr/>
        </p:nvPicPr>
        <p:blipFill>
          <a:blip r:embed="rId5"/>
          <a:stretch>
            <a:fillRect/>
          </a:stretch>
        </p:blipFill>
        <p:spPr>
          <a:xfrm>
            <a:off x="1475656" y="4221088"/>
            <a:ext cx="6624736" cy="2455788"/>
          </a:xfrm>
          <a:prstGeom prst="rect">
            <a:avLst/>
          </a:prstGeom>
        </p:spPr>
      </p:pic>
    </p:spTree>
    <p:extLst>
      <p:ext uri="{BB962C8B-B14F-4D97-AF65-F5344CB8AC3E}">
        <p14:creationId xmlns:p14="http://schemas.microsoft.com/office/powerpoint/2010/main" val="2780167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or recte 4"/>
          <p:cNvCxnSpPr/>
          <p:nvPr/>
        </p:nvCxnSpPr>
        <p:spPr>
          <a:xfrm>
            <a:off x="1475656" y="476672"/>
            <a:ext cx="727280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763688" y="620688"/>
            <a:ext cx="7272808" cy="6063198"/>
          </a:xfrm>
          <a:prstGeom prst="rect">
            <a:avLst/>
          </a:prstGeom>
        </p:spPr>
        <p:txBody>
          <a:bodyPr wrap="square">
            <a:spAutoFit/>
          </a:bodyPr>
          <a:lstStyle/>
          <a:p>
            <a:r>
              <a:rPr lang="ca-ES" sz="2800" b="1" dirty="0">
                <a:ea typeface="Tahoma" panose="020B0604030504040204" pitchFamily="34" charset="0"/>
                <a:cs typeface="Tahoma" panose="020B0604030504040204" pitchFamily="34" charset="0"/>
              </a:rPr>
              <a:t>Facilitar l’obtenció de la prova i Presumpcions</a:t>
            </a:r>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pPr marL="342900" indent="-342900">
              <a:buFont typeface="Wingdings" panose="05000000000000000000" pitchFamily="2" charset="2"/>
              <a:buChar char="Ø"/>
            </a:pPr>
            <a:endParaRPr lang="es-ES" sz="2000" dirty="0">
              <a:ea typeface="Tahoma" panose="020B0604030504040204" pitchFamily="34" charset="0"/>
              <a:cs typeface="Tahoma" panose="020B0604030504040204" pitchFamily="34" charset="0"/>
            </a:endParaRPr>
          </a:p>
          <a:p>
            <a:endParaRPr lang="en-GB" sz="2000" b="1" dirty="0"/>
          </a:p>
          <a:p>
            <a:endParaRPr lang="en-GB" sz="2000" dirty="0"/>
          </a:p>
          <a:p>
            <a:pPr lvl="0"/>
            <a:endParaRPr lang="en-GB" sz="2000" dirty="0"/>
          </a:p>
          <a:p>
            <a:endParaRPr lang="en-GB" sz="2000" dirty="0"/>
          </a:p>
          <a:p>
            <a:endParaRPr lang="es-ES" sz="2000" dirty="0">
              <a:ea typeface="Tahoma" panose="020B0604030504040204" pitchFamily="34" charset="0"/>
              <a:cs typeface="Tahoma" panose="020B0604030504040204" pitchFamily="34" charset="0"/>
            </a:endParaRPr>
          </a:p>
        </p:txBody>
      </p:sp>
      <p:pic>
        <p:nvPicPr>
          <p:cNvPr id="7" name="Imatge 2" descr="cid:image001.jpg@01D105AE.6A90D4E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03649" y="6287508"/>
            <a:ext cx="1728192" cy="55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Diagrama 7"/>
          <p:cNvGraphicFramePr/>
          <p:nvPr>
            <p:extLst>
              <p:ext uri="{D42A27DB-BD31-4B8C-83A1-F6EECF244321}">
                <p14:modId xmlns:p14="http://schemas.microsoft.com/office/powerpoint/2010/main" val="4025595092"/>
              </p:ext>
            </p:extLst>
          </p:nvPr>
        </p:nvGraphicFramePr>
        <p:xfrm>
          <a:off x="2987824" y="1977935"/>
          <a:ext cx="4104456" cy="295232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87639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7624" y="2780928"/>
            <a:ext cx="432048" cy="100811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cxnSp>
        <p:nvCxnSpPr>
          <p:cNvPr id="5" name="Connector recte 4"/>
          <p:cNvCxnSpPr/>
          <p:nvPr/>
        </p:nvCxnSpPr>
        <p:spPr>
          <a:xfrm>
            <a:off x="1475656" y="476672"/>
            <a:ext cx="727280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907704" y="506497"/>
            <a:ext cx="6696742" cy="3293209"/>
          </a:xfrm>
          <a:prstGeom prst="rect">
            <a:avLst/>
          </a:prstGeom>
        </p:spPr>
        <p:txBody>
          <a:bodyPr wrap="square">
            <a:spAutoFit/>
          </a:bodyPr>
          <a:lstStyle/>
          <a:p>
            <a:r>
              <a:rPr lang="ca-ES" sz="2800" b="1" dirty="0">
                <a:ea typeface="Tahoma" panose="020B0604030504040204" pitchFamily="34" charset="0"/>
                <a:cs typeface="Tahoma" panose="020B0604030504040204" pitchFamily="34" charset="0"/>
              </a:rPr>
              <a:t>Altres propostes</a:t>
            </a:r>
            <a:endParaRPr lang="ca-ES" altLang="es-ES" sz="2000" dirty="0"/>
          </a:p>
          <a:p>
            <a:pPr>
              <a:defRPr/>
            </a:pPr>
            <a:endParaRPr lang="ca-ES" altLang="es-ES" sz="2000" dirty="0"/>
          </a:p>
          <a:p>
            <a:pPr marL="342900" indent="-342900">
              <a:buFont typeface="Wingdings" panose="05000000000000000000" pitchFamily="2" charset="2"/>
              <a:buChar char="Ø"/>
            </a:pPr>
            <a:r>
              <a:rPr lang="ca-ES" sz="2000" dirty="0">
                <a:ea typeface="Tahoma" panose="020B0604030504040204" pitchFamily="34" charset="0"/>
                <a:cs typeface="Tahoma" panose="020B0604030504040204" pitchFamily="34" charset="0"/>
              </a:rPr>
              <a:t>Responsabilitat del propi robot (proposta abandonada)</a:t>
            </a:r>
          </a:p>
          <a:p>
            <a:pPr marL="342900" indent="-342900">
              <a:buFont typeface="Wingdings" panose="05000000000000000000" pitchFamily="2" charset="2"/>
              <a:buChar char="Ø"/>
            </a:pPr>
            <a:endParaRPr lang="ca-ES" sz="2000" dirty="0">
              <a:ea typeface="Tahoma" panose="020B0604030504040204" pitchFamily="34" charset="0"/>
              <a:cs typeface="Tahoma" panose="020B0604030504040204" pitchFamily="34" charset="0"/>
            </a:endParaRPr>
          </a:p>
          <a:p>
            <a:pPr marL="342900" indent="-342900">
              <a:buFont typeface="Wingdings" panose="05000000000000000000" pitchFamily="2" charset="2"/>
              <a:buChar char="Ø"/>
            </a:pPr>
            <a:r>
              <a:rPr lang="ca-ES" sz="2000" dirty="0">
                <a:ea typeface="Tahoma" panose="020B0604030504040204" pitchFamily="34" charset="0"/>
                <a:cs typeface="Tahoma" panose="020B0604030504040204" pitchFamily="34" charset="0"/>
              </a:rPr>
              <a:t>Responsabilitat objectiva</a:t>
            </a:r>
          </a:p>
          <a:p>
            <a:endParaRPr lang="ca-ES" sz="2000" dirty="0">
              <a:ea typeface="Tahoma" panose="020B0604030504040204" pitchFamily="34" charset="0"/>
              <a:cs typeface="Tahoma" panose="020B0604030504040204" pitchFamily="34" charset="0"/>
            </a:endParaRPr>
          </a:p>
          <a:p>
            <a:pPr marL="342900" indent="-342900">
              <a:buFont typeface="Wingdings" panose="05000000000000000000" pitchFamily="2" charset="2"/>
              <a:buChar char="Ø"/>
              <a:defRPr/>
            </a:pPr>
            <a:r>
              <a:rPr lang="ca-ES" altLang="es-ES" sz="2000" dirty="0"/>
              <a:t>Fons de compensació </a:t>
            </a:r>
          </a:p>
          <a:p>
            <a:pPr marL="342900" indent="-342900">
              <a:buFont typeface="Wingdings" panose="05000000000000000000" pitchFamily="2" charset="2"/>
              <a:buChar char="Ø"/>
              <a:defRPr/>
            </a:pPr>
            <a:endParaRPr lang="ca-ES" altLang="es-ES" sz="2000" dirty="0"/>
          </a:p>
          <a:p>
            <a:endParaRPr lang="ca-ES" sz="2000" dirty="0">
              <a:ea typeface="Tahoma" panose="020B0604030504040204" pitchFamily="34" charset="0"/>
              <a:cs typeface="Tahoma" panose="020B0604030504040204" pitchFamily="34" charset="0"/>
            </a:endParaRPr>
          </a:p>
          <a:p>
            <a:endParaRPr lang="es-ES" sz="2000" dirty="0">
              <a:ea typeface="Tahoma" panose="020B0604030504040204" pitchFamily="34" charset="0"/>
              <a:cs typeface="Tahoma" panose="020B0604030504040204" pitchFamily="34" charset="0"/>
            </a:endParaRPr>
          </a:p>
        </p:txBody>
      </p:sp>
      <p:pic>
        <p:nvPicPr>
          <p:cNvPr id="7" name="Imatge 2" descr="cid:image001.jpg@01D105AE.6A90D4E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03649" y="6287508"/>
            <a:ext cx="1728192" cy="55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347864" y="107340"/>
            <a:ext cx="7550332" cy="369332"/>
          </a:xfrm>
          <a:prstGeom prst="rect">
            <a:avLst/>
          </a:prstGeom>
        </p:spPr>
        <p:txBody>
          <a:bodyPr wrap="square">
            <a:spAutoFit/>
          </a:bodyPr>
          <a:lstStyle/>
          <a:p>
            <a:pPr algn="just"/>
            <a:r>
              <a:rPr lang="es-ES" b="1" dirty="0"/>
              <a:t>			</a:t>
            </a:r>
            <a:endParaRPr lang="es-ES" b="1" dirty="0">
              <a:ea typeface="Tahoma" panose="020B0604030504040204" pitchFamily="34" charset="0"/>
              <a:cs typeface="Tahoma" panose="020B0604030504040204" pitchFamily="34" charset="0"/>
            </a:endParaRPr>
          </a:p>
        </p:txBody>
      </p:sp>
      <p:graphicFrame>
        <p:nvGraphicFramePr>
          <p:cNvPr id="4" name="Diagrama 3">
            <a:extLst>
              <a:ext uri="{FF2B5EF4-FFF2-40B4-BE49-F238E27FC236}">
                <a16:creationId xmlns:a16="http://schemas.microsoft.com/office/drawing/2014/main" id="{7F16316A-1963-8B80-D8E4-8DF6756677CF}"/>
              </a:ext>
            </a:extLst>
          </p:cNvPr>
          <p:cNvGraphicFramePr/>
          <p:nvPr>
            <p:extLst>
              <p:ext uri="{D42A27DB-BD31-4B8C-83A1-F6EECF244321}">
                <p14:modId xmlns:p14="http://schemas.microsoft.com/office/powerpoint/2010/main" val="3537413302"/>
              </p:ext>
            </p:extLst>
          </p:nvPr>
        </p:nvGraphicFramePr>
        <p:xfrm>
          <a:off x="3059832" y="2348879"/>
          <a:ext cx="5544614" cy="410445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608962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6 Imagen" descr="C:\Temp\ARC155\animacio\panomarica edifici.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897135"/>
            <a:ext cx="4320480" cy="2381810"/>
          </a:xfrm>
          <a:prstGeom prst="rect">
            <a:avLst/>
          </a:prstGeom>
          <a:noFill/>
          <a:ln>
            <a:noFill/>
          </a:ln>
        </p:spPr>
      </p:pic>
      <p:sp>
        <p:nvSpPr>
          <p:cNvPr id="11" name="QuadreDeText 10"/>
          <p:cNvSpPr txBox="1"/>
          <p:nvPr/>
        </p:nvSpPr>
        <p:spPr>
          <a:xfrm>
            <a:off x="2483768" y="3833196"/>
            <a:ext cx="5220580" cy="1569660"/>
          </a:xfrm>
          <a:prstGeom prst="rect">
            <a:avLst/>
          </a:prstGeom>
          <a:noFill/>
        </p:spPr>
        <p:txBody>
          <a:bodyPr wrap="square" rtlCol="0">
            <a:spAutoFit/>
          </a:bodyPr>
          <a:lstStyle/>
          <a:p>
            <a:pPr algn="ctr"/>
            <a:r>
              <a:rPr lang="ca-ES" sz="2400" dirty="0">
                <a:solidFill>
                  <a:srgbClr val="990033"/>
                </a:solidFill>
                <a:latin typeface="Arial Black" panose="020B0A04020102020204" pitchFamily="34" charset="0"/>
              </a:rPr>
              <a:t>Moltes gràcies!</a:t>
            </a:r>
          </a:p>
          <a:p>
            <a:pPr algn="ctr"/>
            <a:endParaRPr lang="ca-ES" sz="2400" dirty="0">
              <a:solidFill>
                <a:srgbClr val="990033"/>
              </a:solidFill>
              <a:latin typeface="Arial Black" panose="020B0A04020102020204" pitchFamily="34" charset="0"/>
            </a:endParaRPr>
          </a:p>
          <a:p>
            <a:pPr algn="ctr"/>
            <a:r>
              <a:rPr lang="ca-ES" sz="2400" dirty="0">
                <a:solidFill>
                  <a:srgbClr val="990033"/>
                </a:solidFill>
                <a:latin typeface="Arial Black" panose="020B0A04020102020204" pitchFamily="34" charset="0"/>
              </a:rPr>
              <a:t>eandres@ub.edu</a:t>
            </a:r>
          </a:p>
          <a:p>
            <a:pPr algn="ctr"/>
            <a:r>
              <a:rPr lang="ca-ES" sz="2400" dirty="0" err="1">
                <a:solidFill>
                  <a:srgbClr val="990033"/>
                </a:solidFill>
                <a:latin typeface="Arial Black" panose="020B0A04020102020204" pitchFamily="34" charset="0"/>
              </a:rPr>
              <a:t>m.navarro</a:t>
            </a:r>
            <a:r>
              <a:rPr lang="ca-ES" sz="2400" dirty="0">
                <a:solidFill>
                  <a:srgbClr val="990033"/>
                </a:solidFill>
                <a:latin typeface="Arial Black" panose="020B0A04020102020204" pitchFamily="34" charset="0"/>
              </a:rPr>
              <a:t>@</a:t>
            </a:r>
            <a:r>
              <a:rPr lang="ca-ES" sz="2400" dirty="0" err="1">
                <a:solidFill>
                  <a:srgbClr val="990033"/>
                </a:solidFill>
                <a:latin typeface="Arial Black" panose="020B0A04020102020204" pitchFamily="34" charset="0"/>
              </a:rPr>
              <a:t>ub.edu</a:t>
            </a:r>
            <a:endParaRPr lang="ca-ES" sz="2400" dirty="0">
              <a:solidFill>
                <a:srgbClr val="990033"/>
              </a:solidFill>
              <a:latin typeface="Arial Black" panose="020B0A04020102020204" pitchFamily="34" charset="0"/>
            </a:endParaRPr>
          </a:p>
        </p:txBody>
      </p:sp>
      <p:sp>
        <p:nvSpPr>
          <p:cNvPr id="12" name="Rectangle 11"/>
          <p:cNvSpPr/>
          <p:nvPr/>
        </p:nvSpPr>
        <p:spPr>
          <a:xfrm>
            <a:off x="1187624" y="2780928"/>
            <a:ext cx="432048" cy="100811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5" name="Imatge 2" descr="cid:image001.jpg@01D105AE.6A90D4E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03649" y="6287508"/>
            <a:ext cx="1728192" cy="55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tge 2" descr="cid:image001.jpg@01D105AE.6A90D4E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03647" y="5733257"/>
            <a:ext cx="3520303" cy="1124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n 2">
            <a:extLst>
              <a:ext uri="{FF2B5EF4-FFF2-40B4-BE49-F238E27FC236}">
                <a16:creationId xmlns:a16="http://schemas.microsoft.com/office/drawing/2014/main" id="{DA6F70CD-A3CB-2071-F9AE-773144E7BEF1}"/>
              </a:ext>
            </a:extLst>
          </p:cNvPr>
          <p:cNvPicPr>
            <a:picLocks noChangeAspect="1"/>
          </p:cNvPicPr>
          <p:nvPr/>
        </p:nvPicPr>
        <p:blipFill>
          <a:blip r:embed="rId5"/>
          <a:stretch>
            <a:fillRect/>
          </a:stretch>
        </p:blipFill>
        <p:spPr>
          <a:xfrm>
            <a:off x="5940152" y="5761098"/>
            <a:ext cx="2819644" cy="937341"/>
          </a:xfrm>
          <a:prstGeom prst="rect">
            <a:avLst/>
          </a:prstGeom>
        </p:spPr>
      </p:pic>
    </p:spTree>
    <p:extLst>
      <p:ext uri="{BB962C8B-B14F-4D97-AF65-F5344CB8AC3E}">
        <p14:creationId xmlns:p14="http://schemas.microsoft.com/office/powerpoint/2010/main" val="1697954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3B587015-7F8F-4C40-B963-C311A685AC5F}"/>
              </a:ext>
            </a:extLst>
          </p:cNvPr>
          <p:cNvSpPr/>
          <p:nvPr/>
        </p:nvSpPr>
        <p:spPr>
          <a:xfrm>
            <a:off x="1835696" y="135791"/>
            <a:ext cx="6912768" cy="6586418"/>
          </a:xfrm>
          <a:prstGeom prst="rect">
            <a:avLst/>
          </a:prstGeom>
        </p:spPr>
        <p:txBody>
          <a:bodyPr wrap="square">
            <a:spAutoFit/>
          </a:bodyPr>
          <a:lstStyle/>
          <a:p>
            <a:pPr algn="just"/>
            <a:r>
              <a:rPr lang="ca-ES" sz="2000" dirty="0">
                <a:ea typeface="Tahoma" panose="020B0604030504040204" pitchFamily="34" charset="0"/>
                <a:cs typeface="Tahoma" panose="020B0604030504040204" pitchFamily="34" charset="0"/>
              </a:rPr>
              <a:t>El fenomen de la Intel·ligència Artificial és una realitat que ha evolucionat a una velocitat exponencial, de vegades generant situacions incloses no previstes a les lleis.</a:t>
            </a:r>
          </a:p>
          <a:p>
            <a:pPr algn="just"/>
            <a:r>
              <a:rPr lang="ca-ES" sz="2000" dirty="0">
                <a:ea typeface="Tahoma" panose="020B0604030504040204" pitchFamily="34" charset="0"/>
                <a:cs typeface="Tahoma" panose="020B0604030504040204" pitchFamily="34" charset="0"/>
              </a:rPr>
              <a:t>  </a:t>
            </a:r>
          </a:p>
          <a:p>
            <a:pPr algn="just"/>
            <a:r>
              <a:rPr lang="ca-ES" sz="2000" dirty="0">
                <a:ea typeface="Tahoma" panose="020B0604030504040204" pitchFamily="34" charset="0"/>
                <a:cs typeface="Tahoma" panose="020B0604030504040204" pitchFamily="34" charset="0"/>
              </a:rPr>
              <a:t>El món del Dret global no respon a la velocitat suficient als reptes que la realitat de la intel·ligència artificial ha suscitat. Governs, </a:t>
            </a:r>
            <a:r>
              <a:rPr lang="ca-ES" sz="1400" dirty="0">
                <a:ea typeface="Tahoma" panose="020B0604030504040204" pitchFamily="34" charset="0"/>
                <a:cs typeface="Tahoma" panose="020B0604030504040204" pitchFamily="34" charset="0"/>
              </a:rPr>
              <a:t>Organismes internacionals i regionals, agents mundials, institucions, universitats, ..., assistim expectants a la velocitat del tornado a què avança la Intel·ligència artificial, deixant una bretxa disruptiva en moltes de les arestes a les quals es projecta els seus vectors de força.</a:t>
            </a:r>
          </a:p>
          <a:p>
            <a:pPr algn="just"/>
            <a:endParaRPr lang="ca-ES" sz="2000" dirty="0">
              <a:ea typeface="Tahoma" panose="020B0604030504040204" pitchFamily="34" charset="0"/>
              <a:cs typeface="Tahoma" panose="020B0604030504040204" pitchFamily="34" charset="0"/>
            </a:endParaRPr>
          </a:p>
          <a:p>
            <a:pPr algn="just"/>
            <a:r>
              <a:rPr lang="ca-ES" sz="2000" dirty="0">
                <a:ea typeface="Tahoma" panose="020B0604030504040204" pitchFamily="34" charset="0"/>
                <a:cs typeface="Tahoma" panose="020B0604030504040204" pitchFamily="34" charset="0"/>
              </a:rPr>
              <a:t>Aquest avenç disruptiu de la Intel·ligència artificial, comporta aparellades conseqüències jurídiques derivades de la seva aplicació, que, en aquesta presentació acotarem en la protecció dels drets d'autor, i drets de la propietat intel·lectual en general i la responsabilitat civil derivada de la IA.</a:t>
            </a:r>
          </a:p>
          <a:p>
            <a:pPr algn="just"/>
            <a:endParaRPr lang="ca-ES" sz="2000" dirty="0">
              <a:ea typeface="Tahoma" panose="020B0604030504040204" pitchFamily="34" charset="0"/>
              <a:cs typeface="Tahoma" panose="020B0604030504040204" pitchFamily="34" charset="0"/>
            </a:endParaRPr>
          </a:p>
          <a:p>
            <a:pPr algn="just"/>
            <a:r>
              <a:rPr lang="ca-ES" sz="2000" dirty="0">
                <a:ea typeface="Tahoma" panose="020B0604030504040204" pitchFamily="34" charset="0"/>
                <a:cs typeface="Tahoma" panose="020B0604030504040204" pitchFamily="34" charset="0"/>
              </a:rPr>
              <a:t>Considerem que el món del Dret i molt especialment del Dret Global no ha de ser, doncs aliè a aquesta irrupció del fenomen globalitzat de la intel·ligència artificial, al mateix temps que</a:t>
            </a:r>
            <a:r>
              <a:rPr lang="es-ES" sz="2000" dirty="0">
                <a:ea typeface="Tahoma" panose="020B0604030504040204" pitchFamily="34" charset="0"/>
                <a:cs typeface="Tahoma" panose="020B0604030504040204" pitchFamily="34" charset="0"/>
              </a:rPr>
              <a:t> </a:t>
            </a:r>
            <a:r>
              <a:rPr lang="es-ES" sz="2000" dirty="0" err="1">
                <a:ea typeface="Tahoma" panose="020B0604030504040204" pitchFamily="34" charset="0"/>
                <a:cs typeface="Tahoma" panose="020B0604030504040204" pitchFamily="34" charset="0"/>
              </a:rPr>
              <a:t>defensem</a:t>
            </a:r>
            <a:r>
              <a:rPr lang="es-ES" sz="2000" dirty="0">
                <a:ea typeface="Tahoma" panose="020B0604030504040204" pitchFamily="34" charset="0"/>
                <a:cs typeface="Tahoma" panose="020B0604030504040204" pitchFamily="34" charset="0"/>
              </a:rPr>
              <a:t> la </a:t>
            </a:r>
            <a:r>
              <a:rPr lang="es-ES" sz="2000" dirty="0" err="1">
                <a:ea typeface="Tahoma" panose="020B0604030504040204" pitchFamily="34" charset="0"/>
                <a:cs typeface="Tahoma" panose="020B0604030504040204" pitchFamily="34" charset="0"/>
              </a:rPr>
              <a:t>necessitat</a:t>
            </a:r>
            <a:r>
              <a:rPr lang="es-ES" sz="2000" dirty="0">
                <a:ea typeface="Tahoma" panose="020B0604030504040204" pitchFamily="34" charset="0"/>
                <a:cs typeface="Tahoma" panose="020B0604030504040204" pitchFamily="34" charset="0"/>
              </a:rPr>
              <a:t> </a:t>
            </a:r>
            <a:r>
              <a:rPr lang="es-ES" sz="2000" dirty="0" err="1">
                <a:ea typeface="Tahoma" panose="020B0604030504040204" pitchFamily="34" charset="0"/>
                <a:cs typeface="Tahoma" panose="020B0604030504040204" pitchFamily="34" charset="0"/>
              </a:rPr>
              <a:t>d'una</a:t>
            </a:r>
            <a:r>
              <a:rPr lang="es-ES" sz="2000" dirty="0">
                <a:ea typeface="Tahoma" panose="020B0604030504040204" pitchFamily="34" charset="0"/>
                <a:cs typeface="Tahoma" panose="020B0604030504040204" pitchFamily="34" charset="0"/>
              </a:rPr>
              <a:t> convenció global </a:t>
            </a:r>
            <a:r>
              <a:rPr lang="es-ES" sz="2000" dirty="0" err="1">
                <a:ea typeface="Tahoma" panose="020B0604030504040204" pitchFamily="34" charset="0"/>
                <a:cs typeface="Tahoma" panose="020B0604030504040204" pitchFamily="34" charset="0"/>
              </a:rPr>
              <a:t>aprovat</a:t>
            </a:r>
            <a:r>
              <a:rPr lang="es-ES" sz="2000" dirty="0">
                <a:ea typeface="Tahoma" panose="020B0604030504040204" pitchFamily="34" charset="0"/>
                <a:cs typeface="Tahoma" panose="020B0604030504040204" pitchFamily="34" charset="0"/>
              </a:rPr>
              <a:t> per les </a:t>
            </a:r>
            <a:r>
              <a:rPr lang="es-ES" sz="2000" dirty="0" err="1">
                <a:ea typeface="Tahoma" panose="020B0604030504040204" pitchFamily="34" charset="0"/>
                <a:cs typeface="Tahoma" panose="020B0604030504040204" pitchFamily="34" charset="0"/>
              </a:rPr>
              <a:t>Nacions</a:t>
            </a:r>
            <a:r>
              <a:rPr lang="es-ES" sz="2000" dirty="0">
                <a:ea typeface="Tahoma" panose="020B0604030504040204" pitchFamily="34" charset="0"/>
                <a:cs typeface="Tahoma" panose="020B0604030504040204" pitchFamily="34" charset="0"/>
              </a:rPr>
              <a:t> </a:t>
            </a:r>
            <a:r>
              <a:rPr lang="es-ES" sz="2000" dirty="0" err="1">
                <a:ea typeface="Tahoma" panose="020B0604030504040204" pitchFamily="34" charset="0"/>
                <a:cs typeface="Tahoma" panose="020B0604030504040204" pitchFamily="34" charset="0"/>
              </a:rPr>
              <a:t>Unides</a:t>
            </a:r>
            <a:r>
              <a:rPr lang="es-ES" sz="2000" dirty="0">
                <a:ea typeface="Tahoma" panose="020B0604030504040204" pitchFamily="34" charset="0"/>
                <a:cs typeface="Tahoma" panose="020B0604030504040204" pitchFamily="34" charset="0"/>
              </a:rPr>
              <a:t> </a:t>
            </a:r>
            <a:r>
              <a:rPr lang="es-ES" sz="2000" dirty="0" err="1">
                <a:ea typeface="Tahoma" panose="020B0604030504040204" pitchFamily="34" charset="0"/>
                <a:cs typeface="Tahoma" panose="020B0604030504040204" pitchFamily="34" charset="0"/>
              </a:rPr>
              <a:t>cap</a:t>
            </a:r>
            <a:r>
              <a:rPr lang="es-ES" sz="2000" dirty="0">
                <a:ea typeface="Tahoma" panose="020B0604030504040204" pitchFamily="34" charset="0"/>
                <a:cs typeface="Tahoma" panose="020B0604030504040204" pitchFamily="34" charset="0"/>
              </a:rPr>
              <a:t> a la </a:t>
            </a:r>
            <a:r>
              <a:rPr lang="es-ES" sz="2000" dirty="0" err="1">
                <a:ea typeface="Tahoma" panose="020B0604030504040204" pitchFamily="34" charset="0"/>
                <a:cs typeface="Tahoma" panose="020B0604030504040204" pitchFamily="34" charset="0"/>
              </a:rPr>
              <a:t>regulació</a:t>
            </a:r>
            <a:r>
              <a:rPr lang="es-ES" sz="2000" dirty="0">
                <a:ea typeface="Tahoma" panose="020B0604030504040204" pitchFamily="34" charset="0"/>
                <a:cs typeface="Tahoma" panose="020B0604030504040204" pitchFamily="34" charset="0"/>
              </a:rPr>
              <a:t> integral i </a:t>
            </a:r>
            <a:r>
              <a:rPr lang="es-ES" sz="2000" dirty="0" err="1">
                <a:ea typeface="Tahoma" panose="020B0604030504040204" pitchFamily="34" charset="0"/>
                <a:cs typeface="Tahoma" panose="020B0604030504040204" pitchFamily="34" charset="0"/>
              </a:rPr>
              <a:t>ámbit</a:t>
            </a:r>
            <a:r>
              <a:rPr lang="es-ES" sz="2000" dirty="0">
                <a:ea typeface="Tahoma" panose="020B0604030504040204" pitchFamily="34" charset="0"/>
                <a:cs typeface="Tahoma" panose="020B0604030504040204" pitchFamily="34" charset="0"/>
              </a:rPr>
              <a:t> global de la </a:t>
            </a:r>
            <a:r>
              <a:rPr lang="es-ES" sz="2000" dirty="0" err="1">
                <a:ea typeface="Tahoma" panose="020B0604030504040204" pitchFamily="34" charset="0"/>
                <a:cs typeface="Tahoma" panose="020B0604030504040204" pitchFamily="34" charset="0"/>
              </a:rPr>
              <a:t>intel·ligència</a:t>
            </a:r>
            <a:r>
              <a:rPr lang="es-ES" sz="2000" dirty="0">
                <a:ea typeface="Tahoma" panose="020B0604030504040204" pitchFamily="34" charset="0"/>
                <a:cs typeface="Tahoma" panose="020B0604030504040204" pitchFamily="34" charset="0"/>
              </a:rPr>
              <a:t> artificial.</a:t>
            </a:r>
            <a:endParaRPr lang="ca-ES" sz="20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59349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or recte 4"/>
          <p:cNvCxnSpPr/>
          <p:nvPr/>
        </p:nvCxnSpPr>
        <p:spPr>
          <a:xfrm>
            <a:off x="1475656" y="476672"/>
            <a:ext cx="727280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475656" y="548680"/>
            <a:ext cx="7416824" cy="7786747"/>
          </a:xfrm>
          <a:prstGeom prst="rect">
            <a:avLst/>
          </a:prstGeom>
        </p:spPr>
        <p:txBody>
          <a:bodyPr wrap="square">
            <a:spAutoFit/>
          </a:bodyPr>
          <a:lstStyle/>
          <a:p>
            <a:pPr algn="just"/>
            <a:r>
              <a:rPr lang="es-ES" sz="1600" dirty="0"/>
              <a:t> </a:t>
            </a:r>
          </a:p>
          <a:p>
            <a:pPr algn="just"/>
            <a:r>
              <a:rPr lang="es-ES" sz="1600" dirty="0"/>
              <a:t>(2023) </a:t>
            </a:r>
            <a:r>
              <a:rPr lang="es-ES" sz="1600" i="1" dirty="0"/>
              <a:t>UNESCO (2023) </a:t>
            </a:r>
            <a:r>
              <a:rPr lang="en-US" sz="1600" i="1" dirty="0" err="1">
                <a:solidFill>
                  <a:srgbClr val="0070C0"/>
                </a:solidFill>
              </a:rPr>
              <a:t>ChatGPT</a:t>
            </a:r>
            <a:r>
              <a:rPr lang="en-US" sz="1600" i="1" dirty="0">
                <a:solidFill>
                  <a:srgbClr val="0070C0"/>
                </a:solidFill>
              </a:rPr>
              <a:t> and Artificial Intelligence in higher education </a:t>
            </a:r>
            <a:r>
              <a:rPr lang="en-US" sz="1600" dirty="0"/>
              <a:t>Quick start guide</a:t>
            </a:r>
            <a:r>
              <a:rPr lang="es-ES" sz="1600" b="1" i="1" dirty="0"/>
              <a:t>.  </a:t>
            </a:r>
          </a:p>
          <a:p>
            <a:pPr algn="just"/>
            <a:endParaRPr lang="es-ES" sz="1600" b="1" i="1" dirty="0"/>
          </a:p>
          <a:p>
            <a:pPr algn="just"/>
            <a:r>
              <a:rPr lang="es-ES" sz="1600" i="1" dirty="0"/>
              <a:t>UNESCO (2021) </a:t>
            </a:r>
            <a:r>
              <a:rPr lang="en-US" sz="1600" dirty="0">
                <a:hlinkClick r:id="rId3"/>
              </a:rPr>
              <a:t>Report on land-use ethics</a:t>
            </a:r>
            <a:r>
              <a:rPr lang="en-US" sz="1600" dirty="0"/>
              <a:t> (2021)</a:t>
            </a:r>
          </a:p>
          <a:p>
            <a:pPr algn="just"/>
            <a:r>
              <a:rPr lang="es-ES" sz="1600" dirty="0" err="1">
                <a:hlinkClick r:id="rId4">
                  <a:extLst>
                    <a:ext uri="{A12FA001-AC4F-418D-AE19-62706E023703}">
                      <ahyp:hlinkClr xmlns:ahyp="http://schemas.microsoft.com/office/drawing/2018/hyperlinkcolor" val="tx"/>
                    </a:ext>
                  </a:extLst>
                </a:hlinkClick>
              </a:rPr>
              <a:t>Recomanació</a:t>
            </a:r>
            <a:r>
              <a:rPr lang="es-ES" sz="1600" dirty="0">
                <a:hlinkClick r:id="rId4">
                  <a:extLst>
                    <a:ext uri="{A12FA001-AC4F-418D-AE19-62706E023703}">
                      <ahyp:hlinkClr xmlns:ahyp="http://schemas.microsoft.com/office/drawing/2018/hyperlinkcolor" val="tx"/>
                    </a:ext>
                  </a:extLst>
                </a:hlinkClick>
              </a:rPr>
              <a:t> sobre </a:t>
            </a:r>
            <a:r>
              <a:rPr lang="es-ES" sz="1600" dirty="0" err="1">
                <a:hlinkClick r:id="rId4">
                  <a:extLst>
                    <a:ext uri="{A12FA001-AC4F-418D-AE19-62706E023703}">
                      <ahyp:hlinkClr xmlns:ahyp="http://schemas.microsoft.com/office/drawing/2018/hyperlinkcolor" val="tx"/>
                    </a:ext>
                  </a:extLst>
                </a:hlinkClick>
              </a:rPr>
              <a:t>ètica</a:t>
            </a:r>
            <a:r>
              <a:rPr lang="es-ES" sz="1600" dirty="0">
                <a:hlinkClick r:id="rId4">
                  <a:extLst>
                    <a:ext uri="{A12FA001-AC4F-418D-AE19-62706E023703}">
                      <ahyp:hlinkClr xmlns:ahyp="http://schemas.microsoft.com/office/drawing/2018/hyperlinkcolor" val="tx"/>
                    </a:ext>
                  </a:extLst>
                </a:hlinkClick>
              </a:rPr>
              <a:t> de la </a:t>
            </a:r>
            <a:r>
              <a:rPr lang="es-ES" sz="1600" dirty="0" err="1">
                <a:hlinkClick r:id="rId4">
                  <a:extLst>
                    <a:ext uri="{A12FA001-AC4F-418D-AE19-62706E023703}">
                      <ahyp:hlinkClr xmlns:ahyp="http://schemas.microsoft.com/office/drawing/2018/hyperlinkcolor" val="tx"/>
                    </a:ext>
                  </a:extLst>
                </a:hlinkClick>
              </a:rPr>
              <a:t>Intel·ligència</a:t>
            </a:r>
            <a:r>
              <a:rPr lang="es-ES" sz="1600" dirty="0">
                <a:hlinkClick r:id="rId4">
                  <a:extLst>
                    <a:ext uri="{A12FA001-AC4F-418D-AE19-62706E023703}">
                      <ahyp:hlinkClr xmlns:ahyp="http://schemas.microsoft.com/office/drawing/2018/hyperlinkcolor" val="tx"/>
                    </a:ext>
                  </a:extLst>
                </a:hlinkClick>
              </a:rPr>
              <a:t> Artificial, </a:t>
            </a:r>
            <a:r>
              <a:rPr lang="es-ES" sz="1600" dirty="0" err="1">
                <a:hlinkClick r:id="rId4">
                  <a:extLst>
                    <a:ext uri="{A12FA001-AC4F-418D-AE19-62706E023703}">
                      <ahyp:hlinkClr xmlns:ahyp="http://schemas.microsoft.com/office/drawing/2018/hyperlinkcolor" val="tx"/>
                    </a:ext>
                  </a:extLst>
                </a:hlinkClick>
              </a:rPr>
              <a:t>on</a:t>
            </a:r>
            <a:r>
              <a:rPr lang="es-ES" sz="1600" dirty="0">
                <a:hlinkClick r:id="rId4">
                  <a:extLst>
                    <a:ext uri="{A12FA001-AC4F-418D-AE19-62706E023703}">
                      <ahyp:hlinkClr xmlns:ahyp="http://schemas.microsoft.com/office/drawing/2018/hyperlinkcolor" val="tx"/>
                    </a:ext>
                  </a:extLst>
                </a:hlinkClick>
              </a:rPr>
              <a:t> es </a:t>
            </a:r>
            <a:r>
              <a:rPr lang="es-ES" sz="1600" dirty="0" err="1">
                <a:hlinkClick r:id="rId4">
                  <a:extLst>
                    <a:ext uri="{A12FA001-AC4F-418D-AE19-62706E023703}">
                      <ahyp:hlinkClr xmlns:ahyp="http://schemas.microsoft.com/office/drawing/2018/hyperlinkcolor" val="tx"/>
                    </a:ext>
                  </a:extLst>
                </a:hlinkClick>
              </a:rPr>
              <a:t>recull</a:t>
            </a:r>
            <a:r>
              <a:rPr lang="es-ES" sz="1600" dirty="0">
                <a:hlinkClick r:id="rId4">
                  <a:extLst>
                    <a:ext uri="{A12FA001-AC4F-418D-AE19-62706E023703}">
                      <ahyp:hlinkClr xmlns:ahyp="http://schemas.microsoft.com/office/drawing/2018/hyperlinkcolor" val="tx"/>
                    </a:ext>
                  </a:extLst>
                </a:hlinkClick>
              </a:rPr>
              <a:t> una </a:t>
            </a:r>
            <a:r>
              <a:rPr lang="es-ES" sz="1600" dirty="0" err="1">
                <a:hlinkClick r:id="rId4">
                  <a:extLst>
                    <a:ext uri="{A12FA001-AC4F-418D-AE19-62706E023703}">
                      <ahyp:hlinkClr xmlns:ahyp="http://schemas.microsoft.com/office/drawing/2018/hyperlinkcolor" val="tx"/>
                    </a:ext>
                  </a:extLst>
                </a:hlinkClick>
              </a:rPr>
              <a:t>sèrie</a:t>
            </a:r>
            <a:r>
              <a:rPr lang="es-ES" sz="1600" dirty="0">
                <a:hlinkClick r:id="rId4">
                  <a:extLst>
                    <a:ext uri="{A12FA001-AC4F-418D-AE19-62706E023703}">
                      <ahyp:hlinkClr xmlns:ahyp="http://schemas.microsoft.com/office/drawing/2018/hyperlinkcolor" val="tx"/>
                    </a:ext>
                  </a:extLst>
                </a:hlinkClick>
              </a:rPr>
              <a:t> de </a:t>
            </a:r>
            <a:r>
              <a:rPr lang="es-ES" sz="1600" dirty="0" err="1">
                <a:hlinkClick r:id="rId4">
                  <a:extLst>
                    <a:ext uri="{A12FA001-AC4F-418D-AE19-62706E023703}">
                      <ahyp:hlinkClr xmlns:ahyp="http://schemas.microsoft.com/office/drawing/2018/hyperlinkcolor" val="tx"/>
                    </a:ext>
                  </a:extLst>
                </a:hlinkClick>
              </a:rPr>
              <a:t>principis</a:t>
            </a:r>
            <a:r>
              <a:rPr lang="es-ES" sz="1600" dirty="0">
                <a:hlinkClick r:id="rId4">
                  <a:extLst>
                    <a:ext uri="{A12FA001-AC4F-418D-AE19-62706E023703}">
                      <ahyp:hlinkClr xmlns:ahyp="http://schemas.microsoft.com/office/drawing/2018/hyperlinkcolor" val="tx"/>
                    </a:ext>
                  </a:extLst>
                </a:hlinkClick>
              </a:rPr>
              <a:t> </a:t>
            </a:r>
            <a:r>
              <a:rPr lang="es-ES" sz="1600" dirty="0" err="1">
                <a:hlinkClick r:id="rId4">
                  <a:extLst>
                    <a:ext uri="{A12FA001-AC4F-418D-AE19-62706E023703}">
                      <ahyp:hlinkClr xmlns:ahyp="http://schemas.microsoft.com/office/drawing/2018/hyperlinkcolor" val="tx"/>
                    </a:ext>
                  </a:extLst>
                </a:hlinkClick>
              </a:rPr>
              <a:t>bàsics</a:t>
            </a:r>
            <a:r>
              <a:rPr lang="es-ES" sz="1600" dirty="0">
                <a:hlinkClick r:id="rId4">
                  <a:extLst>
                    <a:ext uri="{A12FA001-AC4F-418D-AE19-62706E023703}">
                      <ahyp:hlinkClr xmlns:ahyp="http://schemas.microsoft.com/office/drawing/2018/hyperlinkcolor" val="tx"/>
                    </a:ext>
                  </a:extLst>
                </a:hlinkClick>
              </a:rPr>
              <a:t> per a una </a:t>
            </a:r>
            <a:r>
              <a:rPr lang="es-ES" sz="1600" dirty="0" err="1">
                <a:hlinkClick r:id="rId4">
                  <a:extLst>
                    <a:ext uri="{A12FA001-AC4F-418D-AE19-62706E023703}">
                      <ahyp:hlinkClr xmlns:ahyp="http://schemas.microsoft.com/office/drawing/2018/hyperlinkcolor" val="tx"/>
                    </a:ext>
                  </a:extLst>
                </a:hlinkClick>
              </a:rPr>
              <a:t>utilització</a:t>
            </a:r>
            <a:r>
              <a:rPr lang="es-ES" sz="1600" dirty="0">
                <a:hlinkClick r:id="rId4">
                  <a:extLst>
                    <a:ext uri="{A12FA001-AC4F-418D-AE19-62706E023703}">
                      <ahyp:hlinkClr xmlns:ahyp="http://schemas.microsoft.com/office/drawing/2018/hyperlinkcolor" val="tx"/>
                    </a:ext>
                  </a:extLst>
                </a:hlinkClick>
              </a:rPr>
              <a:t> </a:t>
            </a:r>
            <a:r>
              <a:rPr lang="es-ES" sz="1600" dirty="0" err="1">
                <a:hlinkClick r:id="rId4">
                  <a:extLst>
                    <a:ext uri="{A12FA001-AC4F-418D-AE19-62706E023703}">
                      <ahyp:hlinkClr xmlns:ahyp="http://schemas.microsoft.com/office/drawing/2018/hyperlinkcolor" val="tx"/>
                    </a:ext>
                  </a:extLst>
                </a:hlinkClick>
              </a:rPr>
              <a:t>ètica</a:t>
            </a:r>
            <a:r>
              <a:rPr lang="es-ES" sz="1600" dirty="0">
                <a:hlinkClick r:id="rId4">
                  <a:extLst>
                    <a:ext uri="{A12FA001-AC4F-418D-AE19-62706E023703}">
                      <ahyp:hlinkClr xmlns:ahyp="http://schemas.microsoft.com/office/drawing/2018/hyperlinkcolor" val="tx"/>
                    </a:ext>
                  </a:extLst>
                </a:hlinkClick>
              </a:rPr>
              <a:t> de la </a:t>
            </a:r>
            <a:r>
              <a:rPr lang="es-ES" sz="1600" dirty="0" err="1">
                <a:hlinkClick r:id="rId4">
                  <a:extLst>
                    <a:ext uri="{A12FA001-AC4F-418D-AE19-62706E023703}">
                      <ahyp:hlinkClr xmlns:ahyp="http://schemas.microsoft.com/office/drawing/2018/hyperlinkcolor" val="tx"/>
                    </a:ext>
                  </a:extLst>
                </a:hlinkClick>
              </a:rPr>
              <a:t>intel·ligència</a:t>
            </a:r>
            <a:r>
              <a:rPr lang="es-ES" sz="1600" dirty="0">
                <a:hlinkClick r:id="rId4">
                  <a:extLst>
                    <a:ext uri="{A12FA001-AC4F-418D-AE19-62706E023703}">
                      <ahyp:hlinkClr xmlns:ahyp="http://schemas.microsoft.com/office/drawing/2018/hyperlinkcolor" val="tx"/>
                    </a:ext>
                  </a:extLst>
                </a:hlinkClick>
              </a:rPr>
              <a:t> artificial. </a:t>
            </a:r>
            <a:r>
              <a:rPr lang="es-ES" sz="1600" dirty="0" err="1">
                <a:hlinkClick r:id="rId4">
                  <a:extLst>
                    <a:ext uri="{A12FA001-AC4F-418D-AE19-62706E023703}">
                      <ahyp:hlinkClr xmlns:ahyp="http://schemas.microsoft.com/office/drawing/2018/hyperlinkcolor" val="tx"/>
                    </a:ext>
                  </a:extLst>
                </a:hlinkClick>
              </a:rPr>
              <a:t>Apartat</a:t>
            </a:r>
            <a:r>
              <a:rPr lang="es-ES" sz="1600" dirty="0">
                <a:hlinkClick r:id="rId4">
                  <a:extLst>
                    <a:ext uri="{A12FA001-AC4F-418D-AE19-62706E023703}">
                      <ahyp:hlinkClr xmlns:ahyp="http://schemas.microsoft.com/office/drawing/2018/hyperlinkcolor" val="tx"/>
                    </a:ext>
                  </a:extLst>
                </a:hlinkClick>
              </a:rPr>
              <a:t> 108: </a:t>
            </a:r>
            <a:r>
              <a:rPr lang="es-ES" sz="1600" u="sng" dirty="0">
                <a:hlinkClick r:id="rId4">
                  <a:extLst>
                    <a:ext uri="{A12FA001-AC4F-418D-AE19-62706E023703}">
                      <ahyp:hlinkClr xmlns:ahyp="http://schemas.microsoft.com/office/drawing/2018/hyperlinkcolor" val="tx"/>
                    </a:ext>
                  </a:extLst>
                </a:hlinkClick>
              </a:rPr>
              <a:t>https://unesdoc.unesco.org/ark:/48223/pf0000381137_spa</a:t>
            </a:r>
            <a:endParaRPr lang="es-ES" sz="1600" u="sng" dirty="0"/>
          </a:p>
          <a:p>
            <a:pPr algn="just"/>
            <a:endParaRPr lang="es-ES" sz="1600" b="1" i="1" dirty="0"/>
          </a:p>
          <a:p>
            <a:pPr algn="just"/>
            <a:r>
              <a:rPr lang="es-ES" sz="1600" dirty="0"/>
              <a:t>(2019) UNESCO </a:t>
            </a:r>
            <a:r>
              <a:rPr lang="en-US" sz="1600" dirty="0">
                <a:hlinkClick r:id="rId5"/>
              </a:rPr>
              <a:t>Preliminary study on the Ethics of Artificial Intelligence</a:t>
            </a:r>
            <a:endParaRPr lang="en-US" sz="1600" dirty="0"/>
          </a:p>
          <a:p>
            <a:pPr lvl="0" algn="just"/>
            <a:r>
              <a:rPr lang="es-ES" sz="1600" dirty="0" err="1"/>
              <a:t>Comissió</a:t>
            </a:r>
            <a:r>
              <a:rPr lang="es-ES" sz="1600" dirty="0"/>
              <a:t> Mundial </a:t>
            </a:r>
            <a:r>
              <a:rPr lang="es-ES" sz="1600" dirty="0" err="1"/>
              <a:t>d'Ètica</a:t>
            </a:r>
            <a:r>
              <a:rPr lang="es-ES" sz="1600" dirty="0"/>
              <a:t> del </a:t>
            </a:r>
            <a:r>
              <a:rPr lang="es-ES" sz="1600" dirty="0" err="1"/>
              <a:t>Coneixement</a:t>
            </a:r>
            <a:r>
              <a:rPr lang="es-ES" sz="1600" dirty="0"/>
              <a:t> </a:t>
            </a:r>
            <a:r>
              <a:rPr lang="es-ES" sz="1600" dirty="0" err="1"/>
              <a:t>Científic</a:t>
            </a:r>
            <a:r>
              <a:rPr lang="es-ES" sz="1600" dirty="0"/>
              <a:t> i de la </a:t>
            </a:r>
            <a:r>
              <a:rPr lang="es-ES" sz="1600" dirty="0" err="1"/>
              <a:t>Tecnologia</a:t>
            </a:r>
            <a:r>
              <a:rPr lang="es-ES" sz="1600" dirty="0"/>
              <a:t> de la UNESCO (2019). https://unesdoc.unesco.org/ark:/48223/pf0000367823 (inglés).</a:t>
            </a:r>
          </a:p>
          <a:p>
            <a:pPr algn="just"/>
            <a:endParaRPr lang="es-ES" sz="1600" i="1" dirty="0"/>
          </a:p>
          <a:p>
            <a:pPr algn="just"/>
            <a:r>
              <a:rPr lang="es-ES" sz="1600" i="1" dirty="0"/>
              <a:t>UNESCO “Artificial </a:t>
            </a:r>
            <a:r>
              <a:rPr lang="es-ES" sz="1600" i="1" dirty="0" err="1"/>
              <a:t>Intelligence</a:t>
            </a:r>
            <a:r>
              <a:rPr lang="es-ES" sz="1600" i="1" dirty="0"/>
              <a:t> and </a:t>
            </a:r>
            <a:r>
              <a:rPr lang="es-ES" sz="1600" i="1" dirty="0" err="1"/>
              <a:t>Education</a:t>
            </a:r>
            <a:r>
              <a:rPr lang="es-ES" sz="1600" i="1" dirty="0"/>
              <a:t>: </a:t>
            </a:r>
            <a:r>
              <a:rPr lang="es-ES" sz="1600" i="1" dirty="0" err="1"/>
              <a:t>Guidance</a:t>
            </a:r>
            <a:r>
              <a:rPr lang="es-ES" sz="1600" i="1" dirty="0"/>
              <a:t> </a:t>
            </a:r>
            <a:r>
              <a:rPr lang="es-ES" sz="1600" i="1" dirty="0" err="1"/>
              <a:t>for</a:t>
            </a:r>
            <a:r>
              <a:rPr lang="es-ES" sz="1600" i="1" dirty="0"/>
              <a:t> </a:t>
            </a:r>
            <a:r>
              <a:rPr lang="es-ES" sz="1600" i="1" dirty="0" err="1"/>
              <a:t>Policy-makers</a:t>
            </a:r>
            <a:r>
              <a:rPr lang="es-ES" sz="1600" i="1" dirty="0"/>
              <a:t>”</a:t>
            </a:r>
            <a:r>
              <a:rPr lang="es-ES" sz="1600" dirty="0"/>
              <a:t> </a:t>
            </a:r>
            <a:r>
              <a:rPr lang="en-US" sz="1600" dirty="0"/>
              <a:t> developed within the framework of the Beijing Consensus</a:t>
            </a:r>
            <a:r>
              <a:rPr lang="es-ES" sz="1600" dirty="0"/>
              <a:t>. https://unesdoc.unesco.org/ark:/48223/pf0000379376</a:t>
            </a:r>
          </a:p>
          <a:p>
            <a:pPr algn="just"/>
            <a:r>
              <a:rPr lang="en-US" sz="1600" dirty="0">
                <a:hlinkClick r:id="rId6"/>
              </a:rPr>
              <a:t>Report on the ethical implications of the Internet of Things (IoT)</a:t>
            </a:r>
            <a:r>
              <a:rPr lang="en-US" sz="1600" dirty="0"/>
              <a:t> (2021)</a:t>
            </a:r>
          </a:p>
          <a:p>
            <a:r>
              <a:rPr lang="en-US" sz="1600" dirty="0">
                <a:hlinkClick r:id="rId7"/>
              </a:rPr>
              <a:t>Report on: Water Ethics: Ocean, Freshwater, Coastal Areas</a:t>
            </a:r>
            <a:r>
              <a:rPr lang="en-US" sz="1600" dirty="0"/>
              <a:t> (2018)</a:t>
            </a:r>
          </a:p>
          <a:p>
            <a:r>
              <a:rPr lang="en-US" sz="1600" dirty="0">
                <a:hlinkClick r:id="rId8"/>
              </a:rPr>
              <a:t>Report on Robotics Ethics</a:t>
            </a:r>
            <a:r>
              <a:rPr lang="en-US" sz="1600" dirty="0"/>
              <a:t> (2017)</a:t>
            </a:r>
          </a:p>
          <a:p>
            <a:endParaRPr lang="en-US" sz="1600" dirty="0"/>
          </a:p>
          <a:p>
            <a:pPr lvl="0" algn="just"/>
            <a:r>
              <a:rPr lang="es-ES" dirty="0"/>
              <a:t>A </a:t>
            </a:r>
            <a:r>
              <a:rPr lang="es-ES" dirty="0" err="1"/>
              <a:t>l'Organització</a:t>
            </a:r>
            <a:r>
              <a:rPr lang="es-ES" dirty="0"/>
              <a:t> Mundial de la </a:t>
            </a:r>
            <a:r>
              <a:rPr lang="es-ES" dirty="0" err="1"/>
              <a:t>Propietat</a:t>
            </a:r>
            <a:r>
              <a:rPr lang="es-ES" dirty="0"/>
              <a:t> </a:t>
            </a:r>
            <a:r>
              <a:rPr lang="es-ES" dirty="0" err="1"/>
              <a:t>Intel·lectual</a:t>
            </a:r>
            <a:r>
              <a:rPr lang="es-ES" dirty="0"/>
              <a:t> (OMPI) </a:t>
            </a:r>
            <a:r>
              <a:rPr lang="es-ES" dirty="0" err="1"/>
              <a:t>s'han</a:t>
            </a:r>
            <a:r>
              <a:rPr lang="es-ES" dirty="0"/>
              <a:t> </a:t>
            </a:r>
            <a:r>
              <a:rPr lang="es-ES" dirty="0" err="1"/>
              <a:t>adoptat</a:t>
            </a:r>
            <a:r>
              <a:rPr lang="es-ES" dirty="0"/>
              <a:t> dos </a:t>
            </a:r>
            <a:r>
              <a:rPr lang="es-ES" dirty="0" err="1"/>
              <a:t>tractats</a:t>
            </a:r>
            <a:r>
              <a:rPr lang="es-ES" dirty="0"/>
              <a:t> </a:t>
            </a:r>
            <a:r>
              <a:rPr lang="es-ES" dirty="0" err="1"/>
              <a:t>internacionals</a:t>
            </a:r>
            <a:r>
              <a:rPr lang="es-ES" dirty="0"/>
              <a:t> en </a:t>
            </a:r>
            <a:r>
              <a:rPr lang="es-ES" dirty="0" err="1"/>
              <a:t>matèria</a:t>
            </a:r>
            <a:r>
              <a:rPr lang="es-ES" dirty="0"/>
              <a:t> de </a:t>
            </a:r>
            <a:r>
              <a:rPr lang="es-ES" dirty="0" err="1"/>
              <a:t>drets</a:t>
            </a:r>
            <a:r>
              <a:rPr lang="es-ES" dirty="0"/>
              <a:t> </a:t>
            </a:r>
            <a:r>
              <a:rPr lang="es-ES" dirty="0" err="1"/>
              <a:t>d'autor</a:t>
            </a:r>
            <a:r>
              <a:rPr lang="es-ES" dirty="0"/>
              <a:t>, el </a:t>
            </a:r>
            <a:r>
              <a:rPr lang="es-ES" dirty="0" err="1"/>
              <a:t>Tractat</a:t>
            </a:r>
            <a:r>
              <a:rPr lang="es-ES" dirty="0"/>
              <a:t> de Beijing del 2012 sobre </a:t>
            </a:r>
            <a:r>
              <a:rPr lang="es-ES" dirty="0" err="1"/>
              <a:t>interpretacions</a:t>
            </a:r>
            <a:r>
              <a:rPr lang="es-ES" dirty="0"/>
              <a:t> </a:t>
            </a:r>
            <a:r>
              <a:rPr lang="es-ES" dirty="0" err="1"/>
              <a:t>audiovisuals</a:t>
            </a:r>
            <a:r>
              <a:rPr lang="es-ES" dirty="0"/>
              <a:t> i el </a:t>
            </a:r>
            <a:r>
              <a:rPr lang="es-ES" dirty="0" err="1"/>
              <a:t>Tractat</a:t>
            </a:r>
            <a:r>
              <a:rPr lang="es-ES" dirty="0"/>
              <a:t> de </a:t>
            </a:r>
            <a:r>
              <a:rPr lang="es-ES" dirty="0" err="1"/>
              <a:t>Marràqueix</a:t>
            </a:r>
            <a:r>
              <a:rPr lang="es-ES" dirty="0"/>
              <a:t> sobre persones </a:t>
            </a:r>
            <a:r>
              <a:rPr lang="es-ES" dirty="0" err="1"/>
              <a:t>amb</a:t>
            </a:r>
            <a:r>
              <a:rPr lang="es-ES" dirty="0"/>
              <a:t> </a:t>
            </a:r>
            <a:r>
              <a:rPr lang="es-ES" dirty="0" err="1"/>
              <a:t>discapacitat</a:t>
            </a:r>
            <a:r>
              <a:rPr lang="es-ES" dirty="0"/>
              <a:t> visual del 2013.</a:t>
            </a:r>
            <a:endParaRPr lang="es-ES" sz="1400" dirty="0"/>
          </a:p>
          <a:p>
            <a:pPr lvl="0" algn="just"/>
            <a:endParaRPr lang="es-ES" sz="1400" dirty="0"/>
          </a:p>
          <a:p>
            <a:endParaRPr lang="ca-ES" sz="2000" i="1" dirty="0">
              <a:ea typeface="Tahoma" panose="020B0604030504040204" pitchFamily="34" charset="0"/>
              <a:cs typeface="Tahoma" panose="020B0604030504040204" pitchFamily="34" charset="0"/>
            </a:endParaRPr>
          </a:p>
          <a:p>
            <a:endParaRPr lang="ca-ES" sz="2000" i="1" dirty="0">
              <a:ea typeface="Tahoma" panose="020B0604030504040204" pitchFamily="34" charset="0"/>
              <a:cs typeface="Tahoma" panose="020B0604030504040204" pitchFamily="34" charset="0"/>
            </a:endParaRPr>
          </a:p>
          <a:p>
            <a:pPr lvl="2"/>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p:txBody>
      </p:sp>
      <p:sp>
        <p:nvSpPr>
          <p:cNvPr id="2" name="CuadroTexto 1">
            <a:extLst>
              <a:ext uri="{FF2B5EF4-FFF2-40B4-BE49-F238E27FC236}">
                <a16:creationId xmlns:a16="http://schemas.microsoft.com/office/drawing/2014/main" id="{CE0AC6C9-DF3E-4444-A0B4-B85346B96F73}"/>
              </a:ext>
            </a:extLst>
          </p:cNvPr>
          <p:cNvSpPr txBox="1"/>
          <p:nvPr/>
        </p:nvSpPr>
        <p:spPr>
          <a:xfrm>
            <a:off x="2311256" y="107340"/>
            <a:ext cx="6552728" cy="369332"/>
          </a:xfrm>
          <a:prstGeom prst="rect">
            <a:avLst/>
          </a:prstGeom>
          <a:noFill/>
        </p:spPr>
        <p:txBody>
          <a:bodyPr wrap="square" rtlCol="0">
            <a:spAutoFit/>
          </a:bodyPr>
          <a:lstStyle/>
          <a:p>
            <a:r>
              <a:rPr lang="ca-ES" dirty="0">
                <a:ea typeface="Tahoma" panose="020B0604030504040204" pitchFamily="34" charset="0"/>
                <a:cs typeface="Tahoma" panose="020B0604030504040204" pitchFamily="34" charset="0"/>
              </a:rPr>
              <a:t>ESTANDARS INTERNACIONALS- Manca d’una regulació mundial </a:t>
            </a:r>
          </a:p>
        </p:txBody>
      </p:sp>
      <p:pic>
        <p:nvPicPr>
          <p:cNvPr id="1026" name="Picture 2" descr="Organización de las Naciones Unidas - Wikipedia, la ...">
            <a:extLst>
              <a:ext uri="{FF2B5EF4-FFF2-40B4-BE49-F238E27FC236}">
                <a16:creationId xmlns:a16="http://schemas.microsoft.com/office/drawing/2014/main" id="{45DE5626-EF22-4255-BD3B-132B9E0D8D4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908720"/>
            <a:ext cx="1403236" cy="132367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952E7C44-780E-4620-8AEC-9CD7CB89181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5530142"/>
            <a:ext cx="1390162" cy="1327858"/>
          </a:xfrm>
          <a:prstGeom prst="rect">
            <a:avLst/>
          </a:prstGeom>
          <a:noFill/>
          <a:extLst>
            <a:ext uri="{909E8E84-426E-40DD-AFC4-6F175D3DCCD1}">
              <a14:hiddenFill xmlns:a14="http://schemas.microsoft.com/office/drawing/2010/main">
                <a:solidFill>
                  <a:srgbClr val="FFFFFF"/>
                </a:solidFill>
              </a14:hiddenFill>
            </a:ext>
          </a:extLst>
        </p:spPr>
      </p:pic>
      <p:sp>
        <p:nvSpPr>
          <p:cNvPr id="10" name="Estrella: 5 puntas 9">
            <a:extLst>
              <a:ext uri="{FF2B5EF4-FFF2-40B4-BE49-F238E27FC236}">
                <a16:creationId xmlns:a16="http://schemas.microsoft.com/office/drawing/2014/main" id="{CDDC4AB1-C68D-4494-91B0-3A971A88BA8D}"/>
              </a:ext>
            </a:extLst>
          </p:cNvPr>
          <p:cNvSpPr/>
          <p:nvPr/>
        </p:nvSpPr>
        <p:spPr>
          <a:xfrm>
            <a:off x="6300192" y="260648"/>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036082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C540FF6E-CBA7-4601-9111-03A464FC69A3}"/>
              </a:ext>
            </a:extLst>
          </p:cNvPr>
          <p:cNvSpPr/>
          <p:nvPr/>
        </p:nvSpPr>
        <p:spPr>
          <a:xfrm>
            <a:off x="1907704" y="764704"/>
            <a:ext cx="6120680" cy="5447645"/>
          </a:xfrm>
          <a:prstGeom prst="rect">
            <a:avLst/>
          </a:prstGeom>
        </p:spPr>
        <p:txBody>
          <a:bodyPr wrap="square">
            <a:spAutoFit/>
          </a:bodyPr>
          <a:lstStyle/>
          <a:p>
            <a:endParaRPr lang="ca-ES" sz="2800" dirty="0">
              <a:ea typeface="Tahoma" panose="020B0604030504040204" pitchFamily="34" charset="0"/>
              <a:cs typeface="Tahoma" panose="020B0604030504040204" pitchFamily="34" charset="0"/>
            </a:endParaRPr>
          </a:p>
          <a:p>
            <a:endParaRPr lang="ca-ES" sz="2800" dirty="0">
              <a:ea typeface="Tahoma" panose="020B0604030504040204" pitchFamily="34" charset="0"/>
              <a:cs typeface="Tahoma" panose="020B0604030504040204" pitchFamily="34" charset="0"/>
            </a:endParaRPr>
          </a:p>
          <a:p>
            <a:endParaRPr lang="ca-ES" sz="2800" dirty="0">
              <a:ea typeface="Tahoma" panose="020B0604030504040204" pitchFamily="34" charset="0"/>
              <a:cs typeface="Tahoma" panose="020B0604030504040204" pitchFamily="34" charset="0"/>
            </a:endParaRPr>
          </a:p>
          <a:p>
            <a:endParaRPr lang="ca-ES" sz="2800" dirty="0">
              <a:ea typeface="Tahoma" panose="020B0604030504040204" pitchFamily="34" charset="0"/>
              <a:cs typeface="Tahoma" panose="020B0604030504040204" pitchFamily="34" charset="0"/>
            </a:endParaRPr>
          </a:p>
          <a:p>
            <a:endParaRPr lang="ca-ES" sz="2800" dirty="0">
              <a:ea typeface="Tahoma" panose="020B0604030504040204" pitchFamily="34" charset="0"/>
              <a:cs typeface="Tahoma" panose="020B0604030504040204" pitchFamily="34" charset="0"/>
            </a:endParaRPr>
          </a:p>
          <a:p>
            <a:endParaRPr lang="ca-ES" sz="2800" dirty="0">
              <a:ea typeface="Tahoma" panose="020B0604030504040204" pitchFamily="34" charset="0"/>
              <a:cs typeface="Tahoma" panose="020B0604030504040204" pitchFamily="34" charset="0"/>
            </a:endParaRPr>
          </a:p>
          <a:p>
            <a:endParaRPr lang="ca-ES" sz="2800" dirty="0">
              <a:ea typeface="Tahoma" panose="020B0604030504040204" pitchFamily="34" charset="0"/>
              <a:cs typeface="Tahoma" panose="020B0604030504040204" pitchFamily="34" charset="0"/>
            </a:endParaRPr>
          </a:p>
          <a:p>
            <a:endParaRPr lang="ca-ES" sz="2800" dirty="0">
              <a:ea typeface="Tahoma" panose="020B0604030504040204" pitchFamily="34" charset="0"/>
              <a:cs typeface="Tahoma" panose="020B0604030504040204" pitchFamily="34" charset="0"/>
            </a:endParaRPr>
          </a:p>
          <a:p>
            <a:endParaRPr lang="ca-ES" sz="2800" dirty="0">
              <a:ea typeface="Tahoma" panose="020B0604030504040204" pitchFamily="34" charset="0"/>
              <a:cs typeface="Tahoma" panose="020B0604030504040204" pitchFamily="34" charset="0"/>
            </a:endParaRPr>
          </a:p>
          <a:p>
            <a:endParaRPr lang="ca-ES" sz="2800" dirty="0">
              <a:ea typeface="Tahoma" panose="020B0604030504040204" pitchFamily="34" charset="0"/>
              <a:cs typeface="Tahoma" panose="020B0604030504040204" pitchFamily="34" charset="0"/>
            </a:endParaRPr>
          </a:p>
          <a:p>
            <a:endParaRPr lang="ca-ES" sz="28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a:p>
            <a:endParaRPr lang="ca-ES" sz="2000" dirty="0">
              <a:ea typeface="Tahoma" panose="020B0604030504040204" pitchFamily="34" charset="0"/>
              <a:cs typeface="Tahoma" panose="020B0604030504040204" pitchFamily="34" charset="0"/>
            </a:endParaRPr>
          </a:p>
        </p:txBody>
      </p:sp>
      <p:graphicFrame>
        <p:nvGraphicFramePr>
          <p:cNvPr id="4" name="Tabla 3">
            <a:extLst>
              <a:ext uri="{FF2B5EF4-FFF2-40B4-BE49-F238E27FC236}">
                <a16:creationId xmlns:a16="http://schemas.microsoft.com/office/drawing/2014/main" id="{9C29C48F-C8EF-409C-8B4E-173E0D091AF6}"/>
              </a:ext>
            </a:extLst>
          </p:cNvPr>
          <p:cNvGraphicFramePr>
            <a:graphicFrameLocks noGrp="1"/>
          </p:cNvGraphicFramePr>
          <p:nvPr>
            <p:extLst>
              <p:ext uri="{D42A27DB-BD31-4B8C-83A1-F6EECF244321}">
                <p14:modId xmlns:p14="http://schemas.microsoft.com/office/powerpoint/2010/main" val="985561798"/>
              </p:ext>
            </p:extLst>
          </p:nvPr>
        </p:nvGraphicFramePr>
        <p:xfrm>
          <a:off x="1727684" y="434340"/>
          <a:ext cx="6948772" cy="6192688"/>
        </p:xfrm>
        <a:graphic>
          <a:graphicData uri="http://schemas.openxmlformats.org/drawingml/2006/table">
            <a:tbl>
              <a:tblPr firstRow="1" firstCol="1" bandRow="1">
                <a:tableStyleId>{5C22544A-7EE6-4342-B048-85BDC9FD1C3A}</a:tableStyleId>
              </a:tblPr>
              <a:tblGrid>
                <a:gridCol w="6948772">
                  <a:extLst>
                    <a:ext uri="{9D8B030D-6E8A-4147-A177-3AD203B41FA5}">
                      <a16:colId xmlns:a16="http://schemas.microsoft.com/office/drawing/2014/main" val="1185768308"/>
                    </a:ext>
                  </a:extLst>
                </a:gridCol>
              </a:tblGrid>
              <a:tr h="6192688">
                <a:tc>
                  <a:txBody>
                    <a:bodyPr/>
                    <a:lstStyle/>
                    <a:p>
                      <a:pPr>
                        <a:lnSpc>
                          <a:spcPct val="150000"/>
                        </a:lnSpc>
                        <a:spcAft>
                          <a:spcPts val="0"/>
                        </a:spcAft>
                      </a:pPr>
                      <a:r>
                        <a:rPr lang="es-ES_tradnl" sz="1100" kern="100" dirty="0">
                          <a:effectLst/>
                        </a:rPr>
                        <a:t>UNESCO (2023) </a:t>
                      </a:r>
                      <a:r>
                        <a:rPr lang="en-US" sz="1100" i="1" dirty="0" err="1">
                          <a:solidFill>
                            <a:schemeClr val="bg1"/>
                          </a:solidFill>
                        </a:rPr>
                        <a:t>ChatGPT</a:t>
                      </a:r>
                      <a:r>
                        <a:rPr lang="en-US" sz="1100" i="1" dirty="0">
                          <a:solidFill>
                            <a:schemeClr val="bg1"/>
                          </a:solidFill>
                        </a:rPr>
                        <a:t> and Artificial Intelligence in higher education </a:t>
                      </a:r>
                      <a:r>
                        <a:rPr lang="en-US" sz="1100" dirty="0">
                          <a:solidFill>
                            <a:schemeClr val="bg1"/>
                          </a:solidFill>
                        </a:rPr>
                        <a:t>Quick start guide</a:t>
                      </a:r>
                      <a:r>
                        <a:rPr lang="es-ES" sz="1100" b="1" i="1" dirty="0">
                          <a:solidFill>
                            <a:schemeClr val="bg1"/>
                          </a:solidFill>
                        </a:rPr>
                        <a:t>. </a:t>
                      </a:r>
                    </a:p>
                    <a:p>
                      <a:pPr>
                        <a:lnSpc>
                          <a:spcPct val="150000"/>
                        </a:lnSpc>
                        <a:spcAft>
                          <a:spcPts val="0"/>
                        </a:spcAft>
                      </a:pPr>
                      <a:endParaRPr lang="es-ES" sz="1100" kern="100" dirty="0">
                        <a:solidFill>
                          <a:schemeClr val="bg1"/>
                        </a:solidFill>
                        <a:effectLst/>
                      </a:endParaRPr>
                    </a:p>
                    <a:p>
                      <a:pPr>
                        <a:lnSpc>
                          <a:spcPct val="150000"/>
                        </a:lnSpc>
                        <a:spcAft>
                          <a:spcPts val="0"/>
                        </a:spcAft>
                      </a:pPr>
                      <a:r>
                        <a:rPr lang="es-ES_tradnl" sz="1100" kern="100" dirty="0">
                          <a:effectLst/>
                        </a:rPr>
                        <a:t>Falta de regulación</a:t>
                      </a:r>
                    </a:p>
                    <a:p>
                      <a:pPr algn="just">
                        <a:lnSpc>
                          <a:spcPct val="150000"/>
                        </a:lnSpc>
                        <a:spcAft>
                          <a:spcPts val="0"/>
                        </a:spcAft>
                      </a:pPr>
                      <a:r>
                        <a:rPr lang="es-ES_tradnl" sz="1100" i="1" kern="100" dirty="0">
                          <a:effectLst/>
                        </a:rPr>
                        <a:t>En la actualidad, Chat GPT no está regulado. Esta es una preocupación que se aborda en la Recomendación de la UNESCO (véase la siguiente sección). El desarrollo exponencial de Chat GPT ha causado aprensión a muchos, lo que ha llevado a un grupo de más de 1 000 académicos y líderes del sector privado a publicar una carta abierta en la que piden una pausa en el desarrollo del entrenamiento de sistemas de IA.12 Esta pausa daría tiempo a que se investiguen y comprendan mejor los potenciales riesgos de la IA y a que se desarrollen protocolos compartidos.</a:t>
                      </a:r>
                      <a:endParaRPr lang="es-ES" sz="1100" i="1" kern="100" dirty="0">
                        <a:effectLst/>
                      </a:endParaRPr>
                    </a:p>
                    <a:p>
                      <a:pPr>
                        <a:lnSpc>
                          <a:spcPct val="150000"/>
                        </a:lnSpc>
                        <a:spcAft>
                          <a:spcPts val="0"/>
                        </a:spcAft>
                      </a:pPr>
                      <a:r>
                        <a:rPr lang="es-ES_tradnl" sz="1100" i="1" kern="100" dirty="0">
                          <a:effectLst/>
                        </a:rPr>
                        <a:t>Protección de datos</a:t>
                      </a:r>
                      <a:endParaRPr lang="es-ES" sz="1100" i="1" kern="100" dirty="0">
                        <a:effectLst/>
                      </a:endParaRPr>
                    </a:p>
                    <a:p>
                      <a:pPr algn="just">
                        <a:lnSpc>
                          <a:spcPct val="150000"/>
                        </a:lnSpc>
                        <a:spcAft>
                          <a:spcPts val="0"/>
                        </a:spcAft>
                      </a:pPr>
                      <a:r>
                        <a:rPr lang="es-ES_tradnl" sz="1100" i="1" kern="100" dirty="0">
                          <a:effectLst/>
                        </a:rPr>
                        <a:t>En abril de 2023, Italia se convirtió en el primer país en bloquear Chat GPT debido a preocupaciones relacionadas con la privacidad.13 La autoridad de protección de datos del país dijo que no había una base legal para la recogida y almacenamiento de datos personales utilizados para entrenar Chat GPT. La autoridad también planteó preocupaciones éticas sobre la incapacidad de la herramienta para determinar la edad de un usuario, lo que significa que los menores pueden estar expuestos a respuestas inapropiadas para su edad. Este ejemplo pone en relieve cuestiones más amplias relacionadas a los datos. ¿Qué datos se recopilan?, ¿Quién los recopila? y, ¿Cómo se aplican en la IA?</a:t>
                      </a:r>
                      <a:endParaRPr lang="es-ES" sz="1100" i="1" kern="100" dirty="0">
                        <a:effectLst/>
                      </a:endParaRPr>
                    </a:p>
                    <a:p>
                      <a:pPr>
                        <a:lnSpc>
                          <a:spcPct val="150000"/>
                        </a:lnSpc>
                        <a:spcAft>
                          <a:spcPts val="0"/>
                        </a:spcAft>
                      </a:pPr>
                      <a:r>
                        <a:rPr lang="es-ES_tradnl" sz="1400" kern="100" dirty="0">
                          <a:effectLst/>
                        </a:rPr>
                        <a:t> </a:t>
                      </a:r>
                      <a:endParaRPr lang="es-ES" sz="1400" kern="100" dirty="0">
                        <a:effectLst/>
                      </a:endParaRPr>
                    </a:p>
                    <a:p>
                      <a:pPr algn="just">
                        <a:lnSpc>
                          <a:spcPct val="100000"/>
                        </a:lnSpc>
                        <a:spcAft>
                          <a:spcPts val="0"/>
                        </a:spcAft>
                      </a:pPr>
                      <a:r>
                        <a:rPr lang="es-ES_tradnl" sz="1000" b="0" kern="100" dirty="0">
                          <a:effectLst/>
                        </a:rPr>
                        <a:t>(10) Al momento de escribir estas líneas, Chat GPT está bloqueado en China, Irán, Italia, Corea del Norte y Rusia. No está disponible en otros 32 países. Véase también: https://www.bbc.com/mundo/noticias-65142505d y https://www.wepc.com/tips/what-countries-is-chat-gpt-unavailable/.</a:t>
                      </a:r>
                      <a:endParaRPr lang="es-ES" sz="1000" b="0" kern="100" dirty="0">
                        <a:effectLst/>
                      </a:endParaRPr>
                    </a:p>
                    <a:p>
                      <a:pPr algn="just">
                        <a:lnSpc>
                          <a:spcPct val="100000"/>
                        </a:lnSpc>
                        <a:spcAft>
                          <a:spcPts val="0"/>
                        </a:spcAft>
                      </a:pPr>
                      <a:r>
                        <a:rPr lang="en-US" sz="1000" b="0" kern="100" dirty="0">
                          <a:effectLst/>
                        </a:rPr>
                        <a:t>(11) </a:t>
                      </a:r>
                      <a:r>
                        <a:rPr lang="en-US" sz="1000" b="0" kern="100" dirty="0" err="1">
                          <a:effectLst/>
                        </a:rPr>
                        <a:t>Véase</a:t>
                      </a:r>
                      <a:r>
                        <a:rPr lang="en-US" sz="1000" b="0" kern="100" dirty="0">
                          <a:effectLst/>
                        </a:rPr>
                        <a:t> </a:t>
                      </a:r>
                      <a:r>
                        <a:rPr lang="en-US" sz="1000" b="0" kern="100" dirty="0" err="1">
                          <a:effectLst/>
                        </a:rPr>
                        <a:t>también</a:t>
                      </a:r>
                      <a:r>
                        <a:rPr lang="en-US" sz="1000" b="0" kern="100" dirty="0">
                          <a:effectLst/>
                        </a:rPr>
                        <a:t>: Sullivan, M., Kelly, A. y </a:t>
                      </a:r>
                      <a:r>
                        <a:rPr lang="en-US" sz="1000" b="0" kern="100" dirty="0" err="1">
                          <a:effectLst/>
                        </a:rPr>
                        <a:t>McLaughlan</a:t>
                      </a:r>
                      <a:r>
                        <a:rPr lang="en-US" sz="1000" b="0" kern="100" dirty="0">
                          <a:effectLst/>
                        </a:rPr>
                        <a:t>, P. (2023) ‘</a:t>
                      </a:r>
                      <a:r>
                        <a:rPr lang="en-US" sz="1000" b="0" kern="100" dirty="0" err="1">
                          <a:effectLst/>
                        </a:rPr>
                        <a:t>ChatGPT</a:t>
                      </a:r>
                      <a:r>
                        <a:rPr lang="en-US" sz="1000" b="0" kern="100" dirty="0">
                          <a:effectLst/>
                        </a:rPr>
                        <a:t> in higher education: Considerations for academic integrity and student learning’, Journal of Applied Learning and Teaching, 6(1). </a:t>
                      </a:r>
                      <a:r>
                        <a:rPr lang="es-ES_tradnl" sz="1000" b="0" kern="100" dirty="0">
                          <a:effectLst/>
                        </a:rPr>
                        <a:t>Disponible en: </a:t>
                      </a:r>
                      <a:r>
                        <a:rPr lang="es-ES_tradnl" sz="1000" b="0" kern="100" dirty="0">
                          <a:effectLst/>
                          <a:hlinkClick r:id="rId2"/>
                        </a:rPr>
                        <a:t>https://doi.org/10.37074/jalt.2023.6.1.17</a:t>
                      </a:r>
                      <a:r>
                        <a:rPr lang="es-ES_tradnl" sz="1000" b="0" kern="100" dirty="0">
                          <a:effectLst/>
                        </a:rPr>
                        <a:t>.</a:t>
                      </a:r>
                    </a:p>
                    <a:p>
                      <a:pPr algn="just">
                        <a:lnSpc>
                          <a:spcPct val="100000"/>
                        </a:lnSpc>
                        <a:spcAft>
                          <a:spcPts val="0"/>
                        </a:spcAft>
                      </a:pPr>
                      <a:endParaRPr lang="es-ES_tradnl" sz="10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_tradnl" sz="10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s-ES" sz="800" b="0" kern="100" dirty="0">
                          <a:effectLst/>
                        </a:rPr>
                        <a:t>EXTRACTO DEL ARTÍCULO ANDRÉS AUCEJO, E. RAMÓN, Francisca. </a:t>
                      </a:r>
                      <a:r>
                        <a:rPr lang="es-ES_tradnl" sz="1000" b="0" kern="1200" dirty="0">
                          <a:solidFill>
                            <a:schemeClr val="lt1"/>
                          </a:solidFill>
                          <a:effectLst/>
                          <a:latin typeface="+mn-lt"/>
                          <a:ea typeface="+mn-ea"/>
                          <a:cs typeface="+mn-cs"/>
                        </a:rPr>
                        <a:t> Inteligencia Artificial: “chat GPT” </a:t>
                      </a:r>
                      <a:r>
                        <a:rPr lang="es-ES_tradnl" sz="1000" b="0" i="1" kern="1200" dirty="0">
                          <a:solidFill>
                            <a:schemeClr val="lt1"/>
                          </a:solidFill>
                          <a:effectLst/>
                          <a:latin typeface="+mn-lt"/>
                          <a:ea typeface="+mn-ea"/>
                          <a:cs typeface="+mn-cs"/>
                        </a:rPr>
                        <a:t>versus</a:t>
                      </a:r>
                      <a:r>
                        <a:rPr lang="es-ES_tradnl" sz="1000" b="0" kern="1200" dirty="0">
                          <a:solidFill>
                            <a:schemeClr val="lt1"/>
                          </a:solidFill>
                          <a:effectLst/>
                          <a:latin typeface="+mn-lt"/>
                          <a:ea typeface="+mn-ea"/>
                          <a:cs typeface="+mn-cs"/>
                        </a:rPr>
                        <a:t> la Ley y el Derecho. Jaque al derecho de la propiedad intelectual . Revista de educación y Derecho 2023</a:t>
                      </a:r>
                      <a:endParaRPr lang="es-ES" sz="1000" b="0" kern="1200" dirty="0">
                        <a:solidFill>
                          <a:schemeClr val="lt1"/>
                        </a:solidFill>
                        <a:effectLst/>
                        <a:latin typeface="+mn-lt"/>
                        <a:ea typeface="+mn-ea"/>
                        <a:cs typeface="+mn-cs"/>
                      </a:endParaRPr>
                    </a:p>
                    <a:p>
                      <a:pPr algn="just">
                        <a:lnSpc>
                          <a:spcPct val="100000"/>
                        </a:lnSpc>
                        <a:spcAft>
                          <a:spcPts val="0"/>
                        </a:spcAft>
                      </a:pPr>
                      <a:endParaRPr lang="es-ES_tradnl" sz="10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0000"/>
                        </a:lnSpc>
                        <a:spcAft>
                          <a:spcPts val="0"/>
                        </a:spcAft>
                      </a:pPr>
                      <a:endParaRPr lang="es-ES" sz="10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163" marR="45163" marT="0" marB="0"/>
                </a:tc>
                <a:extLst>
                  <a:ext uri="{0D108BD9-81ED-4DB2-BD59-A6C34878D82A}">
                    <a16:rowId xmlns:a16="http://schemas.microsoft.com/office/drawing/2014/main" val="1806536474"/>
                  </a:ext>
                </a:extLst>
              </a:tr>
            </a:tbl>
          </a:graphicData>
        </a:graphic>
      </p:graphicFrame>
      <p:pic>
        <p:nvPicPr>
          <p:cNvPr id="5" name="Picture 2" descr="Organización de las Naciones Unidas - Wikipedia, la ...">
            <a:extLst>
              <a:ext uri="{FF2B5EF4-FFF2-40B4-BE49-F238E27FC236}">
                <a16:creationId xmlns:a16="http://schemas.microsoft.com/office/drawing/2014/main" id="{C64E18BC-42A7-40D8-A5ED-CBCBC697CE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00807"/>
            <a:ext cx="1403648" cy="1324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414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or recte 4"/>
          <p:cNvCxnSpPr/>
          <p:nvPr/>
        </p:nvCxnSpPr>
        <p:spPr>
          <a:xfrm>
            <a:off x="1475656" y="476672"/>
            <a:ext cx="727280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619672" y="548680"/>
            <a:ext cx="7272808" cy="6340197"/>
          </a:xfrm>
          <a:prstGeom prst="rect">
            <a:avLst/>
          </a:prstGeom>
        </p:spPr>
        <p:txBody>
          <a:bodyPr wrap="square">
            <a:spAutoFit/>
          </a:bodyPr>
          <a:lstStyle/>
          <a:p>
            <a:pPr algn="just"/>
            <a:r>
              <a:rPr lang="es-ES_tradnl" i="1" dirty="0"/>
              <a:t> (2019) </a:t>
            </a:r>
            <a:r>
              <a:rPr lang="en-US" i="1" dirty="0"/>
              <a:t>OECD Recommendation on Artificial Intelligence adopted by the Ministerial Council on 22 May 2019 following a proposal from the Digital Economy Policy Committee: es </a:t>
            </a:r>
            <a:r>
              <a:rPr lang="en-US" i="1" dirty="0" err="1"/>
              <a:t>recullen</a:t>
            </a:r>
            <a:r>
              <a:rPr lang="en-US" i="1" dirty="0"/>
              <a:t> una </a:t>
            </a:r>
            <a:r>
              <a:rPr lang="en-US" i="1" dirty="0" err="1"/>
              <a:t>sèrie</a:t>
            </a:r>
            <a:r>
              <a:rPr lang="en-US" i="1" dirty="0"/>
              <a:t> de </a:t>
            </a:r>
            <a:r>
              <a:rPr lang="en-US" i="1" dirty="0" err="1"/>
              <a:t>principis</a:t>
            </a:r>
            <a:r>
              <a:rPr lang="en-US" i="1" dirty="0"/>
              <a:t> </a:t>
            </a:r>
            <a:r>
              <a:rPr lang="en-US" i="1" dirty="0" err="1"/>
              <a:t>i</a:t>
            </a:r>
            <a:r>
              <a:rPr lang="en-US" i="1" dirty="0"/>
              <a:t> </a:t>
            </a:r>
            <a:r>
              <a:rPr lang="en-US" i="1" dirty="0" err="1"/>
              <a:t>valors</a:t>
            </a:r>
            <a:r>
              <a:rPr lang="en-US" i="1" dirty="0"/>
              <a:t> </a:t>
            </a:r>
            <a:r>
              <a:rPr lang="en-US" i="1" dirty="0" err="1"/>
              <a:t>aconsellables</a:t>
            </a:r>
            <a:r>
              <a:rPr lang="en-US" i="1" dirty="0"/>
              <a:t> per </a:t>
            </a:r>
            <a:r>
              <a:rPr lang="en-US" i="1" dirty="0" err="1"/>
              <a:t>fer</a:t>
            </a:r>
            <a:r>
              <a:rPr lang="en-US" i="1" dirty="0"/>
              <a:t> compatibles la </a:t>
            </a:r>
            <a:r>
              <a:rPr lang="en-US" i="1" dirty="0" err="1"/>
              <a:t>intel·ligència</a:t>
            </a:r>
            <a:r>
              <a:rPr lang="en-US" i="1" dirty="0"/>
              <a:t> artificial </a:t>
            </a:r>
            <a:r>
              <a:rPr lang="en-US" i="1" dirty="0" err="1"/>
              <a:t>amb</a:t>
            </a:r>
            <a:r>
              <a:rPr lang="en-US" i="1" dirty="0"/>
              <a:t> </a:t>
            </a:r>
            <a:r>
              <a:rPr lang="en-US" i="1" dirty="0" err="1"/>
              <a:t>els</a:t>
            </a:r>
            <a:r>
              <a:rPr lang="en-US" i="1" dirty="0"/>
              <a:t> </a:t>
            </a:r>
            <a:r>
              <a:rPr lang="en-US" i="1" dirty="0" err="1"/>
              <a:t>drets</a:t>
            </a:r>
            <a:r>
              <a:rPr lang="en-US" i="1" dirty="0"/>
              <a:t> humans </a:t>
            </a:r>
            <a:r>
              <a:rPr lang="en-US" i="1" dirty="0" err="1"/>
              <a:t>i</a:t>
            </a:r>
            <a:r>
              <a:rPr lang="en-US" i="1" dirty="0"/>
              <a:t> </a:t>
            </a:r>
            <a:r>
              <a:rPr lang="en-US" i="1" dirty="0" err="1"/>
              <a:t>els</a:t>
            </a:r>
            <a:r>
              <a:rPr lang="en-US" i="1" dirty="0"/>
              <a:t> </a:t>
            </a:r>
            <a:r>
              <a:rPr lang="en-US" i="1" dirty="0" err="1"/>
              <a:t>valors</a:t>
            </a:r>
            <a:r>
              <a:rPr lang="en-US" i="1" dirty="0"/>
              <a:t> </a:t>
            </a:r>
            <a:r>
              <a:rPr lang="en-US" i="1" dirty="0" err="1"/>
              <a:t>democràtics</a:t>
            </a:r>
            <a:r>
              <a:rPr lang="en-US" i="1" dirty="0"/>
              <a:t> </a:t>
            </a:r>
            <a:r>
              <a:rPr lang="en-US" i="1" dirty="0" err="1"/>
              <a:t>centrats</a:t>
            </a:r>
            <a:r>
              <a:rPr lang="en-US" i="1" dirty="0"/>
              <a:t> </a:t>
            </a:r>
            <a:r>
              <a:rPr lang="en-US" i="1" dirty="0" err="1"/>
              <a:t>en</a:t>
            </a:r>
            <a:r>
              <a:rPr lang="en-US" i="1" dirty="0"/>
              <a:t> </a:t>
            </a:r>
            <a:r>
              <a:rPr lang="en-US" i="1" dirty="0" err="1"/>
              <a:t>lésser</a:t>
            </a:r>
            <a:r>
              <a:rPr lang="en-US" i="1" dirty="0"/>
              <a:t> </a:t>
            </a:r>
            <a:r>
              <a:rPr lang="en-US" i="1" dirty="0" err="1"/>
              <a:t>humà</a:t>
            </a:r>
            <a:r>
              <a:rPr lang="en-US" i="1" dirty="0"/>
              <a:t>.</a:t>
            </a:r>
          </a:p>
          <a:p>
            <a:pPr algn="just"/>
            <a:r>
              <a:rPr lang="en-US" sz="1400" i="1" dirty="0"/>
              <a:t>_______________________________________________________________________________</a:t>
            </a:r>
            <a:endParaRPr lang="es-ES" sz="1400" dirty="0"/>
          </a:p>
          <a:p>
            <a:pPr algn="just"/>
            <a:endParaRPr lang="es-ES" sz="1400" dirty="0"/>
          </a:p>
          <a:p>
            <a:pPr algn="just"/>
            <a:r>
              <a:rPr lang="es-ES" sz="1600" dirty="0"/>
              <a:t>- (2020) </a:t>
            </a:r>
            <a:r>
              <a:rPr lang="es-ES" sz="1600" dirty="0" err="1"/>
              <a:t>Proposta</a:t>
            </a:r>
            <a:r>
              <a:rPr lang="es-ES" sz="1600" dirty="0"/>
              <a:t> de </a:t>
            </a:r>
            <a:r>
              <a:rPr lang="es-ES" sz="1600" dirty="0" err="1"/>
              <a:t>Resolució</a:t>
            </a:r>
            <a:r>
              <a:rPr lang="es-ES" sz="1600" dirty="0"/>
              <a:t> del </a:t>
            </a:r>
            <a:r>
              <a:rPr lang="es-ES" sz="1600" dirty="0" err="1"/>
              <a:t>Parlament</a:t>
            </a:r>
            <a:r>
              <a:rPr lang="es-ES" sz="1600" dirty="0"/>
              <a:t> </a:t>
            </a:r>
            <a:r>
              <a:rPr lang="es-ES" sz="1600" dirty="0" err="1"/>
              <a:t>Europeu</a:t>
            </a:r>
            <a:r>
              <a:rPr lang="es-ES" sz="1600" dirty="0"/>
              <a:t> sobre </a:t>
            </a:r>
            <a:r>
              <a:rPr lang="es-ES" sz="1600" dirty="0" err="1"/>
              <a:t>els</a:t>
            </a:r>
            <a:r>
              <a:rPr lang="es-ES" sz="1600" dirty="0"/>
              <a:t> </a:t>
            </a:r>
            <a:r>
              <a:rPr lang="es-ES" sz="1600" dirty="0" err="1"/>
              <a:t>drets</a:t>
            </a:r>
            <a:r>
              <a:rPr lang="es-ES" sz="1600" dirty="0"/>
              <a:t> de </a:t>
            </a:r>
            <a:r>
              <a:rPr lang="es-ES" sz="1600" dirty="0" err="1"/>
              <a:t>propietat</a:t>
            </a:r>
            <a:r>
              <a:rPr lang="es-ES" sz="1600" dirty="0"/>
              <a:t> </a:t>
            </a:r>
            <a:r>
              <a:rPr lang="es-ES" sz="1600" dirty="0" err="1"/>
              <a:t>intel·lectual</a:t>
            </a:r>
            <a:r>
              <a:rPr lang="es-ES" sz="1600" dirty="0"/>
              <a:t> per al </a:t>
            </a:r>
            <a:r>
              <a:rPr lang="es-ES" sz="1600" dirty="0" err="1"/>
              <a:t>desenvolupament</a:t>
            </a:r>
            <a:r>
              <a:rPr lang="es-ES" sz="1600" dirty="0"/>
              <a:t> de les </a:t>
            </a:r>
            <a:r>
              <a:rPr lang="es-ES" sz="1600" dirty="0" err="1"/>
              <a:t>tecnologies</a:t>
            </a:r>
            <a:r>
              <a:rPr lang="es-ES" sz="1600" dirty="0"/>
              <a:t> </a:t>
            </a:r>
            <a:r>
              <a:rPr lang="es-ES" sz="1600" dirty="0" err="1"/>
              <a:t>relatives</a:t>
            </a:r>
            <a:r>
              <a:rPr lang="es-ES" sz="1600" dirty="0"/>
              <a:t> a la </a:t>
            </a:r>
            <a:r>
              <a:rPr lang="es-ES" sz="1600" dirty="0" err="1"/>
              <a:t>intel·ligència</a:t>
            </a:r>
            <a:r>
              <a:rPr lang="es-ES" sz="1600" dirty="0"/>
              <a:t> artificial (2020/2015(INI)) </a:t>
            </a:r>
            <a:r>
              <a:rPr lang="es-ES" sz="1600" dirty="0" err="1"/>
              <a:t>incloent</a:t>
            </a:r>
            <a:r>
              <a:rPr lang="es-ES" sz="1600" dirty="0"/>
              <a:t>: a) </a:t>
            </a:r>
            <a:r>
              <a:rPr lang="es-ES" sz="1600" dirty="0" err="1"/>
              <a:t>Proposta</a:t>
            </a:r>
            <a:r>
              <a:rPr lang="es-ES" sz="1600" dirty="0"/>
              <a:t> sobre Un </a:t>
            </a:r>
            <a:r>
              <a:rPr lang="es-ES" sz="1600" dirty="0" err="1"/>
              <a:t>marc</a:t>
            </a:r>
            <a:r>
              <a:rPr lang="es-ES" sz="1600" dirty="0"/>
              <a:t> </a:t>
            </a:r>
            <a:r>
              <a:rPr lang="es-ES" sz="1600" dirty="0" err="1"/>
              <a:t>ètic</a:t>
            </a:r>
            <a:r>
              <a:rPr lang="es-ES" sz="1600" dirty="0"/>
              <a:t> per a la </a:t>
            </a:r>
            <a:r>
              <a:rPr lang="es-ES" sz="1600" dirty="0" err="1"/>
              <a:t>intel·ligència</a:t>
            </a:r>
            <a:r>
              <a:rPr lang="es-ES" sz="1600" dirty="0"/>
              <a:t> artificial, b) </a:t>
            </a:r>
            <a:r>
              <a:rPr lang="es-ES" sz="1600" dirty="0" err="1"/>
              <a:t>Responsabilitat</a:t>
            </a:r>
            <a:r>
              <a:rPr lang="es-ES" sz="1600" dirty="0"/>
              <a:t> </a:t>
            </a:r>
            <a:r>
              <a:rPr lang="es-ES" sz="1600" dirty="0" err="1"/>
              <a:t>pels</a:t>
            </a:r>
            <a:r>
              <a:rPr lang="es-ES" sz="1600" dirty="0"/>
              <a:t> </a:t>
            </a:r>
            <a:r>
              <a:rPr lang="es-ES" sz="1600" dirty="0" err="1"/>
              <a:t>danys</a:t>
            </a:r>
            <a:r>
              <a:rPr lang="es-ES" sz="1600" dirty="0"/>
              <a:t> </a:t>
            </a:r>
            <a:r>
              <a:rPr lang="es-ES" sz="1600" dirty="0" err="1"/>
              <a:t>causats</a:t>
            </a:r>
            <a:r>
              <a:rPr lang="es-ES" sz="1600" dirty="0"/>
              <a:t> per la IA i c) </a:t>
            </a:r>
            <a:r>
              <a:rPr lang="es-ES" sz="1600" dirty="0" err="1"/>
              <a:t>Drets</a:t>
            </a:r>
            <a:r>
              <a:rPr lang="es-ES" sz="1600" dirty="0"/>
              <a:t> de </a:t>
            </a:r>
            <a:r>
              <a:rPr lang="es-ES" sz="1600" dirty="0" err="1"/>
              <a:t>propietat</a:t>
            </a:r>
            <a:r>
              <a:rPr lang="es-ES" sz="1600" dirty="0"/>
              <a:t> </a:t>
            </a:r>
            <a:r>
              <a:rPr lang="es-ES" sz="1600" dirty="0" err="1"/>
              <a:t>intel·lectual</a:t>
            </a:r>
            <a:r>
              <a:rPr lang="es-ES" sz="1600" dirty="0"/>
              <a:t>.</a:t>
            </a:r>
          </a:p>
          <a:p>
            <a:pPr algn="just"/>
            <a:r>
              <a:rPr lang="es-ES" sz="1600" dirty="0"/>
              <a:t> - (2021) </a:t>
            </a:r>
            <a:r>
              <a:rPr lang="es-ES" sz="1600" dirty="0" err="1"/>
              <a:t>Proposta</a:t>
            </a:r>
            <a:r>
              <a:rPr lang="es-ES" sz="1600" dirty="0"/>
              <a:t> de </a:t>
            </a:r>
            <a:r>
              <a:rPr lang="es-ES" sz="1600" dirty="0" err="1"/>
              <a:t>Reglament</a:t>
            </a:r>
            <a:r>
              <a:rPr lang="es-ES" sz="1600" dirty="0"/>
              <a:t> (UE) per </a:t>
            </a:r>
            <a:r>
              <a:rPr lang="es-ES" sz="1600" dirty="0" err="1"/>
              <a:t>establir</a:t>
            </a:r>
            <a:r>
              <a:rPr lang="es-ES" sz="1600" dirty="0"/>
              <a:t> normes </a:t>
            </a:r>
            <a:r>
              <a:rPr lang="es-ES" sz="1600" dirty="0" err="1"/>
              <a:t>harmonitzades</a:t>
            </a:r>
            <a:r>
              <a:rPr lang="es-ES" sz="1600" dirty="0"/>
              <a:t> en </a:t>
            </a:r>
            <a:r>
              <a:rPr lang="es-ES" sz="1600" dirty="0" err="1"/>
              <a:t>matèria</a:t>
            </a:r>
            <a:r>
              <a:rPr lang="es-ES" sz="1600" dirty="0"/>
              <a:t> </a:t>
            </a:r>
            <a:r>
              <a:rPr lang="es-ES" sz="1600" dirty="0" err="1"/>
              <a:t>d'IA</a:t>
            </a:r>
            <a:r>
              <a:rPr lang="es-ES" sz="1600" dirty="0"/>
              <a:t> (</a:t>
            </a:r>
            <a:r>
              <a:rPr lang="es-ES" sz="1600" dirty="0" err="1"/>
              <a:t>Llei</a:t>
            </a:r>
            <a:r>
              <a:rPr lang="es-ES" sz="1600" dirty="0"/>
              <a:t> </a:t>
            </a:r>
            <a:r>
              <a:rPr lang="es-ES" sz="1600" dirty="0" err="1"/>
              <a:t>d'IA</a:t>
            </a:r>
            <a:r>
              <a:rPr lang="es-ES" sz="1600" dirty="0"/>
              <a:t>) 21.04.2021.</a:t>
            </a:r>
          </a:p>
          <a:p>
            <a:pPr algn="just"/>
            <a:r>
              <a:rPr lang="es-ES" sz="1600" dirty="0"/>
              <a:t>- </a:t>
            </a:r>
            <a:r>
              <a:rPr lang="es-ES" sz="1600" dirty="0" err="1"/>
              <a:t>Resolució</a:t>
            </a:r>
            <a:r>
              <a:rPr lang="es-ES" sz="1600" dirty="0"/>
              <a:t> del </a:t>
            </a:r>
            <a:r>
              <a:rPr lang="es-ES" sz="1600" dirty="0" err="1"/>
              <a:t>Parlament</a:t>
            </a:r>
            <a:r>
              <a:rPr lang="es-ES" sz="1600" dirty="0"/>
              <a:t> </a:t>
            </a:r>
            <a:r>
              <a:rPr lang="es-ES" sz="1600" dirty="0" err="1"/>
              <a:t>Europeu</a:t>
            </a:r>
            <a:r>
              <a:rPr lang="es-ES" sz="1600" dirty="0"/>
              <a:t>, de 20 </a:t>
            </a:r>
            <a:r>
              <a:rPr lang="es-ES" sz="1600" dirty="0" err="1"/>
              <a:t>d'octubre</a:t>
            </a:r>
            <a:r>
              <a:rPr lang="es-ES" sz="1600" dirty="0"/>
              <a:t> del 2020, sobre </a:t>
            </a:r>
            <a:r>
              <a:rPr lang="es-ES" sz="1600" dirty="0" err="1"/>
              <a:t>els</a:t>
            </a:r>
            <a:r>
              <a:rPr lang="es-ES" sz="1600" dirty="0"/>
              <a:t> </a:t>
            </a:r>
            <a:r>
              <a:rPr lang="es-ES" sz="1600" dirty="0" err="1"/>
              <a:t>drets</a:t>
            </a:r>
            <a:r>
              <a:rPr lang="es-ES" sz="1600" dirty="0"/>
              <a:t> de </a:t>
            </a:r>
            <a:r>
              <a:rPr lang="es-ES" sz="1600" dirty="0" err="1"/>
              <a:t>propietat</a:t>
            </a:r>
            <a:r>
              <a:rPr lang="es-ES" sz="1600" dirty="0"/>
              <a:t> </a:t>
            </a:r>
            <a:r>
              <a:rPr lang="es-ES" sz="1600" dirty="0" err="1"/>
              <a:t>intel·lectual</a:t>
            </a:r>
            <a:r>
              <a:rPr lang="es-ES" sz="1600" dirty="0"/>
              <a:t> per al </a:t>
            </a:r>
            <a:r>
              <a:rPr lang="es-ES" sz="1600" dirty="0" err="1"/>
              <a:t>desenvolupament</a:t>
            </a:r>
            <a:r>
              <a:rPr lang="es-ES" sz="1600" dirty="0"/>
              <a:t> de les </a:t>
            </a:r>
            <a:r>
              <a:rPr lang="es-ES" sz="1600" dirty="0" err="1"/>
              <a:t>tecnologies</a:t>
            </a:r>
            <a:r>
              <a:rPr lang="es-ES" sz="1600" dirty="0"/>
              <a:t> </a:t>
            </a:r>
            <a:r>
              <a:rPr lang="es-ES" sz="1600" dirty="0" err="1"/>
              <a:t>relatives</a:t>
            </a:r>
            <a:r>
              <a:rPr lang="es-ES" sz="1600" dirty="0"/>
              <a:t> a la </a:t>
            </a:r>
            <a:r>
              <a:rPr lang="es-ES" sz="1600" dirty="0" err="1"/>
              <a:t>intel·ligència</a:t>
            </a:r>
            <a:r>
              <a:rPr lang="es-ES" sz="1600" dirty="0"/>
              <a:t> artificial.</a:t>
            </a:r>
          </a:p>
          <a:p>
            <a:pPr algn="just"/>
            <a:r>
              <a:rPr lang="es-ES" sz="1600" dirty="0"/>
              <a:t>- Directiva 2001/29/CE del </a:t>
            </a:r>
            <a:r>
              <a:rPr lang="es-ES" sz="1600" dirty="0" err="1"/>
              <a:t>Parlament</a:t>
            </a:r>
            <a:r>
              <a:rPr lang="es-ES" sz="1600" dirty="0"/>
              <a:t> </a:t>
            </a:r>
            <a:r>
              <a:rPr lang="es-ES" sz="1600" dirty="0" err="1"/>
              <a:t>Europeu</a:t>
            </a:r>
            <a:r>
              <a:rPr lang="es-ES" sz="1600" dirty="0"/>
              <a:t> i del Consell, de 22 de </a:t>
            </a:r>
            <a:r>
              <a:rPr lang="es-ES" sz="1600" dirty="0" err="1"/>
              <a:t>maig</a:t>
            </a:r>
            <a:r>
              <a:rPr lang="es-ES" sz="1600" dirty="0"/>
              <a:t> de 2001, relativa a </a:t>
            </a:r>
            <a:r>
              <a:rPr lang="es-ES" sz="1600" dirty="0" err="1"/>
              <a:t>l'harmonització</a:t>
            </a:r>
            <a:r>
              <a:rPr lang="es-ES" sz="1600" dirty="0"/>
              <a:t> de </a:t>
            </a:r>
            <a:r>
              <a:rPr lang="es-ES" sz="1600" dirty="0" err="1"/>
              <a:t>determinats</a:t>
            </a:r>
            <a:r>
              <a:rPr lang="es-ES" sz="1600" dirty="0"/>
              <a:t> </a:t>
            </a:r>
            <a:r>
              <a:rPr lang="es-ES" sz="1600" dirty="0" err="1"/>
              <a:t>aspectes</a:t>
            </a:r>
            <a:r>
              <a:rPr lang="es-ES" sz="1600" dirty="0"/>
              <a:t> </a:t>
            </a:r>
            <a:r>
              <a:rPr lang="es-ES" sz="1600" dirty="0" err="1"/>
              <a:t>dels</a:t>
            </a:r>
            <a:r>
              <a:rPr lang="es-ES" sz="1600" dirty="0"/>
              <a:t> </a:t>
            </a:r>
            <a:r>
              <a:rPr lang="es-ES" sz="1600" dirty="0" err="1"/>
              <a:t>drets</a:t>
            </a:r>
            <a:r>
              <a:rPr lang="es-ES" sz="1600" dirty="0"/>
              <a:t> </a:t>
            </a:r>
            <a:r>
              <a:rPr lang="es-ES" sz="1600" dirty="0" err="1"/>
              <a:t>d'autor</a:t>
            </a:r>
            <a:r>
              <a:rPr lang="es-ES" sz="1600" dirty="0"/>
              <a:t> i </a:t>
            </a:r>
            <a:r>
              <a:rPr lang="es-ES" sz="1600" dirty="0" err="1"/>
              <a:t>drets</a:t>
            </a:r>
            <a:r>
              <a:rPr lang="es-ES" sz="1600" dirty="0"/>
              <a:t> </a:t>
            </a:r>
            <a:r>
              <a:rPr lang="es-ES" sz="1600" dirty="0" err="1"/>
              <a:t>afins</a:t>
            </a:r>
            <a:r>
              <a:rPr lang="es-ES" sz="1600" dirty="0"/>
              <a:t> </a:t>
            </a:r>
            <a:r>
              <a:rPr lang="es-ES" sz="1600" dirty="0" err="1"/>
              <a:t>als</a:t>
            </a:r>
            <a:r>
              <a:rPr lang="es-ES" sz="1600" dirty="0"/>
              <a:t> </a:t>
            </a:r>
            <a:r>
              <a:rPr lang="es-ES" sz="1600" dirty="0" err="1"/>
              <a:t>drets</a:t>
            </a:r>
            <a:r>
              <a:rPr lang="es-ES" sz="1600" dirty="0"/>
              <a:t> </a:t>
            </a:r>
            <a:r>
              <a:rPr lang="es-ES" sz="1600" dirty="0" err="1"/>
              <a:t>d'autor</a:t>
            </a:r>
            <a:r>
              <a:rPr lang="es-ES" sz="1600" dirty="0"/>
              <a:t> a la </a:t>
            </a:r>
            <a:r>
              <a:rPr lang="es-ES" sz="1600" dirty="0" err="1"/>
              <a:t>societat</a:t>
            </a:r>
            <a:r>
              <a:rPr lang="es-ES" sz="1600" dirty="0"/>
              <a:t> de la </a:t>
            </a:r>
            <a:r>
              <a:rPr lang="es-ES" sz="1600" dirty="0" err="1"/>
              <a:t>informació</a:t>
            </a:r>
            <a:r>
              <a:rPr lang="es-ES" sz="1600" dirty="0"/>
              <a:t>.</a:t>
            </a:r>
          </a:p>
          <a:p>
            <a:pPr algn="just"/>
            <a:r>
              <a:rPr lang="es-ES" sz="1600" dirty="0"/>
              <a:t>- </a:t>
            </a:r>
            <a:r>
              <a:rPr lang="es-ES" sz="1600" dirty="0" err="1"/>
              <a:t>Esmenes</a:t>
            </a:r>
            <a:r>
              <a:rPr lang="es-ES" sz="1600" dirty="0"/>
              <a:t> sobre la </a:t>
            </a:r>
            <a:r>
              <a:rPr lang="es-ES" sz="1600" dirty="0" err="1"/>
              <a:t>proposta</a:t>
            </a:r>
            <a:r>
              <a:rPr lang="es-ES" sz="1600" dirty="0"/>
              <a:t> de </a:t>
            </a:r>
            <a:r>
              <a:rPr lang="es-ES" sz="1600" dirty="0" err="1"/>
              <a:t>Reglament</a:t>
            </a:r>
            <a:r>
              <a:rPr lang="es-ES" sz="1600" dirty="0"/>
              <a:t> del </a:t>
            </a:r>
            <a:r>
              <a:rPr lang="es-ES" sz="1600" dirty="0" err="1"/>
              <a:t>Parlament</a:t>
            </a:r>
            <a:r>
              <a:rPr lang="es-ES" sz="1600" dirty="0"/>
              <a:t> </a:t>
            </a:r>
            <a:r>
              <a:rPr lang="es-ES" sz="1600" dirty="0" err="1"/>
              <a:t>Europeu</a:t>
            </a:r>
            <a:r>
              <a:rPr lang="es-ES" sz="1600" dirty="0"/>
              <a:t> i del Consell </a:t>
            </a:r>
            <a:r>
              <a:rPr lang="es-ES" sz="1600" dirty="0" err="1"/>
              <a:t>pel</a:t>
            </a:r>
            <a:r>
              <a:rPr lang="es-ES" sz="1600" dirty="0"/>
              <a:t> que </a:t>
            </a:r>
            <a:r>
              <a:rPr lang="es-ES" sz="1600" dirty="0" err="1"/>
              <a:t>s'estableixen</a:t>
            </a:r>
            <a:r>
              <a:rPr lang="es-ES" sz="1600" dirty="0"/>
              <a:t> normes </a:t>
            </a:r>
            <a:r>
              <a:rPr lang="es-ES" sz="1600" dirty="0" err="1"/>
              <a:t>harmonitzades</a:t>
            </a:r>
            <a:r>
              <a:rPr lang="es-ES" sz="1600" dirty="0"/>
              <a:t> en </a:t>
            </a:r>
            <a:r>
              <a:rPr lang="es-ES" sz="1600" dirty="0" err="1"/>
              <a:t>matèria</a:t>
            </a:r>
            <a:r>
              <a:rPr lang="es-ES" sz="1600" dirty="0"/>
              <a:t> </a:t>
            </a:r>
            <a:r>
              <a:rPr lang="es-ES" sz="1600" dirty="0" err="1"/>
              <a:t>d'intel·ligència</a:t>
            </a:r>
            <a:r>
              <a:rPr lang="es-ES" sz="1600" dirty="0"/>
              <a:t> artificial (</a:t>
            </a:r>
            <a:r>
              <a:rPr lang="es-ES" sz="1600" dirty="0" err="1"/>
              <a:t>Llei</a:t>
            </a:r>
            <a:r>
              <a:rPr lang="es-ES" sz="1600" dirty="0"/>
              <a:t> </a:t>
            </a:r>
            <a:r>
              <a:rPr lang="es-ES" sz="1600" dirty="0" err="1"/>
              <a:t>d'Intel·ligència</a:t>
            </a:r>
            <a:r>
              <a:rPr lang="es-ES" sz="1600" dirty="0"/>
              <a:t> Artificial) i es modifiquen </a:t>
            </a:r>
            <a:r>
              <a:rPr lang="es-ES" sz="1600" dirty="0" err="1"/>
              <a:t>determinats</a:t>
            </a:r>
            <a:r>
              <a:rPr lang="es-ES" sz="1600" dirty="0"/>
              <a:t> </a:t>
            </a:r>
            <a:r>
              <a:rPr lang="es-ES" sz="1600" dirty="0" err="1"/>
              <a:t>actes</a:t>
            </a:r>
            <a:r>
              <a:rPr lang="es-ES" sz="1600" dirty="0"/>
              <a:t> </a:t>
            </a:r>
            <a:r>
              <a:rPr lang="es-ES" sz="1600" dirty="0" err="1"/>
              <a:t>legislatius</a:t>
            </a:r>
            <a:r>
              <a:rPr lang="es-ES" sz="1600" dirty="0"/>
              <a:t> de la Unió (COM(2021)0206– C9-0146/ 2021 – 2021/0106(COD)</a:t>
            </a:r>
          </a:p>
          <a:p>
            <a:pPr algn="just"/>
            <a:endParaRPr lang="es-ES" sz="1600" dirty="0"/>
          </a:p>
        </p:txBody>
      </p:sp>
      <p:pic>
        <p:nvPicPr>
          <p:cNvPr id="7" name="Imatge 2" descr="cid:image001.jpg@01D105AE.6A90D4E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6237312"/>
            <a:ext cx="1728192" cy="55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tge 11">
            <a:extLst>
              <a:ext uri="{FF2B5EF4-FFF2-40B4-BE49-F238E27FC236}">
                <a16:creationId xmlns:a16="http://schemas.microsoft.com/office/drawing/2014/main" id="{643CF13A-9926-BA05-BA32-53A7E197BA07}"/>
              </a:ext>
            </a:extLst>
          </p:cNvPr>
          <p:cNvPicPr>
            <a:picLocks noChangeAspect="1"/>
          </p:cNvPicPr>
          <p:nvPr/>
        </p:nvPicPr>
        <p:blipFill>
          <a:blip r:embed="rId5"/>
          <a:stretch>
            <a:fillRect/>
          </a:stretch>
        </p:blipFill>
        <p:spPr>
          <a:xfrm>
            <a:off x="0" y="4077071"/>
            <a:ext cx="1365558" cy="980169"/>
          </a:xfrm>
          <a:prstGeom prst="rect">
            <a:avLst/>
          </a:prstGeom>
        </p:spPr>
      </p:pic>
      <p:sp>
        <p:nvSpPr>
          <p:cNvPr id="2" name="CuadroTexto 1">
            <a:extLst>
              <a:ext uri="{FF2B5EF4-FFF2-40B4-BE49-F238E27FC236}">
                <a16:creationId xmlns:a16="http://schemas.microsoft.com/office/drawing/2014/main" id="{CE0AC6C9-DF3E-4444-A0B4-B85346B96F73}"/>
              </a:ext>
            </a:extLst>
          </p:cNvPr>
          <p:cNvSpPr txBox="1"/>
          <p:nvPr/>
        </p:nvSpPr>
        <p:spPr>
          <a:xfrm>
            <a:off x="2123728" y="116632"/>
            <a:ext cx="6552728" cy="369332"/>
          </a:xfrm>
          <a:prstGeom prst="rect">
            <a:avLst/>
          </a:prstGeom>
          <a:noFill/>
        </p:spPr>
        <p:txBody>
          <a:bodyPr wrap="square" rtlCol="0">
            <a:spAutoFit/>
          </a:bodyPr>
          <a:lstStyle/>
          <a:p>
            <a:r>
              <a:rPr lang="ca-ES" dirty="0">
                <a:ea typeface="Tahoma" panose="020B0604030504040204" pitchFamily="34" charset="0"/>
                <a:cs typeface="Tahoma" panose="020B0604030504040204" pitchFamily="34" charset="0"/>
              </a:rPr>
              <a:t>ESTANDARES INTERNACIONALES- Falta de una regulació mundial </a:t>
            </a:r>
          </a:p>
        </p:txBody>
      </p:sp>
      <p:pic>
        <p:nvPicPr>
          <p:cNvPr id="3074" name="Picture 2" descr="La OCDE mejora sus previsiones de crecimiento económico mundial hasta el  5,6% en 2021 | Consenso del Mercado">
            <a:extLst>
              <a:ext uri="{FF2B5EF4-FFF2-40B4-BE49-F238E27FC236}">
                <a16:creationId xmlns:a16="http://schemas.microsoft.com/office/drawing/2014/main" id="{3D5EA0ED-EE8E-45CA-AB61-4E62D216BFD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7" y="1009960"/>
            <a:ext cx="1489834" cy="97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300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B5C6881-7690-4309-A878-653250CAB97F}"/>
              </a:ext>
            </a:extLst>
          </p:cNvPr>
          <p:cNvSpPr/>
          <p:nvPr/>
        </p:nvSpPr>
        <p:spPr>
          <a:xfrm>
            <a:off x="1547664" y="23912"/>
            <a:ext cx="7596336" cy="6494085"/>
          </a:xfrm>
          <a:prstGeom prst="rect">
            <a:avLst/>
          </a:prstGeom>
        </p:spPr>
        <p:txBody>
          <a:bodyPr wrap="square">
            <a:spAutoFit/>
          </a:bodyPr>
          <a:lstStyle/>
          <a:p>
            <a:pPr fontAlgn="t"/>
            <a:r>
              <a:rPr lang="es-ES" sz="1300" i="1" dirty="0">
                <a:solidFill>
                  <a:srgbClr val="555555"/>
                </a:solidFill>
                <a:latin typeface="Open Sans"/>
                <a:hlinkClick r:id="rId2"/>
              </a:rPr>
              <a:t>Directiva (UE) 2017/1564 del Parlamento Europeo y del Consejo, de 13 de septiembre de 2017, sobre ciertos usos permitidos de determinadas obras y otras prestaciones protegidas por derechos de autor y derechos afines en favor de personas ciegas, con discapacidad visual o con otras dificultades para acceder a textos impresos (DOL 242 de 20 de septiembre de 2017). </a:t>
            </a:r>
            <a:r>
              <a:rPr lang="es-ES" sz="1300" i="1" dirty="0">
                <a:solidFill>
                  <a:srgbClr val="777777"/>
                </a:solidFill>
                <a:latin typeface="Open Sans"/>
              </a:rPr>
              <a:t>(</a:t>
            </a:r>
            <a:r>
              <a:rPr lang="es-ES" sz="1300" i="1" dirty="0" err="1">
                <a:solidFill>
                  <a:srgbClr val="777777"/>
                </a:solidFill>
                <a:latin typeface="Open Sans"/>
              </a:rPr>
              <a:t>pdf</a:t>
            </a:r>
            <a:r>
              <a:rPr lang="es-ES" sz="1300" i="1" dirty="0">
                <a:solidFill>
                  <a:srgbClr val="777777"/>
                </a:solidFill>
                <a:latin typeface="Open Sans"/>
              </a:rPr>
              <a:t> - 367 KB)</a:t>
            </a:r>
            <a:endParaRPr lang="es-ES" sz="1300" i="1" dirty="0">
              <a:solidFill>
                <a:srgbClr val="555555"/>
              </a:solidFill>
              <a:latin typeface="Open Sans"/>
            </a:endParaRPr>
          </a:p>
          <a:p>
            <a:pPr fontAlgn="t"/>
            <a:r>
              <a:rPr lang="es-ES" sz="1300" i="1" dirty="0">
                <a:solidFill>
                  <a:srgbClr val="555555"/>
                </a:solidFill>
                <a:latin typeface="Open Sans"/>
                <a:hlinkClick r:id="rId3">
                  <a:extLst>
                    <a:ext uri="{A12FA001-AC4F-418D-AE19-62706E023703}">
                      <ahyp:hlinkClr xmlns:ahyp="http://schemas.microsoft.com/office/drawing/2018/hyperlinkcolor" val="tx"/>
                    </a:ext>
                  </a:extLst>
                </a:hlinkClick>
              </a:rPr>
              <a:t>Reglamento (UE) 2017/1563 del Parlamento Europeo y del Consejo, de 13 de septiembre de 2017, sobre </a:t>
            </a:r>
            <a:r>
              <a:rPr lang="es-ES" sz="1300" i="1" dirty="0">
                <a:latin typeface="Open Sans"/>
                <a:hlinkClick r:id="rId3">
                  <a:extLst>
                    <a:ext uri="{A12FA001-AC4F-418D-AE19-62706E023703}">
                      <ahyp:hlinkClr xmlns:ahyp="http://schemas.microsoft.com/office/drawing/2018/hyperlinkcolor" val="tx"/>
                    </a:ext>
                  </a:extLst>
                </a:hlinkClick>
              </a:rPr>
              <a:t>el intercambio transfronterizo entre la Unión y terceros países de ejemplares de determinadas obras y otras prestaciones protegidas por derechos de autor y derechos afines en favor de personas ciegas, con discapacidad visual o con otras dificultades para acceder a textos impresos (DOL 242 de 20 de septiembre de 2017). </a:t>
            </a:r>
            <a:r>
              <a:rPr lang="es-ES" sz="1300" i="1" dirty="0">
                <a:latin typeface="Open Sans"/>
              </a:rPr>
              <a:t>(</a:t>
            </a:r>
            <a:r>
              <a:rPr lang="es-ES" sz="1300" i="1" dirty="0" err="1">
                <a:latin typeface="Open Sans"/>
              </a:rPr>
              <a:t>pdf</a:t>
            </a:r>
            <a:r>
              <a:rPr lang="es-ES" sz="1300" i="1" dirty="0">
                <a:latin typeface="Open Sans"/>
              </a:rPr>
              <a:t> - 340 KB)</a:t>
            </a:r>
          </a:p>
          <a:p>
            <a:pPr fontAlgn="t"/>
            <a:r>
              <a:rPr lang="es-ES" sz="1300" i="1" dirty="0">
                <a:solidFill>
                  <a:srgbClr val="555555"/>
                </a:solidFill>
                <a:latin typeface="Open Sans"/>
                <a:hlinkClick r:id="rId4"/>
              </a:rPr>
              <a:t>Directiva (UE) 2019/790 del Parlamento Europeo y del Consejo de 17 de abril de 2019 sobre los derechos de autor y derechos afines en el mercado único digital y por la que se modifican las Directivas 96/9/CE y 2001/29/CE </a:t>
            </a:r>
            <a:r>
              <a:rPr lang="es-ES" sz="1300" i="1" dirty="0">
                <a:solidFill>
                  <a:srgbClr val="777777"/>
                </a:solidFill>
                <a:latin typeface="Open Sans"/>
              </a:rPr>
              <a:t>(</a:t>
            </a:r>
            <a:r>
              <a:rPr lang="es-ES" sz="1300" i="1" dirty="0" err="1">
                <a:solidFill>
                  <a:srgbClr val="777777"/>
                </a:solidFill>
                <a:latin typeface="Open Sans"/>
              </a:rPr>
              <a:t>pdf</a:t>
            </a:r>
            <a:r>
              <a:rPr lang="es-ES" sz="1300" i="1" dirty="0">
                <a:solidFill>
                  <a:srgbClr val="777777"/>
                </a:solidFill>
                <a:latin typeface="Open Sans"/>
              </a:rPr>
              <a:t> - 739 KB)</a:t>
            </a:r>
            <a:endParaRPr lang="es-ES" sz="1300" i="1" dirty="0">
              <a:solidFill>
                <a:srgbClr val="555555"/>
              </a:solidFill>
              <a:latin typeface="Open Sans"/>
            </a:endParaRPr>
          </a:p>
          <a:p>
            <a:pPr fontAlgn="t"/>
            <a:r>
              <a:rPr lang="es-ES" sz="1300" i="1" dirty="0">
                <a:latin typeface="Open Sans"/>
                <a:hlinkClick r:id="rId5">
                  <a:extLst>
                    <a:ext uri="{A12FA001-AC4F-418D-AE19-62706E023703}">
                      <ahyp:hlinkClr xmlns:ahyp="http://schemas.microsoft.com/office/drawing/2018/hyperlinkcolor" val="tx"/>
                    </a:ext>
                  </a:extLst>
                </a:hlinkClick>
              </a:rPr>
              <a:t>Directiva 2014/26/UE del Parlamento Europeo y del Consejo, de 26 de febrero de 2014, relativa a la gestión colectiva de los derechos de autor y derechos afines y a la concesión de licencias </a:t>
            </a:r>
            <a:r>
              <a:rPr lang="es-ES" sz="1300" i="1" dirty="0" err="1">
                <a:latin typeface="Open Sans"/>
                <a:hlinkClick r:id="rId5">
                  <a:extLst>
                    <a:ext uri="{A12FA001-AC4F-418D-AE19-62706E023703}">
                      <ahyp:hlinkClr xmlns:ahyp="http://schemas.microsoft.com/office/drawing/2018/hyperlinkcolor" val="tx"/>
                    </a:ext>
                  </a:extLst>
                </a:hlinkClick>
              </a:rPr>
              <a:t>multiterritoriales</a:t>
            </a:r>
            <a:r>
              <a:rPr lang="es-ES" sz="1300" i="1" dirty="0">
                <a:latin typeface="Open Sans"/>
                <a:hlinkClick r:id="rId5">
                  <a:extLst>
                    <a:ext uri="{A12FA001-AC4F-418D-AE19-62706E023703}">
                      <ahyp:hlinkClr xmlns:ahyp="http://schemas.microsoft.com/office/drawing/2018/hyperlinkcolor" val="tx"/>
                    </a:ext>
                  </a:extLst>
                </a:hlinkClick>
              </a:rPr>
              <a:t> de derechos sobre obras musicales para su utilización en línea en el mercado interior (DOL 84 de 20 de marzo de 2014). </a:t>
            </a:r>
            <a:r>
              <a:rPr lang="es-ES" sz="1300" i="1" dirty="0">
                <a:latin typeface="Open Sans"/>
              </a:rPr>
              <a:t>(</a:t>
            </a:r>
            <a:r>
              <a:rPr lang="es-ES" sz="1300" i="1" dirty="0" err="1">
                <a:latin typeface="Open Sans"/>
              </a:rPr>
              <a:t>pdf</a:t>
            </a:r>
            <a:r>
              <a:rPr lang="es-ES" sz="1300" i="1" dirty="0">
                <a:latin typeface="Open Sans"/>
              </a:rPr>
              <a:t> - 1026 KB)</a:t>
            </a:r>
          </a:p>
          <a:p>
            <a:pPr fontAlgn="t"/>
            <a:r>
              <a:rPr lang="es-ES" sz="1300" i="1" u="sng" dirty="0">
                <a:latin typeface="Open Sans"/>
                <a:hlinkClick r:id="rId6">
                  <a:extLst>
                    <a:ext uri="{A12FA001-AC4F-418D-AE19-62706E023703}">
                      <ahyp:hlinkClr xmlns:ahyp="http://schemas.microsoft.com/office/drawing/2018/hyperlinkcolor" val="tx"/>
                    </a:ext>
                  </a:extLst>
                </a:hlinkClick>
              </a:rPr>
              <a:t>Directiva 2012/28/UE del Parlamento Europeo y del Consejo </a:t>
            </a:r>
            <a:r>
              <a:rPr lang="es-ES" sz="1300" i="1" u="sng" dirty="0">
                <a:solidFill>
                  <a:srgbClr val="555555"/>
                </a:solidFill>
                <a:latin typeface="Open Sans"/>
                <a:hlinkClick r:id="rId6">
                  <a:extLst>
                    <a:ext uri="{A12FA001-AC4F-418D-AE19-62706E023703}">
                      <ahyp:hlinkClr xmlns:ahyp="http://schemas.microsoft.com/office/drawing/2018/hyperlinkcolor" val="tx"/>
                    </a:ext>
                  </a:extLst>
                </a:hlinkClick>
              </a:rPr>
              <a:t>de 25 de octubre de 2012 sobre ciertos usos autorizados de las obras huérfanas (DOL 299 de 27 de octubre de 2012). </a:t>
            </a:r>
            <a:r>
              <a:rPr lang="es-ES" sz="1300" i="1" dirty="0">
                <a:solidFill>
                  <a:srgbClr val="777777"/>
                </a:solidFill>
                <a:latin typeface="Open Sans"/>
              </a:rPr>
              <a:t>(</a:t>
            </a:r>
            <a:r>
              <a:rPr lang="es-ES" sz="1300" i="1" dirty="0" err="1">
                <a:solidFill>
                  <a:srgbClr val="777777"/>
                </a:solidFill>
                <a:latin typeface="Open Sans"/>
              </a:rPr>
              <a:t>pdf</a:t>
            </a:r>
            <a:r>
              <a:rPr lang="es-ES" sz="1300" i="1" dirty="0">
                <a:solidFill>
                  <a:srgbClr val="777777"/>
                </a:solidFill>
                <a:latin typeface="Open Sans"/>
              </a:rPr>
              <a:t> - 760 KB)</a:t>
            </a:r>
            <a:endParaRPr lang="es-ES" sz="1300" i="1" dirty="0">
              <a:solidFill>
                <a:srgbClr val="555555"/>
              </a:solidFill>
              <a:latin typeface="Open Sans"/>
            </a:endParaRPr>
          </a:p>
          <a:p>
            <a:pPr fontAlgn="t"/>
            <a:r>
              <a:rPr lang="es-ES" sz="1300" i="1" dirty="0">
                <a:solidFill>
                  <a:srgbClr val="555555"/>
                </a:solidFill>
                <a:latin typeface="Open Sans"/>
                <a:hlinkClick r:id="rId7"/>
              </a:rPr>
              <a:t>Directiva 2006/115/CE del Parlamento Europeo y del Consejo, de 12 de diciembre de 2006 , sobre derechos de alquiler y préstamo y otros derechos afines a los derechos de autor en el ámbito de la propiedad intelectual (DOL 376 de 27 de diciembre de 2006). </a:t>
            </a:r>
            <a:r>
              <a:rPr lang="es-ES" sz="1300" i="1" dirty="0">
                <a:solidFill>
                  <a:srgbClr val="777777"/>
                </a:solidFill>
                <a:latin typeface="Open Sans"/>
              </a:rPr>
              <a:t>(</a:t>
            </a:r>
            <a:r>
              <a:rPr lang="es-ES" sz="1300" i="1" dirty="0" err="1">
                <a:solidFill>
                  <a:srgbClr val="777777"/>
                </a:solidFill>
                <a:latin typeface="Open Sans"/>
              </a:rPr>
              <a:t>pdf</a:t>
            </a:r>
            <a:r>
              <a:rPr lang="es-ES" sz="1300" i="1" dirty="0">
                <a:solidFill>
                  <a:srgbClr val="777777"/>
                </a:solidFill>
                <a:latin typeface="Open Sans"/>
              </a:rPr>
              <a:t> - 83 KB)</a:t>
            </a:r>
            <a:endParaRPr lang="es-ES" sz="1300" i="1" dirty="0">
              <a:solidFill>
                <a:srgbClr val="555555"/>
              </a:solidFill>
              <a:latin typeface="Open Sans"/>
            </a:endParaRPr>
          </a:p>
          <a:p>
            <a:pPr fontAlgn="t"/>
            <a:r>
              <a:rPr lang="es-ES" sz="1300" i="1" dirty="0">
                <a:latin typeface="Open Sans"/>
                <a:hlinkClick r:id="rId8">
                  <a:extLst>
                    <a:ext uri="{A12FA001-AC4F-418D-AE19-62706E023703}">
                      <ahyp:hlinkClr xmlns:ahyp="http://schemas.microsoft.com/office/drawing/2018/hyperlinkcolor" val="tx"/>
                    </a:ext>
                  </a:extLst>
                </a:hlinkClick>
              </a:rPr>
              <a:t>Directiva 2001/29/CE del Parlamento Europeo y del Consejo, de 22 de mayo de 2001 relativa a la armonización de determinados aspectos de los derechos de autor y derechos afines en la sociedad de la información (DOCE n.º 167, de 22 de junio de 2001) de los derechos de autor y derechos afines a los derechos de autor en la sociedad de la información (DOCE n.º 167, de 22 de junio de 2001).</a:t>
            </a:r>
            <a:endParaRPr lang="es-ES" sz="1300" i="1" dirty="0">
              <a:latin typeface="Open Sans"/>
            </a:endParaRPr>
          </a:p>
          <a:p>
            <a:pPr fontAlgn="t"/>
            <a:r>
              <a:rPr lang="es-ES" sz="1300" i="1" dirty="0">
                <a:solidFill>
                  <a:srgbClr val="555555"/>
                </a:solidFill>
                <a:latin typeface="Open Sans"/>
                <a:hlinkClick r:id="rId9"/>
              </a:rPr>
              <a:t>Directiva 2000/31/CE del Parlamento Europeo y del Consejo, de 8 de junio de 2000, relativa a determinados aspectos jurídicos de los servicios de la sociedad de la información (DOCE n.º L178 de 17 de julio de 2000). </a:t>
            </a:r>
            <a:r>
              <a:rPr lang="es-ES" sz="1300" i="1" dirty="0">
                <a:solidFill>
                  <a:srgbClr val="777777"/>
                </a:solidFill>
                <a:latin typeface="Open Sans"/>
              </a:rPr>
              <a:t>(</a:t>
            </a:r>
            <a:r>
              <a:rPr lang="es-ES" sz="1300" i="1" dirty="0" err="1">
                <a:solidFill>
                  <a:srgbClr val="777777"/>
                </a:solidFill>
                <a:latin typeface="Open Sans"/>
              </a:rPr>
              <a:t>pdf</a:t>
            </a:r>
            <a:r>
              <a:rPr lang="es-ES" sz="1300" i="1" dirty="0">
                <a:solidFill>
                  <a:srgbClr val="777777"/>
                </a:solidFill>
                <a:latin typeface="Open Sans"/>
              </a:rPr>
              <a:t> - 132 KB)</a:t>
            </a:r>
            <a:endParaRPr lang="es-ES" sz="1300" i="1" dirty="0">
              <a:solidFill>
                <a:srgbClr val="555555"/>
              </a:solidFill>
              <a:latin typeface="Open Sans"/>
            </a:endParaRPr>
          </a:p>
          <a:p>
            <a:pPr fontAlgn="t"/>
            <a:r>
              <a:rPr lang="es-ES" sz="1300" i="1" dirty="0">
                <a:latin typeface="Open Sans"/>
                <a:hlinkClick r:id="rId10">
                  <a:extLst>
                    <a:ext uri="{A12FA001-AC4F-418D-AE19-62706E023703}">
                      <ahyp:hlinkClr xmlns:ahyp="http://schemas.microsoft.com/office/drawing/2018/hyperlinkcolor" val="tx"/>
                    </a:ext>
                  </a:extLst>
                </a:hlinkClick>
              </a:rPr>
              <a:t>Directiva 93/98/CEE del Consejo, de 29 de octubre de 1993, relativa a la armonización del plazo de protección del derecho de autor y determinados derechos afines (DOCE n.º L290, de 24 de noviembre de 1993). </a:t>
            </a:r>
            <a:r>
              <a:rPr lang="es-ES" sz="1300" i="1" dirty="0">
                <a:latin typeface="Open Sans"/>
              </a:rPr>
              <a:t>(</a:t>
            </a:r>
            <a:r>
              <a:rPr lang="es-ES" sz="1300" i="1" dirty="0" err="1">
                <a:latin typeface="Open Sans"/>
              </a:rPr>
              <a:t>pdf</a:t>
            </a:r>
            <a:r>
              <a:rPr lang="es-ES" sz="1300" i="1" dirty="0">
                <a:latin typeface="Open Sans"/>
              </a:rPr>
              <a:t> - 470 KB)</a:t>
            </a:r>
            <a:endParaRPr lang="es-ES" sz="1300" b="0" i="1" dirty="0">
              <a:effectLst/>
              <a:latin typeface="Open Sans"/>
            </a:endParaRPr>
          </a:p>
        </p:txBody>
      </p:sp>
      <p:pic>
        <p:nvPicPr>
          <p:cNvPr id="3" name="Imatge 11">
            <a:extLst>
              <a:ext uri="{FF2B5EF4-FFF2-40B4-BE49-F238E27FC236}">
                <a16:creationId xmlns:a16="http://schemas.microsoft.com/office/drawing/2014/main" id="{85E20184-FAC3-4362-B194-D3CD853FC068}"/>
              </a:ext>
            </a:extLst>
          </p:cNvPr>
          <p:cNvPicPr>
            <a:picLocks noChangeAspect="1"/>
          </p:cNvPicPr>
          <p:nvPr/>
        </p:nvPicPr>
        <p:blipFill>
          <a:blip r:embed="rId11"/>
          <a:stretch>
            <a:fillRect/>
          </a:stretch>
        </p:blipFill>
        <p:spPr>
          <a:xfrm>
            <a:off x="0" y="2060848"/>
            <a:ext cx="1365558" cy="980169"/>
          </a:xfrm>
          <a:prstGeom prst="rect">
            <a:avLst/>
          </a:prstGeom>
        </p:spPr>
      </p:pic>
    </p:spTree>
    <p:extLst>
      <p:ext uri="{BB962C8B-B14F-4D97-AF65-F5344CB8AC3E}">
        <p14:creationId xmlns:p14="http://schemas.microsoft.com/office/powerpoint/2010/main" val="2491427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or recte 4"/>
          <p:cNvCxnSpPr/>
          <p:nvPr/>
        </p:nvCxnSpPr>
        <p:spPr>
          <a:xfrm>
            <a:off x="1475656" y="476672"/>
            <a:ext cx="727280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619672" y="548680"/>
            <a:ext cx="7272808" cy="6124754"/>
          </a:xfrm>
          <a:prstGeom prst="rect">
            <a:avLst/>
          </a:prstGeom>
        </p:spPr>
        <p:txBody>
          <a:bodyPr wrap="square">
            <a:spAutoFit/>
          </a:bodyPr>
          <a:lstStyle/>
          <a:p>
            <a:pPr algn="just"/>
            <a:r>
              <a:rPr lang="es-ES_tradnl" dirty="0"/>
              <a:t>a) (July-2023) USA </a:t>
            </a:r>
            <a:r>
              <a:rPr lang="es-ES_tradnl" i="1" dirty="0" err="1"/>
              <a:t>Author’s</a:t>
            </a:r>
            <a:r>
              <a:rPr lang="es-ES_tradnl" i="1" dirty="0"/>
              <a:t> </a:t>
            </a:r>
            <a:r>
              <a:rPr lang="es-ES_tradnl" i="1" dirty="0" err="1"/>
              <a:t>guild</a:t>
            </a:r>
            <a:r>
              <a:rPr lang="es-ES_tradnl" dirty="0"/>
              <a:t> composta per </a:t>
            </a:r>
            <a:r>
              <a:rPr lang="es-ES_tradnl" dirty="0" err="1"/>
              <a:t>més</a:t>
            </a:r>
            <a:r>
              <a:rPr lang="es-ES_tradnl" dirty="0"/>
              <a:t> de </a:t>
            </a:r>
            <a:r>
              <a:rPr lang="es-ES_tradnl" dirty="0" err="1"/>
              <a:t>nou</a:t>
            </a:r>
            <a:r>
              <a:rPr lang="es-ES_tradnl" dirty="0"/>
              <a:t> mil </a:t>
            </a:r>
            <a:r>
              <a:rPr lang="es-ES_tradnl" dirty="0" err="1"/>
              <a:t>editors</a:t>
            </a:r>
            <a:r>
              <a:rPr lang="es-ES_tradnl" dirty="0"/>
              <a:t> va presentar demanda contra </a:t>
            </a:r>
            <a:r>
              <a:rPr lang="es-ES_tradnl" dirty="0" err="1"/>
              <a:t>determinades</a:t>
            </a:r>
            <a:r>
              <a:rPr lang="es-ES_tradnl" dirty="0"/>
              <a:t> plataformas </a:t>
            </a:r>
            <a:r>
              <a:rPr lang="es-ES_tradnl" dirty="0" err="1"/>
              <a:t>dIA</a:t>
            </a:r>
            <a:r>
              <a:rPr lang="es-ES_tradnl" dirty="0"/>
              <a:t> </a:t>
            </a:r>
            <a:r>
              <a:rPr lang="es-ES_tradnl" dirty="0" err="1"/>
              <a:t>com</a:t>
            </a:r>
            <a:r>
              <a:rPr lang="es-ES_tradnl" dirty="0"/>
              <a:t> open IA, META </a:t>
            </a:r>
            <a:r>
              <a:rPr lang="es-ES_tradnl" dirty="0" err="1"/>
              <a:t>Aphabet</a:t>
            </a:r>
            <a:r>
              <a:rPr lang="es-ES_tradnl" dirty="0"/>
              <a:t> per </a:t>
            </a:r>
            <a:r>
              <a:rPr lang="es-ES_tradnl" dirty="0" err="1"/>
              <a:t>vulneració</a:t>
            </a:r>
            <a:r>
              <a:rPr lang="es-ES_tradnl" dirty="0"/>
              <a:t> </a:t>
            </a:r>
            <a:r>
              <a:rPr lang="es-ES_tradnl" dirty="0" err="1"/>
              <a:t>dels</a:t>
            </a:r>
            <a:r>
              <a:rPr lang="es-ES_tradnl" dirty="0"/>
              <a:t> </a:t>
            </a:r>
            <a:r>
              <a:rPr lang="es-ES_tradnl" dirty="0" err="1"/>
              <a:t>drets</a:t>
            </a:r>
            <a:r>
              <a:rPr lang="es-ES_tradnl" dirty="0"/>
              <a:t> de </a:t>
            </a:r>
            <a:r>
              <a:rPr lang="es-ES_tradnl" dirty="0" err="1"/>
              <a:t>propietat</a:t>
            </a:r>
            <a:r>
              <a:rPr lang="es-ES_tradnl" dirty="0"/>
              <a:t> </a:t>
            </a:r>
            <a:r>
              <a:rPr lang="es-ES_tradnl" dirty="0" err="1"/>
              <a:t>intel·lectual</a:t>
            </a:r>
            <a:r>
              <a:rPr lang="es-ES_tradnl" dirty="0"/>
              <a:t> a causa del </a:t>
            </a:r>
            <a:r>
              <a:rPr lang="es-ES_tradnl" dirty="0" err="1"/>
              <a:t>ús</a:t>
            </a:r>
            <a:r>
              <a:rPr lang="es-ES_tradnl" dirty="0"/>
              <a:t> de </a:t>
            </a:r>
            <a:r>
              <a:rPr lang="es-ES_tradnl" dirty="0" err="1"/>
              <a:t>materials</a:t>
            </a:r>
            <a:r>
              <a:rPr lang="es-ES_tradnl" dirty="0"/>
              <a:t> </a:t>
            </a:r>
            <a:r>
              <a:rPr lang="es-ES_tradnl" dirty="0" err="1"/>
              <a:t>protegits</a:t>
            </a:r>
            <a:r>
              <a:rPr lang="es-ES_tradnl" dirty="0"/>
              <a:t> per </a:t>
            </a:r>
            <a:r>
              <a:rPr lang="es-ES_tradnl" dirty="0" err="1"/>
              <a:t>drets</a:t>
            </a:r>
            <a:r>
              <a:rPr lang="es-ES_tradnl" dirty="0"/>
              <a:t> </a:t>
            </a:r>
            <a:r>
              <a:rPr lang="es-ES_tradnl" dirty="0" err="1"/>
              <a:t>dautor</a:t>
            </a:r>
            <a:r>
              <a:rPr lang="es-ES_tradnl" dirty="0"/>
              <a:t>. Per a la </a:t>
            </a:r>
            <a:r>
              <a:rPr lang="es-ES_tradnl" dirty="0" err="1"/>
              <a:t>restauració</a:t>
            </a:r>
            <a:r>
              <a:rPr lang="es-ES_tradnl" dirty="0"/>
              <a:t> de </a:t>
            </a:r>
            <a:r>
              <a:rPr lang="es-ES_tradnl" dirty="0" err="1"/>
              <a:t>tals</a:t>
            </a:r>
            <a:r>
              <a:rPr lang="es-ES_tradnl" dirty="0"/>
              <a:t> </a:t>
            </a:r>
            <a:r>
              <a:rPr lang="es-ES_tradnl" dirty="0" err="1"/>
              <a:t>drets</a:t>
            </a:r>
            <a:r>
              <a:rPr lang="es-ES_tradnl" dirty="0"/>
              <a:t> </a:t>
            </a:r>
            <a:r>
              <a:rPr lang="es-ES_tradnl" dirty="0" err="1"/>
              <a:t>sol·liciten</a:t>
            </a:r>
            <a:r>
              <a:rPr lang="es-ES_tradnl" dirty="0"/>
              <a:t> </a:t>
            </a:r>
            <a:r>
              <a:rPr lang="es-ES_tradnl" dirty="0" err="1"/>
              <a:t>compensació</a:t>
            </a:r>
            <a:r>
              <a:rPr lang="es-ES_tradnl" dirty="0"/>
              <a:t> </a:t>
            </a:r>
            <a:r>
              <a:rPr lang="es-ES_tradnl" dirty="0" err="1"/>
              <a:t>econòmica</a:t>
            </a:r>
            <a:r>
              <a:rPr lang="es-ES_tradnl" dirty="0"/>
              <a:t> i que se </a:t>
            </a:r>
            <a:r>
              <a:rPr lang="es-ES_tradnl" dirty="0" err="1"/>
              <a:t>citin</a:t>
            </a:r>
            <a:r>
              <a:rPr lang="es-ES_tradnl" dirty="0"/>
              <a:t> les </a:t>
            </a:r>
            <a:r>
              <a:rPr lang="es-ES_tradnl" dirty="0" err="1"/>
              <a:t>fonts</a:t>
            </a:r>
            <a:r>
              <a:rPr lang="es-ES_tradnl" dirty="0"/>
              <a:t> de </a:t>
            </a:r>
            <a:r>
              <a:rPr lang="es-ES_tradnl" dirty="0" err="1"/>
              <a:t>dades</a:t>
            </a:r>
            <a:r>
              <a:rPr lang="es-ES_tradnl" dirty="0"/>
              <a:t>.</a:t>
            </a:r>
          </a:p>
          <a:p>
            <a:pPr algn="just"/>
            <a:endParaRPr lang="es-ES_tradnl" dirty="0"/>
          </a:p>
          <a:p>
            <a:pPr algn="just"/>
            <a:r>
              <a:rPr lang="es-ES_tradnl" dirty="0"/>
              <a:t>b) </a:t>
            </a:r>
            <a:r>
              <a:rPr lang="es-ES_tradnl" dirty="0" err="1"/>
              <a:t>District</a:t>
            </a:r>
            <a:r>
              <a:rPr lang="es-ES_tradnl" dirty="0"/>
              <a:t> </a:t>
            </a:r>
            <a:r>
              <a:rPr lang="es-ES_tradnl" dirty="0" err="1"/>
              <a:t>Court</a:t>
            </a:r>
            <a:r>
              <a:rPr lang="es-ES_tradnl" dirty="0"/>
              <a:t> </a:t>
            </a:r>
            <a:r>
              <a:rPr lang="es-ES_tradnl" dirty="0" err="1"/>
              <a:t>of</a:t>
            </a:r>
            <a:r>
              <a:rPr lang="es-ES_tradnl" dirty="0"/>
              <a:t> California; Demandes </a:t>
            </a:r>
            <a:r>
              <a:rPr lang="es-ES_tradnl" dirty="0" err="1"/>
              <a:t>d'artistes</a:t>
            </a:r>
            <a:r>
              <a:rPr lang="es-ES_tradnl" dirty="0"/>
              <a:t> </a:t>
            </a:r>
            <a:r>
              <a:rPr lang="es-ES_tradnl" dirty="0" err="1"/>
              <a:t>gràfiques</a:t>
            </a:r>
            <a:r>
              <a:rPr lang="es-ES_tradnl" dirty="0"/>
              <a:t> contra les </a:t>
            </a:r>
            <a:r>
              <a:rPr lang="es-ES_tradnl" dirty="0" err="1"/>
              <a:t>empreses</a:t>
            </a:r>
            <a:r>
              <a:rPr lang="es-ES_tradnl" dirty="0"/>
              <a:t> </a:t>
            </a:r>
            <a:r>
              <a:rPr lang="es-ES_tradnl" dirty="0" err="1"/>
              <a:t>Stability</a:t>
            </a:r>
            <a:r>
              <a:rPr lang="es-ES_tradnl" dirty="0"/>
              <a:t> Al, </a:t>
            </a:r>
            <a:r>
              <a:rPr lang="es-ES_tradnl" dirty="0" err="1"/>
              <a:t>Devian</a:t>
            </a:r>
            <a:r>
              <a:rPr lang="es-ES_tradnl" dirty="0"/>
              <a:t> Art, </a:t>
            </a:r>
            <a:r>
              <a:rPr lang="es-ES_tradnl" dirty="0" err="1"/>
              <a:t>Midjourney</a:t>
            </a:r>
            <a:r>
              <a:rPr lang="es-ES_tradnl" dirty="0"/>
              <a:t>, per </a:t>
            </a:r>
            <a:r>
              <a:rPr lang="es-ES_tradnl" dirty="0" err="1"/>
              <a:t>motius</a:t>
            </a:r>
            <a:r>
              <a:rPr lang="es-ES_tradnl" dirty="0"/>
              <a:t> </a:t>
            </a:r>
            <a:r>
              <a:rPr lang="es-ES_tradnl" dirty="0" err="1"/>
              <a:t>com</a:t>
            </a:r>
            <a:r>
              <a:rPr lang="es-ES_tradnl" dirty="0"/>
              <a:t> </a:t>
            </a:r>
            <a:r>
              <a:rPr lang="es-ES_tradnl" dirty="0" err="1"/>
              <a:t>vulneració</a:t>
            </a:r>
            <a:r>
              <a:rPr lang="es-ES_tradnl" dirty="0"/>
              <a:t> </a:t>
            </a:r>
            <a:r>
              <a:rPr lang="es-ES_tradnl" dirty="0" err="1"/>
              <a:t>dels</a:t>
            </a:r>
            <a:r>
              <a:rPr lang="es-ES_tradnl" dirty="0"/>
              <a:t> </a:t>
            </a:r>
            <a:r>
              <a:rPr lang="es-ES_tradnl" dirty="0" err="1"/>
              <a:t>drets</a:t>
            </a:r>
            <a:r>
              <a:rPr lang="es-ES_tradnl" dirty="0"/>
              <a:t> </a:t>
            </a:r>
            <a:r>
              <a:rPr lang="es-ES_tradnl" dirty="0" err="1"/>
              <a:t>d'autor</a:t>
            </a:r>
            <a:r>
              <a:rPr lang="es-ES_tradnl" dirty="0"/>
              <a:t>, </a:t>
            </a:r>
            <a:r>
              <a:rPr lang="es-ES_tradnl" dirty="0" err="1"/>
              <a:t>vulneració</a:t>
            </a:r>
            <a:r>
              <a:rPr lang="es-ES_tradnl" dirty="0"/>
              <a:t> </a:t>
            </a:r>
            <a:r>
              <a:rPr lang="es-ES_tradnl" dirty="0" err="1"/>
              <a:t>dels</a:t>
            </a:r>
            <a:r>
              <a:rPr lang="es-ES_tradnl" dirty="0"/>
              <a:t> </a:t>
            </a:r>
            <a:r>
              <a:rPr lang="es-ES_tradnl" dirty="0" err="1"/>
              <a:t>drets</a:t>
            </a:r>
            <a:r>
              <a:rPr lang="es-ES_tradnl" dirty="0"/>
              <a:t> </a:t>
            </a:r>
            <a:r>
              <a:rPr lang="es-ES_tradnl" dirty="0" err="1"/>
              <a:t>d'imatge</a:t>
            </a:r>
            <a:r>
              <a:rPr lang="es-ES_tradnl" dirty="0"/>
              <a:t>, </a:t>
            </a:r>
            <a:r>
              <a:rPr lang="es-ES_tradnl" dirty="0" err="1"/>
              <a:t>falsificació</a:t>
            </a:r>
            <a:r>
              <a:rPr lang="es-ES_tradnl" dirty="0"/>
              <a:t>, etc.:</a:t>
            </a:r>
          </a:p>
          <a:p>
            <a:pPr algn="just"/>
            <a:endParaRPr lang="es-ES_tradnl" sz="1200" i="1" dirty="0"/>
          </a:p>
          <a:p>
            <a:pPr algn="just"/>
            <a:r>
              <a:rPr lang="en-US" sz="1200" i="1" dirty="0"/>
              <a:t>CASE STATUS. </a:t>
            </a:r>
          </a:p>
          <a:p>
            <a:pPr algn="just"/>
            <a:r>
              <a:rPr lang="en-US" sz="1200" i="1" dirty="0"/>
              <a:t>On January 13, 2023, the Joseph </a:t>
            </a:r>
            <a:r>
              <a:rPr lang="en-US" sz="1200" i="1" dirty="0" err="1"/>
              <a:t>Saveri</a:t>
            </a:r>
            <a:r>
              <a:rPr lang="en-US" sz="1200" i="1" dirty="0"/>
              <a:t> Law Firm, LLP filed a complaint in the U.S. District Court for the Northern District of California on behalf of Sarah Andersen, Kelly McKernan, Karla Ortiz, and a class of other artists and stakeholders against Stability AI Ltd.; Stability AI, Inc.; DeviantArt, Inc.; and </a:t>
            </a:r>
            <a:r>
              <a:rPr lang="en-US" sz="1200" i="1" dirty="0" err="1"/>
              <a:t>Midjourney</a:t>
            </a:r>
            <a:r>
              <a:rPr lang="en-US" sz="1200" i="1" dirty="0"/>
              <a:t>, Inc. This suit alleges copyright infringement, DMCA violations, right of publicity violations, breach of the DeviantArt Terms of Service, unfair competition, and unjust enrichment. It likewise seeks damages and injunctive relief to compensate the class for harms already incurred and to prevent future harms.</a:t>
            </a:r>
            <a:endParaRPr lang="es-ES" sz="1200" dirty="0"/>
          </a:p>
          <a:p>
            <a:pPr lvl="1" algn="just"/>
            <a:r>
              <a:rPr lang="en-US" sz="1200" i="1" dirty="0"/>
              <a:t>On July 12, 2023, the Senate Judiciary Committee's Subcommittee on Intellectual Property conducted a hearing—</a:t>
            </a:r>
            <a:r>
              <a:rPr lang="en-US" sz="1200" i="1" u="sng" dirty="0">
                <a:hlinkClick r:id="rId3"/>
              </a:rPr>
              <a:t>Artificial Intelligence and Intellectual Property-Part II: The Copyright</a:t>
            </a:r>
            <a:r>
              <a:rPr lang="en-US" sz="1200" i="1" dirty="0"/>
              <a:t>—on the copyright issues intimately connected with this case. </a:t>
            </a:r>
            <a:r>
              <a:rPr lang="en-US" sz="1200" i="1" u="sng" dirty="0">
                <a:hlinkClick r:id="rId4"/>
              </a:rPr>
              <a:t>Plaintiff Karla Ortiz testified</a:t>
            </a:r>
            <a:r>
              <a:rPr lang="en-US" sz="1200" i="1" dirty="0"/>
              <a:t> on behalf of artists whose creative work has been appropriated by image-generating AI products without permission or compensation. (Testimony occurs at 31:24, 59:54, 1:03:59, and 1:31:20.) </a:t>
            </a:r>
            <a:r>
              <a:rPr lang="en-US" sz="1200" dirty="0">
                <a:hlinkClick r:id="rId5"/>
              </a:rPr>
              <a:t>https://www.saverilawfirm.com/our-cases/ai-artgenerators-copyright-litigation</a:t>
            </a:r>
            <a:r>
              <a:rPr lang="en-US" sz="1200" dirty="0"/>
              <a:t>.</a:t>
            </a:r>
          </a:p>
          <a:p>
            <a:pPr algn="just">
              <a:lnSpc>
                <a:spcPct val="100000"/>
              </a:lnSpc>
              <a:spcAft>
                <a:spcPts val="0"/>
              </a:spcAft>
            </a:pPr>
            <a:endParaRPr lang="es-ES_tradnl" sz="1000" kern="100" dirty="0">
              <a:latin typeface="Times New Roman" panose="02020603050405020304" pitchFamily="18" charset="0"/>
              <a:ea typeface="Times New Roman" panose="02020603050405020304" pitchFamily="18" charset="0"/>
              <a:cs typeface="Times New Roman" panose="02020603050405020304" pitchFamily="18" charset="0"/>
            </a:endParaRPr>
          </a:p>
          <a:p>
            <a:pPr lvl="0" algn="just" defTabSz="685800">
              <a:defRPr/>
            </a:pPr>
            <a:r>
              <a:rPr lang="es-ES" sz="800" kern="100" dirty="0"/>
              <a:t>EXTRACTO DEL ARTÍCULO ANDRÉS AUCEJO, E. RAMÓN, Francisca. </a:t>
            </a:r>
            <a:r>
              <a:rPr lang="es-ES_tradnl" sz="1000" dirty="0"/>
              <a:t> Inteligencia Artificial: “chat GPT” </a:t>
            </a:r>
            <a:r>
              <a:rPr lang="es-ES_tradnl" sz="1000" i="1" dirty="0"/>
              <a:t>versus</a:t>
            </a:r>
            <a:r>
              <a:rPr lang="es-ES_tradnl" sz="1000" dirty="0"/>
              <a:t> la Ley y el Derecho. Jaque al derecho de la propiedad intelectual . Revista de educación y Derecho 2023</a:t>
            </a:r>
            <a:endParaRPr lang="es-ES_tradnl" sz="1600" dirty="0"/>
          </a:p>
          <a:p>
            <a:pPr algn="just"/>
            <a:endParaRPr lang="es-ES_tradnl" sz="1600" dirty="0"/>
          </a:p>
          <a:p>
            <a:pPr algn="just"/>
            <a:endParaRPr lang="es-ES" sz="1600" dirty="0"/>
          </a:p>
        </p:txBody>
      </p:sp>
      <p:pic>
        <p:nvPicPr>
          <p:cNvPr id="7" name="Imatge 2" descr="cid:image001.jpg@01D105AE.6A90D4E0"/>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0" y="6237312"/>
            <a:ext cx="1728192" cy="55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a:extLst>
              <a:ext uri="{FF2B5EF4-FFF2-40B4-BE49-F238E27FC236}">
                <a16:creationId xmlns:a16="http://schemas.microsoft.com/office/drawing/2014/main" id="{CE0AC6C9-DF3E-4444-A0B4-B85346B96F73}"/>
              </a:ext>
            </a:extLst>
          </p:cNvPr>
          <p:cNvSpPr txBox="1"/>
          <p:nvPr/>
        </p:nvSpPr>
        <p:spPr>
          <a:xfrm>
            <a:off x="2123728" y="116632"/>
            <a:ext cx="6552728" cy="369332"/>
          </a:xfrm>
          <a:prstGeom prst="rect">
            <a:avLst/>
          </a:prstGeom>
          <a:noFill/>
        </p:spPr>
        <p:txBody>
          <a:bodyPr wrap="square" rtlCol="0">
            <a:spAutoFit/>
          </a:bodyPr>
          <a:lstStyle/>
          <a:p>
            <a:r>
              <a:rPr lang="ca-ES" dirty="0">
                <a:ea typeface="Tahoma" panose="020B0604030504040204" pitchFamily="34" charset="0"/>
                <a:cs typeface="Tahoma" panose="020B0604030504040204" pitchFamily="34" charset="0"/>
              </a:rPr>
              <a:t>      NORTH-AMERICA  </a:t>
            </a:r>
          </a:p>
        </p:txBody>
      </p:sp>
      <p:pic>
        <p:nvPicPr>
          <p:cNvPr id="4098" name="Picture 2" descr="Flags of North America Display Pack">
            <a:extLst>
              <a:ext uri="{FF2B5EF4-FFF2-40B4-BE49-F238E27FC236}">
                <a16:creationId xmlns:a16="http://schemas.microsoft.com/office/drawing/2014/main" id="{D0E89168-2D57-4960-8417-A25C70F82DE6}"/>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8000" t="14000" r="39201" b="21199"/>
          <a:stretch/>
        </p:blipFill>
        <p:spPr bwMode="auto">
          <a:xfrm>
            <a:off x="-36512" y="1170395"/>
            <a:ext cx="1408157" cy="9361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lags of North America Display Pack">
            <a:extLst>
              <a:ext uri="{FF2B5EF4-FFF2-40B4-BE49-F238E27FC236}">
                <a16:creationId xmlns:a16="http://schemas.microsoft.com/office/drawing/2014/main" id="{936B5366-C4B2-4F6C-BE19-EE82DC48A6E7}"/>
              </a:ext>
            </a:extLst>
          </p:cNvPr>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8000" t="14000" r="39201" b="21199"/>
          <a:stretch/>
        </p:blipFill>
        <p:spPr bwMode="auto">
          <a:xfrm>
            <a:off x="4249258" y="125927"/>
            <a:ext cx="645483" cy="288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8893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or recte 4"/>
          <p:cNvCxnSpPr/>
          <p:nvPr/>
        </p:nvCxnSpPr>
        <p:spPr>
          <a:xfrm>
            <a:off x="1475656" y="476672"/>
            <a:ext cx="7272808"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619672" y="548680"/>
            <a:ext cx="7272808" cy="1107996"/>
          </a:xfrm>
          <a:prstGeom prst="rect">
            <a:avLst/>
          </a:prstGeom>
        </p:spPr>
        <p:txBody>
          <a:bodyPr wrap="square">
            <a:spAutoFit/>
          </a:bodyPr>
          <a:lstStyle/>
          <a:p>
            <a:pPr algn="just"/>
            <a:endParaRPr lang="es-ES_tradnl" sz="1600" dirty="0"/>
          </a:p>
          <a:p>
            <a:pPr algn="just"/>
            <a:endParaRPr lang="es-ES_tradnl" sz="1600" dirty="0"/>
          </a:p>
          <a:p>
            <a:pPr algn="just"/>
            <a:endParaRPr lang="es-ES_tradnl" sz="1600" dirty="0"/>
          </a:p>
          <a:p>
            <a:pPr algn="just"/>
            <a:endParaRPr lang="es-ES" sz="1600" dirty="0"/>
          </a:p>
        </p:txBody>
      </p:sp>
      <p:pic>
        <p:nvPicPr>
          <p:cNvPr id="7" name="Imatge 2" descr="cid:image001.jpg@01D105AE.6A90D4E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6237312"/>
            <a:ext cx="1728192" cy="55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a:extLst>
              <a:ext uri="{FF2B5EF4-FFF2-40B4-BE49-F238E27FC236}">
                <a16:creationId xmlns:a16="http://schemas.microsoft.com/office/drawing/2014/main" id="{CE0AC6C9-DF3E-4444-A0B4-B85346B96F73}"/>
              </a:ext>
            </a:extLst>
          </p:cNvPr>
          <p:cNvSpPr txBox="1"/>
          <p:nvPr/>
        </p:nvSpPr>
        <p:spPr>
          <a:xfrm>
            <a:off x="2123728" y="116632"/>
            <a:ext cx="6552728" cy="369332"/>
          </a:xfrm>
          <a:prstGeom prst="rect">
            <a:avLst/>
          </a:prstGeom>
          <a:noFill/>
        </p:spPr>
        <p:txBody>
          <a:bodyPr wrap="square" rtlCol="0">
            <a:spAutoFit/>
          </a:bodyPr>
          <a:lstStyle/>
          <a:p>
            <a:r>
              <a:rPr lang="ca-ES" dirty="0">
                <a:ea typeface="Tahoma" panose="020B0604030504040204" pitchFamily="34" charset="0"/>
                <a:cs typeface="Tahoma" panose="020B0604030504040204" pitchFamily="34" charset="0"/>
              </a:rPr>
              <a:t>      NORTH-AMERICA  </a:t>
            </a:r>
          </a:p>
        </p:txBody>
      </p:sp>
      <p:pic>
        <p:nvPicPr>
          <p:cNvPr id="4098" name="Picture 2" descr="Flags of North America Display Pack">
            <a:extLst>
              <a:ext uri="{FF2B5EF4-FFF2-40B4-BE49-F238E27FC236}">
                <a16:creationId xmlns:a16="http://schemas.microsoft.com/office/drawing/2014/main" id="{D0E89168-2D57-4960-8417-A25C70F82DE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8000" t="14000" r="39201" b="21199"/>
          <a:stretch/>
        </p:blipFill>
        <p:spPr bwMode="auto">
          <a:xfrm>
            <a:off x="-36512" y="1170395"/>
            <a:ext cx="1408157" cy="9361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lags of North America Display Pack">
            <a:extLst>
              <a:ext uri="{FF2B5EF4-FFF2-40B4-BE49-F238E27FC236}">
                <a16:creationId xmlns:a16="http://schemas.microsoft.com/office/drawing/2014/main" id="{936B5366-C4B2-4F6C-BE19-EE82DC48A6E7}"/>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8000" t="14000" r="39201" b="21199"/>
          <a:stretch/>
        </p:blipFill>
        <p:spPr bwMode="auto">
          <a:xfrm>
            <a:off x="4249258" y="125927"/>
            <a:ext cx="645483" cy="288029"/>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a:extLst>
              <a:ext uri="{FF2B5EF4-FFF2-40B4-BE49-F238E27FC236}">
                <a16:creationId xmlns:a16="http://schemas.microsoft.com/office/drawing/2014/main" id="{66D4B52D-071F-409A-8E97-A7C3AB149C1C}"/>
              </a:ext>
            </a:extLst>
          </p:cNvPr>
          <p:cNvSpPr/>
          <p:nvPr/>
        </p:nvSpPr>
        <p:spPr>
          <a:xfrm>
            <a:off x="1371645" y="592723"/>
            <a:ext cx="7376819" cy="6514604"/>
          </a:xfrm>
          <a:prstGeom prst="rect">
            <a:avLst/>
          </a:prstGeom>
        </p:spPr>
        <p:txBody>
          <a:bodyPr wrap="square">
            <a:spAutoFit/>
          </a:bodyPr>
          <a:lstStyle/>
          <a:p>
            <a:pPr marL="228600" marR="76200" algn="just">
              <a:spcAft>
                <a:spcPts val="150"/>
              </a:spcAft>
            </a:pPr>
            <a:r>
              <a:rPr lang="es-ES" dirty="0">
                <a:latin typeface="Calibri" panose="020F0502020204030204" pitchFamily="34" charset="0"/>
                <a:ea typeface="Times New Roman" panose="02020603050405020304" pitchFamily="18" charset="0"/>
              </a:rPr>
              <a:t>En </a:t>
            </a:r>
            <a:r>
              <a:rPr lang="es-ES" dirty="0" err="1">
                <a:latin typeface="Calibri" panose="020F0502020204030204" pitchFamily="34" charset="0"/>
                <a:ea typeface="Times New Roman" panose="02020603050405020304" pitchFamily="18" charset="0"/>
              </a:rPr>
              <a:t>matèria</a:t>
            </a:r>
            <a:r>
              <a:rPr lang="es-ES" dirty="0">
                <a:latin typeface="Calibri" panose="020F0502020204030204" pitchFamily="34" charset="0"/>
                <a:ea typeface="Times New Roman" panose="02020603050405020304" pitchFamily="18" charset="0"/>
              </a:rPr>
              <a:t> de </a:t>
            </a:r>
            <a:r>
              <a:rPr lang="es-ES" dirty="0" err="1">
                <a:latin typeface="Calibri" panose="020F0502020204030204" pitchFamily="34" charset="0"/>
                <a:ea typeface="Times New Roman" panose="02020603050405020304" pitchFamily="18" charset="0"/>
              </a:rPr>
              <a:t>drets</a:t>
            </a: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d'autor</a:t>
            </a: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s'invoca</a:t>
            </a: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l'article</a:t>
            </a:r>
            <a:r>
              <a:rPr lang="es-ES" dirty="0">
                <a:latin typeface="Calibri" panose="020F0502020204030204" pitchFamily="34" charset="0"/>
                <a:ea typeface="Times New Roman" panose="02020603050405020304" pitchFamily="18" charset="0"/>
              </a:rPr>
              <a:t> 106 de la Copyright </a:t>
            </a:r>
            <a:r>
              <a:rPr lang="es-ES" dirty="0" err="1">
                <a:latin typeface="Calibri" panose="020F0502020204030204" pitchFamily="34" charset="0"/>
                <a:ea typeface="Times New Roman" panose="02020603050405020304" pitchFamily="18" charset="0"/>
              </a:rPr>
              <a:t>Act</a:t>
            </a: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nord</a:t>
            </a:r>
            <a:r>
              <a:rPr lang="es-ES" dirty="0">
                <a:latin typeface="Calibri" panose="020F0502020204030204" pitchFamily="34" charset="0"/>
                <a:ea typeface="Times New Roman" panose="02020603050405020304" pitchFamily="18" charset="0"/>
              </a:rPr>
              <a:t>-americana versus la </a:t>
            </a:r>
            <a:r>
              <a:rPr lang="es-ES" dirty="0" err="1">
                <a:latin typeface="Calibri" panose="020F0502020204030204" pitchFamily="34" charset="0"/>
                <a:ea typeface="Times New Roman" panose="02020603050405020304" pitchFamily="18" charset="0"/>
              </a:rPr>
              <a:t>clàusula</a:t>
            </a: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fair</a:t>
            </a:r>
            <a:r>
              <a:rPr lang="es-ES" dirty="0">
                <a:latin typeface="Calibri" panose="020F0502020204030204" pitchFamily="34" charset="0"/>
                <a:ea typeface="Times New Roman" panose="02020603050405020304" pitchFamily="18" charset="0"/>
              </a:rPr>
              <a:t> use de </a:t>
            </a:r>
            <a:r>
              <a:rPr lang="es-ES" dirty="0" err="1">
                <a:latin typeface="Calibri" panose="020F0502020204030204" pitchFamily="34" charset="0"/>
                <a:ea typeface="Times New Roman" panose="02020603050405020304" pitchFamily="18" charset="0"/>
              </a:rPr>
              <a:t>l'article</a:t>
            </a:r>
            <a:r>
              <a:rPr lang="es-ES" dirty="0">
                <a:latin typeface="Calibri" panose="020F0502020204030204" pitchFamily="34" charset="0"/>
                <a:ea typeface="Times New Roman" panose="02020603050405020304" pitchFamily="18" charset="0"/>
              </a:rPr>
              <a:t> 107, en </a:t>
            </a:r>
            <a:r>
              <a:rPr lang="es-ES" dirty="0" err="1">
                <a:latin typeface="Calibri" panose="020F0502020204030204" pitchFamily="34" charset="0"/>
                <a:ea typeface="Times New Roman" panose="02020603050405020304" pitchFamily="18" charset="0"/>
              </a:rPr>
              <a:t>virtut</a:t>
            </a:r>
            <a:r>
              <a:rPr lang="es-ES" dirty="0">
                <a:latin typeface="Calibri" panose="020F0502020204030204" pitchFamily="34" charset="0"/>
                <a:ea typeface="Times New Roman" panose="02020603050405020304" pitchFamily="18" charset="0"/>
              </a:rPr>
              <a:t> del </a:t>
            </a:r>
            <a:r>
              <a:rPr lang="es-ES" dirty="0" err="1">
                <a:latin typeface="Calibri" panose="020F0502020204030204" pitchFamily="34" charset="0"/>
                <a:ea typeface="Times New Roman" panose="02020603050405020304" pitchFamily="18" charset="0"/>
              </a:rPr>
              <a:t>qual</a:t>
            </a:r>
            <a:r>
              <a:rPr lang="es-ES" dirty="0">
                <a:latin typeface="Calibri" panose="020F0502020204030204" pitchFamily="34" charset="0"/>
                <a:ea typeface="Times New Roman" panose="02020603050405020304" pitchFamily="18" charset="0"/>
              </a:rPr>
              <a:t> sí que es </a:t>
            </a:r>
            <a:r>
              <a:rPr lang="es-ES" dirty="0" err="1">
                <a:latin typeface="Calibri" panose="020F0502020204030204" pitchFamily="34" charset="0"/>
                <a:ea typeface="Times New Roman" panose="02020603050405020304" pitchFamily="18" charset="0"/>
              </a:rPr>
              <a:t>pot</a:t>
            </a: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fer</a:t>
            </a: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ús</a:t>
            </a:r>
            <a:r>
              <a:rPr lang="es-ES" dirty="0">
                <a:latin typeface="Calibri" panose="020F0502020204030204" pitchFamily="34" charset="0"/>
                <a:ea typeface="Times New Roman" panose="02020603050405020304" pitchFamily="18" charset="0"/>
              </a:rPr>
              <a:t> de les obres </a:t>
            </a:r>
            <a:r>
              <a:rPr lang="es-ES" dirty="0" err="1">
                <a:latin typeface="Calibri" panose="020F0502020204030204" pitchFamily="34" charset="0"/>
                <a:ea typeface="Times New Roman" panose="02020603050405020304" pitchFamily="18" charset="0"/>
              </a:rPr>
              <a:t>protegides</a:t>
            </a:r>
            <a:r>
              <a:rPr lang="es-ES" dirty="0">
                <a:latin typeface="Calibri" panose="020F0502020204030204" pitchFamily="34" charset="0"/>
                <a:ea typeface="Times New Roman" panose="02020603050405020304" pitchFamily="18" charset="0"/>
              </a:rPr>
              <a:t> en el cas que:</a:t>
            </a:r>
          </a:p>
          <a:p>
            <a:pPr marL="228600" marR="76200" algn="just">
              <a:spcAft>
                <a:spcPts val="150"/>
              </a:spcAft>
            </a:pPr>
            <a:r>
              <a:rPr lang="es-ES" dirty="0">
                <a:latin typeface="Calibri" panose="020F0502020204030204" pitchFamily="34" charset="0"/>
                <a:ea typeface="Times New Roman" panose="02020603050405020304" pitchFamily="18" charset="0"/>
              </a:rPr>
              <a:t>- La </a:t>
            </a:r>
            <a:r>
              <a:rPr lang="es-ES" dirty="0" err="1">
                <a:latin typeface="Calibri" panose="020F0502020204030204" pitchFamily="34" charset="0"/>
                <a:ea typeface="Times New Roman" panose="02020603050405020304" pitchFamily="18" charset="0"/>
              </a:rPr>
              <a:t>finalitat</a:t>
            </a:r>
            <a:r>
              <a:rPr lang="es-ES" dirty="0">
                <a:latin typeface="Calibri" panose="020F0502020204030204" pitchFamily="34" charset="0"/>
                <a:ea typeface="Times New Roman" panose="02020603050405020304" pitchFamily="18" charset="0"/>
              </a:rPr>
              <a:t> i </a:t>
            </a:r>
            <a:r>
              <a:rPr lang="es-ES" dirty="0" err="1">
                <a:latin typeface="Calibri" panose="020F0502020204030204" pitchFamily="34" charset="0"/>
                <a:ea typeface="Times New Roman" panose="02020603050405020304" pitchFamily="18" charset="0"/>
              </a:rPr>
              <a:t>lús</a:t>
            </a:r>
            <a:r>
              <a:rPr lang="es-ES" dirty="0">
                <a:latin typeface="Calibri" panose="020F0502020204030204" pitchFamily="34" charset="0"/>
                <a:ea typeface="Times New Roman" panose="02020603050405020304" pitchFamily="18" charset="0"/>
              </a:rPr>
              <a:t> no </a:t>
            </a:r>
            <a:r>
              <a:rPr lang="es-ES" dirty="0" err="1">
                <a:latin typeface="Calibri" panose="020F0502020204030204" pitchFamily="34" charset="0"/>
                <a:ea typeface="Times New Roman" panose="02020603050405020304" pitchFamily="18" charset="0"/>
              </a:rPr>
              <a:t>siguin</a:t>
            </a: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lucratius</a:t>
            </a:r>
            <a:r>
              <a:rPr lang="es-ES" dirty="0">
                <a:latin typeface="Calibri" panose="020F0502020204030204" pitchFamily="34" charset="0"/>
                <a:ea typeface="Times New Roman" panose="02020603050405020304" pitchFamily="18" charset="0"/>
              </a:rPr>
              <a:t>;</a:t>
            </a:r>
          </a:p>
          <a:p>
            <a:pPr marL="228600" marR="76200" algn="just">
              <a:spcAft>
                <a:spcPts val="150"/>
              </a:spcAft>
            </a:pPr>
            <a:r>
              <a:rPr lang="es-ES" dirty="0">
                <a:latin typeface="Calibri" panose="020F0502020204030204" pitchFamily="34" charset="0"/>
                <a:ea typeface="Times New Roman" panose="02020603050405020304" pitchFamily="18" charset="0"/>
              </a:rPr>
              <a:t>- La </a:t>
            </a:r>
            <a:r>
              <a:rPr lang="es-ES" dirty="0" err="1">
                <a:latin typeface="Calibri" panose="020F0502020204030204" pitchFamily="34" charset="0"/>
                <a:ea typeface="Times New Roman" panose="02020603050405020304" pitchFamily="18" charset="0"/>
              </a:rPr>
              <a:t>quantitat</a:t>
            </a:r>
            <a:r>
              <a:rPr lang="es-ES" dirty="0">
                <a:latin typeface="Calibri" panose="020F0502020204030204" pitchFamily="34" charset="0"/>
                <a:ea typeface="Times New Roman" panose="02020603050405020304" pitchFamily="18" charset="0"/>
              </a:rPr>
              <a:t> i </a:t>
            </a:r>
            <a:r>
              <a:rPr lang="es-ES" dirty="0" err="1">
                <a:latin typeface="Calibri" panose="020F0502020204030204" pitchFamily="34" charset="0"/>
                <a:ea typeface="Times New Roman" panose="02020603050405020304" pitchFamily="18" charset="0"/>
              </a:rPr>
              <a:t>substància</a:t>
            </a: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petita</a:t>
            </a:r>
            <a:r>
              <a:rPr lang="es-ES" dirty="0">
                <a:latin typeface="Calibri" panose="020F0502020204030204" pitchFamily="34" charset="0"/>
                <a:ea typeface="Times New Roman" panose="02020603050405020304" pitchFamily="18" charset="0"/>
              </a:rPr>
              <a:t> i</a:t>
            </a:r>
          </a:p>
          <a:p>
            <a:pPr marL="228600" marR="76200" algn="just">
              <a:spcAft>
                <a:spcPts val="150"/>
              </a:spcAft>
            </a:pP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Els</a:t>
            </a: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efectes</a:t>
            </a:r>
            <a:r>
              <a:rPr lang="es-ES" dirty="0">
                <a:latin typeface="Calibri" panose="020F0502020204030204" pitchFamily="34" charset="0"/>
                <a:ea typeface="Times New Roman" panose="02020603050405020304" pitchFamily="18" charset="0"/>
              </a:rPr>
              <a:t> de </a:t>
            </a:r>
            <a:r>
              <a:rPr lang="es-ES" dirty="0" err="1">
                <a:latin typeface="Calibri" panose="020F0502020204030204" pitchFamily="34" charset="0"/>
                <a:ea typeface="Times New Roman" panose="02020603050405020304" pitchFamily="18" charset="0"/>
              </a:rPr>
              <a:t>lús</a:t>
            </a:r>
            <a:r>
              <a:rPr lang="es-ES" dirty="0">
                <a:latin typeface="Calibri" panose="020F0502020204030204" pitchFamily="34" charset="0"/>
                <a:ea typeface="Times New Roman" panose="02020603050405020304" pitchFamily="18" charset="0"/>
              </a:rPr>
              <a:t> sobre </a:t>
            </a:r>
            <a:r>
              <a:rPr lang="es-ES" dirty="0" err="1">
                <a:latin typeface="Calibri" panose="020F0502020204030204" pitchFamily="34" charset="0"/>
                <a:ea typeface="Times New Roman" panose="02020603050405020304" pitchFamily="18" charset="0"/>
              </a:rPr>
              <a:t>lobra</a:t>
            </a:r>
            <a:r>
              <a:rPr lang="es-ES" dirty="0">
                <a:latin typeface="Calibri" panose="020F0502020204030204" pitchFamily="34" charset="0"/>
                <a:ea typeface="Times New Roman" panose="02020603050405020304" pitchFamily="18" charset="0"/>
              </a:rPr>
              <a:t> protegida no </a:t>
            </a:r>
            <a:r>
              <a:rPr lang="es-ES" dirty="0" err="1">
                <a:latin typeface="Calibri" panose="020F0502020204030204" pitchFamily="34" charset="0"/>
                <a:ea typeface="Times New Roman" panose="02020603050405020304" pitchFamily="18" charset="0"/>
              </a:rPr>
              <a:t>siguin</a:t>
            </a:r>
            <a:r>
              <a:rPr lang="es-ES" dirty="0">
                <a:latin typeface="Calibri" panose="020F0502020204030204" pitchFamily="34" charset="0"/>
                <a:ea typeface="Times New Roman" panose="02020603050405020304" pitchFamily="18" charset="0"/>
              </a:rPr>
              <a:t> </a:t>
            </a:r>
            <a:r>
              <a:rPr lang="es-ES" dirty="0" err="1">
                <a:latin typeface="Calibri" panose="020F0502020204030204" pitchFamily="34" charset="0"/>
                <a:ea typeface="Times New Roman" panose="02020603050405020304" pitchFamily="18" charset="0"/>
              </a:rPr>
              <a:t>significatius</a:t>
            </a:r>
            <a:r>
              <a:rPr lang="es-ES" dirty="0">
                <a:latin typeface="Calibri" panose="020F0502020204030204" pitchFamily="34" charset="0"/>
                <a:ea typeface="Times New Roman" panose="02020603050405020304" pitchFamily="18" charset="0"/>
              </a:rPr>
              <a:t>.</a:t>
            </a:r>
          </a:p>
          <a:p>
            <a:pPr marL="514350" marR="76200" indent="-285750" algn="just">
              <a:spcAft>
                <a:spcPts val="150"/>
              </a:spcAft>
              <a:buFontTx/>
              <a:buChar char="-"/>
            </a:pPr>
            <a:endParaRPr lang="es-ES" dirty="0">
              <a:latin typeface="Calibri" panose="020F0502020204030204" pitchFamily="34" charset="0"/>
              <a:ea typeface="Times New Roman" panose="02020603050405020304" pitchFamily="18" charset="0"/>
            </a:endParaRPr>
          </a:p>
          <a:p>
            <a:pPr marL="228600" marR="76200" algn="just">
              <a:spcAft>
                <a:spcPts val="150"/>
              </a:spcAft>
            </a:pPr>
            <a:r>
              <a:rPr lang="es-ES" sz="1600" dirty="0">
                <a:latin typeface="Calibri" panose="020F0502020204030204" pitchFamily="34" charset="0"/>
                <a:ea typeface="Times New Roman" panose="02020603050405020304" pitchFamily="18" charset="0"/>
              </a:rPr>
              <a:t>Nota: la </a:t>
            </a:r>
            <a:r>
              <a:rPr lang="es-ES" sz="1600" dirty="0" err="1">
                <a:latin typeface="Calibri" panose="020F0502020204030204" pitchFamily="34" charset="0"/>
                <a:ea typeface="Times New Roman" panose="02020603050405020304" pitchFamily="18" charset="0"/>
              </a:rPr>
              <a:t>mateixa</a:t>
            </a:r>
            <a:r>
              <a:rPr lang="es-ES" sz="1600" dirty="0">
                <a:latin typeface="Calibri" panose="020F0502020204030204" pitchFamily="34" charset="0"/>
                <a:ea typeface="Times New Roman" panose="02020603050405020304" pitchFamily="18" charset="0"/>
              </a:rPr>
              <a:t> </a:t>
            </a:r>
            <a:r>
              <a:rPr lang="es-ES" sz="1600" dirty="0" err="1">
                <a:latin typeface="Calibri" panose="020F0502020204030204" pitchFamily="34" charset="0"/>
                <a:ea typeface="Times New Roman" panose="02020603050405020304" pitchFamily="18" charset="0"/>
              </a:rPr>
              <a:t>associació</a:t>
            </a:r>
            <a:r>
              <a:rPr lang="es-ES" sz="1600" dirty="0">
                <a:latin typeface="Calibri" panose="020F0502020204030204" pitchFamily="34" charset="0"/>
                <a:ea typeface="Times New Roman" panose="02020603050405020304" pitchFamily="18" charset="0"/>
              </a:rPr>
              <a:t> </a:t>
            </a:r>
            <a:r>
              <a:rPr lang="es-ES" sz="1600" dirty="0" err="1">
                <a:latin typeface="Calibri" panose="020F0502020204030204" pitchFamily="34" charset="0"/>
                <a:ea typeface="Times New Roman" panose="02020603050405020304" pitchFamily="18" charset="0"/>
              </a:rPr>
              <a:t>the</a:t>
            </a:r>
            <a:r>
              <a:rPr lang="es-ES" sz="1600" dirty="0">
                <a:latin typeface="Calibri" panose="020F0502020204030204" pitchFamily="34" charset="0"/>
                <a:ea typeface="Times New Roman" panose="02020603050405020304" pitchFamily="18" charset="0"/>
              </a:rPr>
              <a:t> </a:t>
            </a:r>
            <a:r>
              <a:rPr lang="es-ES" sz="1600" dirty="0" err="1">
                <a:latin typeface="Calibri" panose="020F0502020204030204" pitchFamily="34" charset="0"/>
                <a:ea typeface="Times New Roman" panose="02020603050405020304" pitchFamily="18" charset="0"/>
              </a:rPr>
              <a:t>Author's</a:t>
            </a:r>
            <a:r>
              <a:rPr lang="es-ES" sz="1600" dirty="0">
                <a:latin typeface="Calibri" panose="020F0502020204030204" pitchFamily="34" charset="0"/>
                <a:ea typeface="Times New Roman" panose="02020603050405020304" pitchFamily="18" charset="0"/>
              </a:rPr>
              <a:t> </a:t>
            </a:r>
            <a:r>
              <a:rPr lang="es-ES" sz="1600" dirty="0" err="1">
                <a:latin typeface="Calibri" panose="020F0502020204030204" pitchFamily="34" charset="0"/>
                <a:ea typeface="Times New Roman" panose="02020603050405020304" pitchFamily="18" charset="0"/>
              </a:rPr>
              <a:t>guilt</a:t>
            </a:r>
            <a:r>
              <a:rPr lang="es-ES" sz="1600" dirty="0">
                <a:latin typeface="Calibri" panose="020F0502020204030204" pitchFamily="34" charset="0"/>
                <a:ea typeface="Times New Roman" panose="02020603050405020304" pitchFamily="18" charset="0"/>
              </a:rPr>
              <a:t> va </a:t>
            </a:r>
            <a:r>
              <a:rPr lang="es-ES" sz="1600" dirty="0" err="1">
                <a:latin typeface="Calibri" panose="020F0502020204030204" pitchFamily="34" charset="0"/>
                <a:ea typeface="Times New Roman" panose="02020603050405020304" pitchFamily="18" charset="0"/>
              </a:rPr>
              <a:t>perdre</a:t>
            </a:r>
            <a:r>
              <a:rPr lang="es-ES" sz="1600" dirty="0">
                <a:latin typeface="Calibri" panose="020F0502020204030204" pitchFamily="34" charset="0"/>
                <a:ea typeface="Times New Roman" panose="02020603050405020304" pitchFamily="18" charset="0"/>
              </a:rPr>
              <a:t> contra Google el 2015 per </a:t>
            </a:r>
            <a:r>
              <a:rPr lang="es-ES" sz="1600" dirty="0" err="1">
                <a:latin typeface="Calibri" panose="020F0502020204030204" pitchFamily="34" charset="0"/>
                <a:ea typeface="Times New Roman" panose="02020603050405020304" pitchFamily="18" charset="0"/>
              </a:rPr>
              <a:t>aplicació</a:t>
            </a:r>
            <a:r>
              <a:rPr lang="es-ES" sz="1600" dirty="0">
                <a:latin typeface="Calibri" panose="020F0502020204030204" pitchFamily="34" charset="0"/>
                <a:ea typeface="Times New Roman" panose="02020603050405020304" pitchFamily="18" charset="0"/>
              </a:rPr>
              <a:t> de la </a:t>
            </a:r>
            <a:r>
              <a:rPr lang="es-ES" sz="1600" dirty="0" err="1">
                <a:latin typeface="Calibri" panose="020F0502020204030204" pitchFamily="34" charset="0"/>
                <a:ea typeface="Times New Roman" panose="02020603050405020304" pitchFamily="18" charset="0"/>
              </a:rPr>
              <a:t>clàusula</a:t>
            </a:r>
            <a:r>
              <a:rPr lang="es-ES" sz="1600" dirty="0">
                <a:latin typeface="Calibri" panose="020F0502020204030204" pitchFamily="34" charset="0"/>
                <a:ea typeface="Times New Roman" panose="02020603050405020304" pitchFamily="18" charset="0"/>
              </a:rPr>
              <a:t> </a:t>
            </a:r>
            <a:r>
              <a:rPr lang="es-ES" sz="1600" dirty="0" err="1">
                <a:latin typeface="Calibri" panose="020F0502020204030204" pitchFamily="34" charset="0"/>
                <a:ea typeface="Times New Roman" panose="02020603050405020304" pitchFamily="18" charset="0"/>
              </a:rPr>
              <a:t>fair</a:t>
            </a:r>
            <a:r>
              <a:rPr lang="es-ES" sz="1600" dirty="0">
                <a:latin typeface="Calibri" panose="020F0502020204030204" pitchFamily="34" charset="0"/>
                <a:ea typeface="Times New Roman" panose="02020603050405020304" pitchFamily="18" charset="0"/>
              </a:rPr>
              <a:t> use la Copyright </a:t>
            </a:r>
            <a:r>
              <a:rPr lang="es-ES" sz="1600" dirty="0" err="1">
                <a:latin typeface="Calibri" panose="020F0502020204030204" pitchFamily="34" charset="0"/>
                <a:ea typeface="Times New Roman" panose="02020603050405020304" pitchFamily="18" charset="0"/>
              </a:rPr>
              <a:t>Act</a:t>
            </a:r>
            <a:r>
              <a:rPr lang="es-ES" sz="1600" dirty="0">
                <a:latin typeface="Calibri" panose="020F0502020204030204" pitchFamily="34" charset="0"/>
                <a:ea typeface="Times New Roman" panose="02020603050405020304" pitchFamily="18" charset="0"/>
              </a:rPr>
              <a:t>. (*) </a:t>
            </a:r>
          </a:p>
          <a:p>
            <a:pPr marL="228600" marR="76200" algn="just">
              <a:spcAft>
                <a:spcPts val="150"/>
              </a:spcAft>
            </a:pPr>
            <a:endParaRPr lang="es-ES" sz="1600" dirty="0">
              <a:latin typeface="Calibri" panose="020F0502020204030204" pitchFamily="34" charset="0"/>
              <a:ea typeface="Times New Roman" panose="02020603050405020304" pitchFamily="18" charset="0"/>
            </a:endParaRPr>
          </a:p>
          <a:p>
            <a:pPr marL="228600" marR="76200" algn="just">
              <a:spcAft>
                <a:spcPts val="150"/>
              </a:spcAft>
            </a:pPr>
            <a:endParaRPr lang="es-ES" sz="1600" dirty="0">
              <a:latin typeface="Calibri" panose="020F0502020204030204" pitchFamily="34" charset="0"/>
              <a:ea typeface="Times New Roman" panose="02020603050405020304" pitchFamily="18" charset="0"/>
            </a:endParaRPr>
          </a:p>
          <a:p>
            <a:pPr lvl="1" algn="just"/>
            <a:r>
              <a:rPr lang="en-US" sz="1400" kern="100" dirty="0">
                <a:latin typeface="Times New Roman" panose="02020603050405020304" pitchFamily="18" charset="0"/>
                <a:ea typeface="Calibri" panose="020F0502020204030204" pitchFamily="34" charset="0"/>
                <a:cs typeface="Times New Roman" panose="02020603050405020304" pitchFamily="18" charset="0"/>
              </a:rPr>
              <a:t>107. </a:t>
            </a:r>
            <a:r>
              <a:rPr lang="es-ES_tradnl" sz="1400" i="1" dirty="0"/>
              <a:t>Copyright </a:t>
            </a:r>
            <a:r>
              <a:rPr lang="es-ES_tradnl" sz="1400" i="1" dirty="0" err="1"/>
              <a:t>Act</a:t>
            </a:r>
            <a:r>
              <a:rPr lang="es-ES_tradnl" sz="1400" i="1" dirty="0"/>
              <a:t>: </a:t>
            </a:r>
            <a:r>
              <a:rPr lang="en-US" sz="1400" b="1" i="1" kern="100" dirty="0">
                <a:latin typeface="Times New Roman" panose="02020603050405020304" pitchFamily="18" charset="0"/>
                <a:ea typeface="Calibri" panose="020F0502020204030204" pitchFamily="34" charset="0"/>
                <a:cs typeface="Times New Roman" panose="02020603050405020304" pitchFamily="18" charset="0"/>
              </a:rPr>
              <a:t>Limitations on exclusive rights: Fair use. </a:t>
            </a:r>
            <a:r>
              <a:rPr lang="en-US" sz="1400" i="1" kern="100" dirty="0">
                <a:latin typeface="Times New Roman" panose="02020603050405020304" pitchFamily="18" charset="0"/>
                <a:ea typeface="Calibri" panose="020F0502020204030204" pitchFamily="34" charset="0"/>
                <a:cs typeface="Times New Roman" panose="02020603050405020304" pitchFamily="18" charset="0"/>
              </a:rPr>
              <a:t>Notwithstanding the provisions of sections 106 and 106A, the fair use of a copyrighted work, including such use by reproduction in copies or phonorecords or by any other means specified by that section, for purposes such as criticism, comment, news reporting, teaching (including multiple copies for classroom use), scholarship, or research, is not an infringement of copyright. In determining whether the use made of a work in any particular case is a fair use the factors to be considered shall include—(1) the purpose and character of the use, including whether such use is of a commercial nature or is for nonprofit educational purposes; (2) the nature of the copyrighted work; (3) the amount and substantiality of the portion used in relation to the copyrighted work as a whole; and (4) the effect of the use upon the potential market for or value of the copyrighted work. The fact that a work is unpublished shall not itself bar a finding of fair use if such finding is made upon consideration of all the above factors. </a:t>
            </a:r>
            <a:r>
              <a:rPr lang="es-ES" sz="1400" dirty="0">
                <a:latin typeface="Times New Roman" panose="02020603050405020304" pitchFamily="18" charset="0"/>
                <a:ea typeface="Times New Roman" panose="02020603050405020304" pitchFamily="18" charset="0"/>
              </a:rPr>
              <a:t>(*) (Rafael Sánchez </a:t>
            </a:r>
            <a:r>
              <a:rPr lang="es-ES" sz="1400" dirty="0" err="1">
                <a:latin typeface="Times New Roman" panose="02020603050405020304" pitchFamily="18" charset="0"/>
                <a:ea typeface="Times New Roman" panose="02020603050405020304" pitchFamily="18" charset="0"/>
              </a:rPr>
              <a:t>Aristi</a:t>
            </a:r>
            <a:r>
              <a:rPr lang="es-ES" sz="1400" dirty="0">
                <a:latin typeface="Times New Roman" panose="02020603050405020304" pitchFamily="18" charset="0"/>
                <a:ea typeface="Times New Roman" panose="02020603050405020304" pitchFamily="18" charset="0"/>
              </a:rPr>
              <a:t>, M. Pérez Marcilla, Josu Andoni </a:t>
            </a:r>
            <a:r>
              <a:rPr lang="es-ES" sz="1400" dirty="0" err="1">
                <a:latin typeface="Times New Roman" panose="02020603050405020304" pitchFamily="18" charset="0"/>
                <a:ea typeface="Times New Roman" panose="02020603050405020304" pitchFamily="18" charset="0"/>
              </a:rPr>
              <a:t>Eguiluz</a:t>
            </a:r>
            <a:r>
              <a:rPr lang="es-ES" sz="1400" dirty="0">
                <a:latin typeface="Times New Roman" panose="02020603050405020304" pitchFamily="18" charset="0"/>
                <a:ea typeface="Times New Roman" panose="02020603050405020304" pitchFamily="18" charset="0"/>
              </a:rPr>
              <a:t>. Cuatrecasas). (2023).</a:t>
            </a:r>
          </a:p>
          <a:p>
            <a:pPr lvl="1" algn="just"/>
            <a:endParaRPr lang="es-ES" sz="1400" i="1" kern="1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US" kern="100" dirty="0">
                <a:latin typeface="Times New Roman" panose="02020603050405020304" pitchFamily="18" charset="0"/>
                <a:ea typeface="Calibri" panose="020F0502020204030204" pitchFamily="34" charset="0"/>
                <a:cs typeface="Times New Roman" panose="02020603050405020304" pitchFamily="18" charset="0"/>
              </a:rPr>
              <a:t> </a:t>
            </a:r>
            <a:endParaRPr lang="es-E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0057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C6F2CC4-09C6-4AFC-8F21-B0C1A2805D0E}"/>
              </a:ext>
            </a:extLst>
          </p:cNvPr>
          <p:cNvSpPr/>
          <p:nvPr/>
        </p:nvSpPr>
        <p:spPr>
          <a:xfrm>
            <a:off x="1475656" y="296091"/>
            <a:ext cx="7344816" cy="5805564"/>
          </a:xfrm>
          <a:prstGeom prst="rect">
            <a:avLst/>
          </a:prstGeom>
        </p:spPr>
        <p:txBody>
          <a:bodyPr wrap="square">
            <a:spAutoFit/>
          </a:bodyPr>
          <a:lstStyle/>
          <a:p>
            <a:pPr algn="just">
              <a:spcBef>
                <a:spcPts val="200"/>
              </a:spcBef>
              <a:spcAft>
                <a:spcPts val="0"/>
              </a:spcAft>
            </a:pPr>
            <a:r>
              <a:rPr lang="en-US" b="1" i="1" dirty="0">
                <a:latin typeface="Times New Roman" panose="02020603050405020304" pitchFamily="18" charset="0"/>
                <a:ea typeface="Times New Roman" panose="02020603050405020304" pitchFamily="18" charset="0"/>
              </a:rPr>
              <a:t>Directive 2001/29/EC of the European Parliament and of the Council, of May 22, 2001, relating to the harmonization of certain aspects of copyright and rights related to copyright in the information society.</a:t>
            </a:r>
          </a:p>
          <a:p>
            <a:pPr algn="just">
              <a:spcBef>
                <a:spcPts val="200"/>
              </a:spcBef>
              <a:spcAft>
                <a:spcPts val="0"/>
              </a:spcAft>
            </a:pPr>
            <a:endParaRPr lang="es-ES_tradnl" sz="1600" i="1" dirty="0">
              <a:latin typeface="Times New Roman" panose="02020603050405020304" pitchFamily="18" charset="0"/>
              <a:ea typeface="Times New Roman" panose="02020603050405020304" pitchFamily="18" charset="0"/>
            </a:endParaRPr>
          </a:p>
          <a:p>
            <a:pPr algn="just">
              <a:spcBef>
                <a:spcPts val="200"/>
              </a:spcBef>
              <a:spcAft>
                <a:spcPts val="0"/>
              </a:spcAft>
            </a:pPr>
            <a:r>
              <a:rPr lang="es-ES" sz="1600" i="1" dirty="0">
                <a:latin typeface="Times New Roman" panose="02020603050405020304" pitchFamily="18" charset="0"/>
                <a:ea typeface="Times New Roman" panose="02020603050405020304" pitchFamily="18" charset="0"/>
              </a:rPr>
              <a:t>En </a:t>
            </a:r>
            <a:r>
              <a:rPr lang="es-ES" sz="1600" i="1" dirty="0" err="1">
                <a:latin typeface="Times New Roman" panose="02020603050405020304" pitchFamily="18" charset="0"/>
                <a:ea typeface="Times New Roman" panose="02020603050405020304" pitchFamily="18" charset="0"/>
              </a:rPr>
              <a:t>Dret</a:t>
            </a:r>
            <a:r>
              <a:rPr lang="es-ES" sz="1600" i="1" dirty="0">
                <a:latin typeface="Times New Roman" panose="02020603050405020304" pitchFamily="18" charset="0"/>
                <a:ea typeface="Times New Roman" panose="02020603050405020304" pitchFamily="18" charset="0"/>
              </a:rPr>
              <a:t> de la Unió Europea, la Directiva 2001/29, </a:t>
            </a:r>
            <a:r>
              <a:rPr lang="es-ES" sz="1600" i="1" dirty="0" err="1">
                <a:latin typeface="Times New Roman" panose="02020603050405020304" pitchFamily="18" charset="0"/>
                <a:ea typeface="Times New Roman" panose="02020603050405020304" pitchFamily="18" charset="0"/>
              </a:rPr>
              <a:t>article</a:t>
            </a:r>
            <a:r>
              <a:rPr lang="es-ES" sz="1600" i="1" dirty="0">
                <a:latin typeface="Times New Roman" panose="02020603050405020304" pitchFamily="18" charset="0"/>
                <a:ea typeface="Times New Roman" panose="02020603050405020304" pitchFamily="18" charset="0"/>
              </a:rPr>
              <a:t> 2 </a:t>
            </a:r>
            <a:r>
              <a:rPr lang="es-ES" sz="1600" i="1" dirty="0" err="1">
                <a:latin typeface="Times New Roman" panose="02020603050405020304" pitchFamily="18" charset="0"/>
                <a:ea typeface="Times New Roman" panose="02020603050405020304" pitchFamily="18" charset="0"/>
              </a:rPr>
              <a:t>harmonitza</a:t>
            </a:r>
            <a:r>
              <a:rPr lang="es-ES" sz="1600" i="1" dirty="0">
                <a:latin typeface="Times New Roman" panose="02020603050405020304" pitchFamily="18" charset="0"/>
                <a:ea typeface="Times New Roman" panose="02020603050405020304" pitchFamily="18" charset="0"/>
              </a:rPr>
              <a:t> el </a:t>
            </a:r>
            <a:r>
              <a:rPr lang="es-ES" sz="1600" i="1" dirty="0" err="1">
                <a:latin typeface="Times New Roman" panose="02020603050405020304" pitchFamily="18" charset="0"/>
                <a:ea typeface="Times New Roman" panose="02020603050405020304" pitchFamily="18" charset="0"/>
              </a:rPr>
              <a:t>dret</a:t>
            </a:r>
            <a:r>
              <a:rPr lang="es-ES" sz="1600" i="1" dirty="0">
                <a:latin typeface="Times New Roman" panose="02020603050405020304" pitchFamily="18" charset="0"/>
                <a:ea typeface="Times New Roman" panose="02020603050405020304" pitchFamily="18" charset="0"/>
              </a:rPr>
              <a:t> a la </a:t>
            </a:r>
            <a:r>
              <a:rPr lang="es-ES" sz="1600" i="1" dirty="0" err="1">
                <a:latin typeface="Times New Roman" panose="02020603050405020304" pitchFamily="18" charset="0"/>
                <a:ea typeface="Times New Roman" panose="02020603050405020304" pitchFamily="18" charset="0"/>
              </a:rPr>
              <a:t>reproducció</a:t>
            </a:r>
            <a:r>
              <a:rPr lang="es-ES" sz="1600" i="1" dirty="0">
                <a:latin typeface="Times New Roman" panose="02020603050405020304" pitchFamily="18" charset="0"/>
                <a:ea typeface="Times New Roman" panose="02020603050405020304" pitchFamily="18" charset="0"/>
              </a:rPr>
              <a:t>, en </a:t>
            </a:r>
            <a:r>
              <a:rPr lang="es-ES" sz="1600" i="1" dirty="0" err="1">
                <a:latin typeface="Times New Roman" panose="02020603050405020304" pitchFamily="18" charset="0"/>
                <a:ea typeface="Times New Roman" panose="02020603050405020304" pitchFamily="18" charset="0"/>
              </a:rPr>
              <a:t>virtut</a:t>
            </a:r>
            <a:r>
              <a:rPr lang="es-ES" sz="1600" i="1" dirty="0">
                <a:latin typeface="Times New Roman" panose="02020603050405020304" pitchFamily="18" charset="0"/>
                <a:ea typeface="Times New Roman" panose="02020603050405020304" pitchFamily="18" charset="0"/>
              </a:rPr>
              <a:t> del </a:t>
            </a:r>
            <a:r>
              <a:rPr lang="es-ES" sz="1600" i="1" dirty="0" err="1">
                <a:latin typeface="Times New Roman" panose="02020603050405020304" pitchFamily="18" charset="0"/>
                <a:ea typeface="Times New Roman" panose="02020603050405020304" pitchFamily="18" charset="0"/>
              </a:rPr>
              <a:t>qual</a:t>
            </a:r>
            <a:r>
              <a:rPr lang="es-ES" sz="1600" i="1" dirty="0">
                <a:latin typeface="Times New Roman" panose="02020603050405020304" pitchFamily="18" charset="0"/>
                <a:ea typeface="Times New Roman" panose="02020603050405020304" pitchFamily="18" charset="0"/>
              </a:rPr>
              <a:t> la </a:t>
            </a:r>
            <a:r>
              <a:rPr lang="es-ES" sz="1600" i="1" dirty="0" err="1">
                <a:latin typeface="Times New Roman" panose="02020603050405020304" pitchFamily="18" charset="0"/>
                <a:ea typeface="Times New Roman" panose="02020603050405020304" pitchFamily="18" charset="0"/>
              </a:rPr>
              <a:t>reproducció</a:t>
            </a:r>
            <a:r>
              <a:rPr lang="es-ES" sz="1600" i="1" dirty="0">
                <a:latin typeface="Times New Roman" panose="02020603050405020304" pitchFamily="18" charset="0"/>
                <a:ea typeface="Times New Roman" panose="02020603050405020304" pitchFamily="18" charset="0"/>
              </a:rPr>
              <a:t> </a:t>
            </a:r>
            <a:r>
              <a:rPr lang="es-ES" sz="1600" i="1" dirty="0" err="1">
                <a:latin typeface="Times New Roman" panose="02020603050405020304" pitchFamily="18" charset="0"/>
                <a:ea typeface="Times New Roman" panose="02020603050405020304" pitchFamily="18" charset="0"/>
              </a:rPr>
              <a:t>lliure</a:t>
            </a:r>
            <a:r>
              <a:rPr lang="es-ES" sz="1600" i="1" dirty="0">
                <a:latin typeface="Times New Roman" panose="02020603050405020304" pitchFamily="18" charset="0"/>
                <a:ea typeface="Times New Roman" panose="02020603050405020304" pitchFamily="18" charset="0"/>
              </a:rPr>
              <a:t> </a:t>
            </a:r>
            <a:r>
              <a:rPr lang="es-ES" sz="1600" i="1" dirty="0" err="1">
                <a:latin typeface="Times New Roman" panose="02020603050405020304" pitchFamily="18" charset="0"/>
                <a:ea typeface="Times New Roman" panose="02020603050405020304" pitchFamily="18" charset="0"/>
              </a:rPr>
              <a:t>només</a:t>
            </a:r>
            <a:r>
              <a:rPr lang="es-ES" sz="1600" i="1" dirty="0">
                <a:latin typeface="Times New Roman" panose="02020603050405020304" pitchFamily="18" charset="0"/>
                <a:ea typeface="Times New Roman" panose="02020603050405020304" pitchFamily="18" charset="0"/>
              </a:rPr>
              <a:t> cabe si no </a:t>
            </a:r>
            <a:r>
              <a:rPr lang="es-ES" sz="1600" i="1" dirty="0" err="1">
                <a:latin typeface="Times New Roman" panose="02020603050405020304" pitchFamily="18" charset="0"/>
                <a:ea typeface="Times New Roman" panose="02020603050405020304" pitchFamily="18" charset="0"/>
              </a:rPr>
              <a:t>existeix</a:t>
            </a:r>
            <a:r>
              <a:rPr lang="es-ES" sz="1600" i="1" dirty="0">
                <a:latin typeface="Times New Roman" panose="02020603050405020304" pitchFamily="18" charset="0"/>
                <a:ea typeface="Times New Roman" panose="02020603050405020304" pitchFamily="18" charset="0"/>
              </a:rPr>
              <a:t> </a:t>
            </a:r>
            <a:r>
              <a:rPr lang="es-ES" sz="1600" i="1" dirty="0" err="1">
                <a:latin typeface="Times New Roman" panose="02020603050405020304" pitchFamily="18" charset="0"/>
                <a:ea typeface="Times New Roman" panose="02020603050405020304" pitchFamily="18" charset="0"/>
              </a:rPr>
              <a:t>conflicte</a:t>
            </a:r>
            <a:r>
              <a:rPr lang="es-ES" sz="1600" i="1" dirty="0">
                <a:latin typeface="Times New Roman" panose="02020603050405020304" pitchFamily="18" charset="0"/>
                <a:ea typeface="Times New Roman" panose="02020603050405020304" pitchFamily="18" charset="0"/>
              </a:rPr>
              <a:t> </a:t>
            </a:r>
            <a:r>
              <a:rPr lang="es-ES" sz="1600" i="1" dirty="0" err="1">
                <a:latin typeface="Times New Roman" panose="02020603050405020304" pitchFamily="18" charset="0"/>
                <a:ea typeface="Times New Roman" panose="02020603050405020304" pitchFamily="18" charset="0"/>
              </a:rPr>
              <a:t>amb</a:t>
            </a:r>
            <a:r>
              <a:rPr lang="es-ES" sz="1600" i="1" dirty="0">
                <a:latin typeface="Times New Roman" panose="02020603050405020304" pitchFamily="18" charset="0"/>
                <a:ea typeface="Times New Roman" panose="02020603050405020304" pitchFamily="18" charset="0"/>
              </a:rPr>
              <a:t> </a:t>
            </a:r>
            <a:r>
              <a:rPr lang="es-ES" sz="1600" i="1" dirty="0" err="1">
                <a:latin typeface="Times New Roman" panose="02020603050405020304" pitchFamily="18" charset="0"/>
                <a:ea typeface="Times New Roman" panose="02020603050405020304" pitchFamily="18" charset="0"/>
              </a:rPr>
              <a:t>l'explotació</a:t>
            </a:r>
            <a:r>
              <a:rPr lang="es-ES" sz="1600" i="1" dirty="0">
                <a:latin typeface="Times New Roman" panose="02020603050405020304" pitchFamily="18" charset="0"/>
                <a:ea typeface="Times New Roman" panose="02020603050405020304" pitchFamily="18" charset="0"/>
              </a:rPr>
              <a:t> normal de </a:t>
            </a:r>
            <a:r>
              <a:rPr lang="es-ES" sz="1600" i="1" dirty="0" err="1">
                <a:latin typeface="Times New Roman" panose="02020603050405020304" pitchFamily="18" charset="0"/>
                <a:ea typeface="Times New Roman" panose="02020603050405020304" pitchFamily="18" charset="0"/>
              </a:rPr>
              <a:t>l'obra</a:t>
            </a:r>
            <a:r>
              <a:rPr lang="es-ES" sz="1600" i="1" dirty="0">
                <a:latin typeface="Times New Roman" panose="02020603050405020304" pitchFamily="18" charset="0"/>
                <a:ea typeface="Times New Roman" panose="02020603050405020304" pitchFamily="18" charset="0"/>
              </a:rPr>
              <a:t> i no perjudica </a:t>
            </a:r>
            <a:r>
              <a:rPr lang="es-ES" sz="1600" i="1" dirty="0" err="1">
                <a:latin typeface="Times New Roman" panose="02020603050405020304" pitchFamily="18" charset="0"/>
                <a:ea typeface="Times New Roman" panose="02020603050405020304" pitchFamily="18" charset="0"/>
              </a:rPr>
              <a:t>els</a:t>
            </a:r>
            <a:r>
              <a:rPr lang="es-ES" sz="1600" i="1" dirty="0">
                <a:latin typeface="Times New Roman" panose="02020603050405020304" pitchFamily="18" charset="0"/>
                <a:ea typeface="Times New Roman" panose="02020603050405020304" pitchFamily="18" charset="0"/>
              </a:rPr>
              <a:t> </a:t>
            </a:r>
            <a:r>
              <a:rPr lang="es-ES" sz="1600" i="1" dirty="0" err="1">
                <a:latin typeface="Times New Roman" panose="02020603050405020304" pitchFamily="18" charset="0"/>
                <a:ea typeface="Times New Roman" panose="02020603050405020304" pitchFamily="18" charset="0"/>
              </a:rPr>
              <a:t>interessos</a:t>
            </a:r>
            <a:r>
              <a:rPr lang="es-ES" sz="1600" i="1" dirty="0">
                <a:latin typeface="Times New Roman" panose="02020603050405020304" pitchFamily="18" charset="0"/>
                <a:ea typeface="Times New Roman" panose="02020603050405020304" pitchFamily="18" charset="0"/>
              </a:rPr>
              <a:t> </a:t>
            </a:r>
            <a:r>
              <a:rPr lang="es-ES" sz="1600" i="1" dirty="0" err="1">
                <a:latin typeface="Times New Roman" panose="02020603050405020304" pitchFamily="18" charset="0"/>
                <a:ea typeface="Times New Roman" panose="02020603050405020304" pitchFamily="18" charset="0"/>
              </a:rPr>
              <a:t>legítims</a:t>
            </a:r>
            <a:r>
              <a:rPr lang="es-ES" sz="1600" i="1" dirty="0">
                <a:latin typeface="Times New Roman" panose="02020603050405020304" pitchFamily="18" charset="0"/>
                <a:ea typeface="Times New Roman" panose="02020603050405020304" pitchFamily="18" charset="0"/>
              </a:rPr>
              <a:t> del autor. Entre la Jurisprudencia del Tribunal de Justicia de la Unión Europea son de citar, per </a:t>
            </a:r>
            <a:r>
              <a:rPr lang="es-ES" sz="1600" i="1" dirty="0" err="1">
                <a:latin typeface="Times New Roman" panose="02020603050405020304" pitchFamily="18" charset="0"/>
                <a:ea typeface="Times New Roman" panose="02020603050405020304" pitchFamily="18" charset="0"/>
              </a:rPr>
              <a:t>exemple</a:t>
            </a:r>
            <a:r>
              <a:rPr lang="es-ES" sz="1600" i="1" dirty="0">
                <a:latin typeface="Times New Roman" panose="02020603050405020304" pitchFamily="18" charset="0"/>
                <a:ea typeface="Times New Roman" panose="02020603050405020304" pitchFamily="18" charset="0"/>
              </a:rPr>
              <a:t>, la </a:t>
            </a:r>
            <a:r>
              <a:rPr lang="es-ES" sz="1600" i="1" dirty="0" err="1">
                <a:latin typeface="Times New Roman" panose="02020603050405020304" pitchFamily="18" charset="0"/>
                <a:ea typeface="Times New Roman" panose="02020603050405020304" pitchFamily="18" charset="0"/>
              </a:rPr>
              <a:t>sentència</a:t>
            </a:r>
            <a:r>
              <a:rPr lang="es-ES" sz="1600" i="1" dirty="0">
                <a:latin typeface="Times New Roman" panose="02020603050405020304" pitchFamily="18" charset="0"/>
                <a:ea typeface="Times New Roman" panose="02020603050405020304" pitchFamily="18" charset="0"/>
              </a:rPr>
              <a:t> de 9 </a:t>
            </a:r>
            <a:r>
              <a:rPr lang="es-ES" sz="1600" i="1" dirty="0" err="1">
                <a:latin typeface="Times New Roman" panose="02020603050405020304" pitchFamily="18" charset="0"/>
                <a:ea typeface="Times New Roman" panose="02020603050405020304" pitchFamily="18" charset="0"/>
              </a:rPr>
              <a:t>d'octubre</a:t>
            </a:r>
            <a:r>
              <a:rPr lang="es-ES" sz="1600" i="1" dirty="0">
                <a:latin typeface="Times New Roman" panose="02020603050405020304" pitchFamily="18" charset="0"/>
                <a:ea typeface="Times New Roman" panose="02020603050405020304" pitchFamily="18" charset="0"/>
              </a:rPr>
              <a:t> de 2008 (C-304/07), sobre la directiva 96/9/CE i la </a:t>
            </a:r>
            <a:r>
              <a:rPr lang="es-ES" sz="1600" i="1" dirty="0" err="1">
                <a:latin typeface="Times New Roman" panose="02020603050405020304" pitchFamily="18" charset="0"/>
                <a:ea typeface="Times New Roman" panose="02020603050405020304" pitchFamily="18" charset="0"/>
              </a:rPr>
              <a:t>Sentència</a:t>
            </a:r>
            <a:r>
              <a:rPr lang="es-ES" sz="1600" i="1" dirty="0">
                <a:latin typeface="Times New Roman" panose="02020603050405020304" pitchFamily="18" charset="0"/>
                <a:ea typeface="Times New Roman" panose="02020603050405020304" pitchFamily="18" charset="0"/>
              </a:rPr>
              <a:t> de 3 de </a:t>
            </a:r>
            <a:r>
              <a:rPr lang="es-ES" sz="1600" i="1" dirty="0" err="1">
                <a:latin typeface="Times New Roman" panose="02020603050405020304" pitchFamily="18" charset="0"/>
                <a:ea typeface="Times New Roman" panose="02020603050405020304" pitchFamily="18" charset="0"/>
              </a:rPr>
              <a:t>juny</a:t>
            </a:r>
            <a:r>
              <a:rPr lang="es-ES" sz="1600" i="1" dirty="0">
                <a:latin typeface="Times New Roman" panose="02020603050405020304" pitchFamily="18" charset="0"/>
                <a:ea typeface="Times New Roman" panose="02020603050405020304" pitchFamily="18" charset="0"/>
              </a:rPr>
              <a:t> de 2008. 2008 (C-762/19), Asunto </a:t>
            </a:r>
            <a:r>
              <a:rPr lang="es-ES" sz="1600" i="1" dirty="0" err="1">
                <a:latin typeface="Times New Roman" panose="02020603050405020304" pitchFamily="18" charset="0"/>
                <a:ea typeface="Times New Roman" panose="02020603050405020304" pitchFamily="18" charset="0"/>
              </a:rPr>
              <a:t>Melons</a:t>
            </a:r>
            <a:r>
              <a:rPr lang="es-ES_tradnl" sz="1600" i="1" dirty="0">
                <a:latin typeface="Times New Roman" panose="02020603050405020304" pitchFamily="18" charset="0"/>
                <a:ea typeface="Times New Roman" panose="02020603050405020304" pitchFamily="18" charset="0"/>
              </a:rPr>
              <a:t>(*). </a:t>
            </a:r>
          </a:p>
          <a:p>
            <a:pPr algn="just">
              <a:spcBef>
                <a:spcPts val="200"/>
              </a:spcBef>
              <a:spcAft>
                <a:spcPts val="0"/>
              </a:spcAft>
            </a:pPr>
            <a:endParaRPr lang="es-ES_tradnl" sz="1600" i="1" dirty="0">
              <a:latin typeface="Times New Roman" panose="02020603050405020304" pitchFamily="18" charset="0"/>
              <a:ea typeface="Times New Roman" panose="02020603050405020304" pitchFamily="18" charset="0"/>
            </a:endParaRPr>
          </a:p>
          <a:p>
            <a:pPr algn="just">
              <a:spcBef>
                <a:spcPts val="200"/>
              </a:spcBef>
              <a:spcAft>
                <a:spcPts val="0"/>
              </a:spcAft>
            </a:pPr>
            <a:r>
              <a:rPr lang="es-ES_tradnl" sz="1600" i="1" dirty="0">
                <a:latin typeface="Times New Roman" panose="02020603050405020304" pitchFamily="18" charset="0"/>
                <a:ea typeface="Times New Roman" panose="02020603050405020304" pitchFamily="18" charset="0"/>
              </a:rPr>
              <a:t>Es </a:t>
            </a:r>
            <a:r>
              <a:rPr lang="es-ES_tradnl" sz="1600" i="1" dirty="0" err="1">
                <a:latin typeface="Times New Roman" panose="02020603050405020304" pitchFamily="18" charset="0"/>
                <a:ea typeface="Times New Roman" panose="02020603050405020304" pitchFamily="18" charset="0"/>
              </a:rPr>
              <a:t>tracta</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d'assumptes</a:t>
            </a:r>
            <a:r>
              <a:rPr lang="es-ES_tradnl" sz="1600" i="1" dirty="0">
                <a:latin typeface="Times New Roman" panose="02020603050405020304" pitchFamily="18" charset="0"/>
                <a:ea typeface="Times New Roman" panose="02020603050405020304" pitchFamily="18" charset="0"/>
              </a:rPr>
              <a:t> complexos en </a:t>
            </a:r>
            <a:r>
              <a:rPr lang="es-ES_tradnl" sz="1600" i="1" dirty="0" err="1">
                <a:latin typeface="Times New Roman" panose="02020603050405020304" pitchFamily="18" charset="0"/>
                <a:ea typeface="Times New Roman" panose="02020603050405020304" pitchFamily="18" charset="0"/>
              </a:rPr>
              <a:t>els</a:t>
            </a:r>
            <a:r>
              <a:rPr lang="es-ES_tradnl" sz="1600" i="1" dirty="0">
                <a:latin typeface="Times New Roman" panose="02020603050405020304" pitchFamily="18" charset="0"/>
                <a:ea typeface="Times New Roman" panose="02020603050405020304" pitchFamily="18" charset="0"/>
              </a:rPr>
              <a:t> que es </a:t>
            </a:r>
            <a:r>
              <a:rPr lang="es-ES_tradnl" sz="1600" i="1" dirty="0" err="1">
                <a:latin typeface="Times New Roman" panose="02020603050405020304" pitchFamily="18" charset="0"/>
                <a:ea typeface="Times New Roman" panose="02020603050405020304" pitchFamily="18" charset="0"/>
              </a:rPr>
              <a:t>barregen</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aspectes</a:t>
            </a:r>
            <a:r>
              <a:rPr lang="es-ES_tradnl" sz="1600" i="1" dirty="0">
                <a:latin typeface="Times New Roman" panose="02020603050405020304" pitchFamily="18" charset="0"/>
                <a:ea typeface="Times New Roman" panose="02020603050405020304" pitchFamily="18" charset="0"/>
              </a:rPr>
              <a:t> sobre la </a:t>
            </a:r>
            <a:r>
              <a:rPr lang="es-ES_tradnl" sz="1600" i="1" dirty="0" err="1">
                <a:latin typeface="Times New Roman" panose="02020603050405020304" pitchFamily="18" charset="0"/>
                <a:ea typeface="Times New Roman" panose="02020603050405020304" pitchFamily="18" charset="0"/>
              </a:rPr>
              <a:t>protecció</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dels</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drets</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d'autor</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amb</a:t>
            </a:r>
            <a:r>
              <a:rPr lang="es-ES_tradnl" sz="1600" i="1" dirty="0">
                <a:latin typeface="Times New Roman" panose="02020603050405020304" pitchFamily="18" charset="0"/>
                <a:ea typeface="Times New Roman" panose="02020603050405020304" pitchFamily="18" charset="0"/>
              </a:rPr>
              <a:t> el </a:t>
            </a:r>
            <a:r>
              <a:rPr lang="es-ES_tradnl" sz="1600" i="1" dirty="0" err="1">
                <a:latin typeface="Times New Roman" panose="02020603050405020304" pitchFamily="18" charset="0"/>
                <a:ea typeface="Times New Roman" panose="02020603050405020304" pitchFamily="18" charset="0"/>
              </a:rPr>
              <a:t>dret</a:t>
            </a:r>
            <a:r>
              <a:rPr lang="es-ES_tradnl" sz="1600" i="1" dirty="0">
                <a:latin typeface="Times New Roman" panose="02020603050405020304" pitchFamily="18" charset="0"/>
                <a:ea typeface="Times New Roman" panose="02020603050405020304" pitchFamily="18" charset="0"/>
              </a:rPr>
              <a:t> de la </a:t>
            </a:r>
            <a:r>
              <a:rPr lang="es-ES_tradnl" sz="1600" i="1" dirty="0" err="1">
                <a:latin typeface="Times New Roman" panose="02020603050405020304" pitchFamily="18" charset="0"/>
                <a:ea typeface="Times New Roman" panose="02020603050405020304" pitchFamily="18" charset="0"/>
              </a:rPr>
              <a:t>protecció</a:t>
            </a:r>
            <a:r>
              <a:rPr lang="es-ES_tradnl" sz="1600" i="1" dirty="0">
                <a:latin typeface="Times New Roman" panose="02020603050405020304" pitchFamily="18" charset="0"/>
                <a:ea typeface="Times New Roman" panose="02020603050405020304" pitchFamily="18" charset="0"/>
              </a:rPr>
              <a:t> de </a:t>
            </a:r>
            <a:r>
              <a:rPr lang="es-ES_tradnl" sz="1600" i="1" dirty="0" err="1">
                <a:latin typeface="Times New Roman" panose="02020603050405020304" pitchFamily="18" charset="0"/>
                <a:ea typeface="Times New Roman" panose="02020603050405020304" pitchFamily="18" charset="0"/>
              </a:rPr>
              <a:t>dades</a:t>
            </a:r>
            <a:r>
              <a:rPr lang="es-ES_tradnl" sz="1600" i="1" dirty="0">
                <a:latin typeface="Times New Roman" panose="02020603050405020304" pitchFamily="18" charset="0"/>
                <a:ea typeface="Times New Roman" panose="02020603050405020304" pitchFamily="18" charset="0"/>
              </a:rPr>
              <a:t>, i </a:t>
            </a:r>
            <a:r>
              <a:rPr lang="es-ES_tradnl" sz="1600" i="1" dirty="0" err="1">
                <a:latin typeface="Times New Roman" panose="02020603050405020304" pitchFamily="18" charset="0"/>
                <a:ea typeface="Times New Roman" panose="02020603050405020304" pitchFamily="18" charset="0"/>
              </a:rPr>
              <a:t>on</a:t>
            </a:r>
            <a:r>
              <a:rPr lang="es-ES_tradnl" sz="1600" i="1" dirty="0">
                <a:latin typeface="Times New Roman" panose="02020603050405020304" pitchFamily="18" charset="0"/>
                <a:ea typeface="Times New Roman" panose="02020603050405020304" pitchFamily="18" charset="0"/>
              </a:rPr>
              <a:t> el TJUE </a:t>
            </a:r>
            <a:r>
              <a:rPr lang="es-ES_tradnl" sz="1600" i="1" dirty="0" err="1">
                <a:latin typeface="Times New Roman" panose="02020603050405020304" pitchFamily="18" charset="0"/>
                <a:ea typeface="Times New Roman" panose="02020603050405020304" pitchFamily="18" charset="0"/>
              </a:rPr>
              <a:t>admetia</a:t>
            </a:r>
            <a:r>
              <a:rPr lang="es-ES_tradnl" sz="1600" i="1" dirty="0">
                <a:latin typeface="Times New Roman" panose="02020603050405020304" pitchFamily="18" charset="0"/>
                <a:ea typeface="Times New Roman" panose="02020603050405020304" pitchFamily="18" charset="0"/>
              </a:rPr>
              <a:t> la </a:t>
            </a:r>
            <a:r>
              <a:rPr lang="es-ES_tradnl" sz="1600" i="1" dirty="0" err="1">
                <a:latin typeface="Times New Roman" panose="02020603050405020304" pitchFamily="18" charset="0"/>
                <a:ea typeface="Times New Roman" panose="02020603050405020304" pitchFamily="18" charset="0"/>
              </a:rPr>
              <a:t>possibilitat</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d'aplicar</a:t>
            </a:r>
            <a:r>
              <a:rPr lang="es-ES_tradnl" sz="1600" i="1" dirty="0">
                <a:latin typeface="Times New Roman" panose="02020603050405020304" pitchFamily="18" charset="0"/>
                <a:ea typeface="Times New Roman" panose="02020603050405020304" pitchFamily="18" charset="0"/>
              </a:rPr>
              <a:t> el </a:t>
            </a:r>
            <a:r>
              <a:rPr lang="es-ES_tradnl" sz="1600" i="1" dirty="0" err="1">
                <a:latin typeface="Times New Roman" panose="02020603050405020304" pitchFamily="18" charset="0"/>
                <a:ea typeface="Times New Roman" panose="02020603050405020304" pitchFamily="18" charset="0"/>
              </a:rPr>
              <a:t>límit</a:t>
            </a:r>
            <a:r>
              <a:rPr lang="es-ES_tradnl" sz="1600" i="1" dirty="0">
                <a:latin typeface="Times New Roman" panose="02020603050405020304" pitchFamily="18" charset="0"/>
                <a:ea typeface="Times New Roman" panose="02020603050405020304" pitchFamily="18" charset="0"/>
              </a:rPr>
              <a:t> de </a:t>
            </a:r>
            <a:r>
              <a:rPr lang="es-ES_tradnl" sz="1600" i="1" dirty="0" err="1">
                <a:latin typeface="Times New Roman" panose="02020603050405020304" pitchFamily="18" charset="0"/>
                <a:ea typeface="Times New Roman" panose="02020603050405020304" pitchFamily="18" charset="0"/>
              </a:rPr>
              <a:t>l'article</a:t>
            </a:r>
            <a:r>
              <a:rPr lang="es-ES_tradnl" sz="1600" i="1" dirty="0">
                <a:latin typeface="Times New Roman" panose="02020603050405020304" pitchFamily="18" charset="0"/>
                <a:ea typeface="Times New Roman" panose="02020603050405020304" pitchFamily="18" charset="0"/>
              </a:rPr>
              <a:t> 5.1 de la Directiva 2001/29, Directiva 2001/29. 2001/29/CE del </a:t>
            </a:r>
            <a:r>
              <a:rPr lang="es-ES_tradnl" sz="1600" i="1" dirty="0" err="1">
                <a:latin typeface="Times New Roman" panose="02020603050405020304" pitchFamily="18" charset="0"/>
                <a:ea typeface="Times New Roman" panose="02020603050405020304" pitchFamily="18" charset="0"/>
              </a:rPr>
              <a:t>Parlament</a:t>
            </a:r>
            <a:r>
              <a:rPr lang="es-ES_tradnl" sz="1600" i="1" dirty="0">
                <a:latin typeface="Times New Roman" panose="02020603050405020304" pitchFamily="18" charset="0"/>
                <a:ea typeface="Times New Roman" panose="02020603050405020304" pitchFamily="18" charset="0"/>
              </a:rPr>
              <a:t> Europeo i del Consell, de 22 de </a:t>
            </a:r>
            <a:r>
              <a:rPr lang="es-ES_tradnl" sz="1600" i="1" dirty="0" err="1">
                <a:latin typeface="Times New Roman" panose="02020603050405020304" pitchFamily="18" charset="0"/>
                <a:ea typeface="Times New Roman" panose="02020603050405020304" pitchFamily="18" charset="0"/>
              </a:rPr>
              <a:t>maig</a:t>
            </a:r>
            <a:r>
              <a:rPr lang="es-ES_tradnl" sz="1600" i="1" dirty="0">
                <a:latin typeface="Times New Roman" panose="02020603050405020304" pitchFamily="18" charset="0"/>
                <a:ea typeface="Times New Roman" panose="02020603050405020304" pitchFamily="18" charset="0"/>
              </a:rPr>
              <a:t> de 2001, relativa a </a:t>
            </a:r>
            <a:r>
              <a:rPr lang="es-ES_tradnl" sz="1600" i="1" dirty="0" err="1">
                <a:latin typeface="Times New Roman" panose="02020603050405020304" pitchFamily="18" charset="0"/>
                <a:ea typeface="Times New Roman" panose="02020603050405020304" pitchFamily="18" charset="0"/>
              </a:rPr>
              <a:t>l'armonització</a:t>
            </a:r>
            <a:r>
              <a:rPr lang="es-ES_tradnl" sz="1600" i="1" dirty="0">
                <a:latin typeface="Times New Roman" panose="02020603050405020304" pitchFamily="18" charset="0"/>
                <a:ea typeface="Times New Roman" panose="02020603050405020304" pitchFamily="18" charset="0"/>
              </a:rPr>
              <a:t> de </a:t>
            </a:r>
            <a:r>
              <a:rPr lang="es-ES_tradnl" sz="1600" i="1" dirty="0" err="1">
                <a:latin typeface="Times New Roman" panose="02020603050405020304" pitchFamily="18" charset="0"/>
                <a:ea typeface="Times New Roman" panose="02020603050405020304" pitchFamily="18" charset="0"/>
              </a:rPr>
              <a:t>determinats</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aspectes</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dels</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drets</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d'autor</a:t>
            </a:r>
            <a:r>
              <a:rPr lang="es-ES_tradnl" sz="1600" i="1" dirty="0">
                <a:latin typeface="Times New Roman" panose="02020603050405020304" pitchFamily="18" charset="0"/>
                <a:ea typeface="Times New Roman" panose="02020603050405020304" pitchFamily="18" charset="0"/>
              </a:rPr>
              <a:t> i </a:t>
            </a:r>
            <a:r>
              <a:rPr lang="es-ES_tradnl" sz="1600" i="1" dirty="0" err="1">
                <a:latin typeface="Times New Roman" panose="02020603050405020304" pitchFamily="18" charset="0"/>
                <a:ea typeface="Times New Roman" panose="02020603050405020304" pitchFamily="18" charset="0"/>
              </a:rPr>
              <a:t>drets</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afins</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als</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drets</a:t>
            </a:r>
            <a:r>
              <a:rPr lang="es-ES_tradnl" sz="1600" i="1" dirty="0">
                <a:latin typeface="Times New Roman" panose="02020603050405020304" pitchFamily="18" charset="0"/>
                <a:ea typeface="Times New Roman" panose="02020603050405020304" pitchFamily="18" charset="0"/>
              </a:rPr>
              <a:t> </a:t>
            </a:r>
            <a:r>
              <a:rPr lang="es-ES_tradnl" sz="1600" i="1" dirty="0" err="1">
                <a:latin typeface="Times New Roman" panose="02020603050405020304" pitchFamily="18" charset="0"/>
                <a:ea typeface="Times New Roman" panose="02020603050405020304" pitchFamily="18" charset="0"/>
              </a:rPr>
              <a:t>d'autor</a:t>
            </a:r>
            <a:r>
              <a:rPr lang="es-ES_tradnl" sz="1600" i="1" dirty="0">
                <a:latin typeface="Times New Roman" panose="02020603050405020304" pitchFamily="18" charset="0"/>
                <a:ea typeface="Times New Roman" panose="02020603050405020304" pitchFamily="18" charset="0"/>
              </a:rPr>
              <a:t> en la </a:t>
            </a:r>
            <a:r>
              <a:rPr lang="es-ES_tradnl" sz="1600" i="1" dirty="0" err="1">
                <a:latin typeface="Times New Roman" panose="02020603050405020304" pitchFamily="18" charset="0"/>
                <a:ea typeface="Times New Roman" panose="02020603050405020304" pitchFamily="18" charset="0"/>
              </a:rPr>
              <a:t>societat</a:t>
            </a:r>
            <a:r>
              <a:rPr lang="es-ES_tradnl" sz="1600" i="1" dirty="0">
                <a:latin typeface="Times New Roman" panose="02020603050405020304" pitchFamily="18" charset="0"/>
                <a:ea typeface="Times New Roman" panose="02020603050405020304" pitchFamily="18" charset="0"/>
              </a:rPr>
              <a:t> de la </a:t>
            </a:r>
            <a:r>
              <a:rPr lang="es-ES_tradnl" sz="1600" i="1" dirty="0" err="1">
                <a:latin typeface="Times New Roman" panose="02020603050405020304" pitchFamily="18" charset="0"/>
                <a:ea typeface="Times New Roman" panose="02020603050405020304" pitchFamily="18" charset="0"/>
              </a:rPr>
              <a:t>informació</a:t>
            </a:r>
            <a:r>
              <a:rPr lang="es-ES_tradnl" sz="1600" i="1" dirty="0">
                <a:latin typeface="Times New Roman" panose="02020603050405020304" pitchFamily="18" charset="0"/>
                <a:ea typeface="Times New Roman" panose="02020603050405020304" pitchFamily="18" charset="0"/>
              </a:rPr>
              <a:t>.</a:t>
            </a:r>
          </a:p>
          <a:p>
            <a:pPr algn="just">
              <a:spcBef>
                <a:spcPts val="200"/>
              </a:spcBef>
              <a:spcAft>
                <a:spcPts val="0"/>
              </a:spcAft>
            </a:pPr>
            <a:r>
              <a:rPr lang="es-ES_tradnl" sz="1600" i="1" dirty="0">
                <a:latin typeface="Times New Roman" panose="02020603050405020304" pitchFamily="18" charset="0"/>
                <a:ea typeface="Times New Roman" panose="02020603050405020304" pitchFamily="18" charset="0"/>
              </a:rPr>
              <a:t>ECLI:EU:C:2008:552. SENTENCIA DEL TRIBUNAL DE JUSTICIA (Sala Cuarta). de 9 </a:t>
            </a:r>
            <a:r>
              <a:rPr lang="es-ES_tradnl" sz="1600" i="1" dirty="0" err="1">
                <a:latin typeface="Times New Roman" panose="02020603050405020304" pitchFamily="18" charset="0"/>
                <a:ea typeface="Times New Roman" panose="02020603050405020304" pitchFamily="18" charset="0"/>
              </a:rPr>
              <a:t>d'octubre</a:t>
            </a:r>
            <a:r>
              <a:rPr lang="es-ES_tradnl" sz="1600" i="1" dirty="0">
                <a:latin typeface="Times New Roman" panose="02020603050405020304" pitchFamily="18" charset="0"/>
                <a:ea typeface="Times New Roman" panose="02020603050405020304" pitchFamily="18" charset="0"/>
              </a:rPr>
              <a:t> de 2008 (*) </a:t>
            </a:r>
          </a:p>
          <a:p>
            <a:pPr algn="just">
              <a:spcBef>
                <a:spcPts val="200"/>
              </a:spcBef>
              <a:spcAft>
                <a:spcPts val="0"/>
              </a:spcAft>
            </a:pPr>
            <a:r>
              <a:rPr lang="es-ES_tradnl" sz="1600" i="1" dirty="0">
                <a:latin typeface="Times New Roman" panose="02020603050405020304" pitchFamily="18" charset="0"/>
                <a:ea typeface="Times New Roman" panose="02020603050405020304" pitchFamily="18" charset="0"/>
              </a:rPr>
              <a:t>https://curia.europa.eu/juris/document/document.jsf?docid=69093&amp;doclang=ES</a:t>
            </a:r>
          </a:p>
          <a:p>
            <a:pPr algn="just" fontAlgn="base">
              <a:lnSpc>
                <a:spcPct val="115000"/>
              </a:lnSpc>
              <a:spcBef>
                <a:spcPts val="2400"/>
              </a:spcBef>
              <a:spcAft>
                <a:spcPts val="0"/>
              </a:spcAft>
            </a:pPr>
            <a:r>
              <a:rPr lang="es-ES" sz="1600" kern="0"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 </a:t>
            </a:r>
            <a:r>
              <a:rPr lang="es-ES" sz="1600" kern="0" dirty="0" err="1">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Melons</a:t>
            </a:r>
            <a:r>
              <a:rPr lang="es-ES" sz="1600" kern="0" dirty="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 STJUE de 3/6/2021, asunto c-762/19. </a:t>
            </a:r>
            <a:r>
              <a:rPr lang="es-ES" sz="1600" kern="100" dirty="0">
                <a:latin typeface="Times New Roman" panose="02020603050405020304" pitchFamily="18" charset="0"/>
                <a:ea typeface="Calibri" panose="020F0502020204030204" pitchFamily="34" charset="0"/>
                <a:cs typeface="Times New Roman" panose="02020603050405020304" pitchFamily="18" charset="0"/>
              </a:rPr>
              <a:t> </a:t>
            </a:r>
            <a:endParaRPr lang="es-ES" sz="1600" dirty="0">
              <a:effectLst/>
              <a:latin typeface="Times New Roman" panose="02020603050405020304" pitchFamily="18" charset="0"/>
              <a:ea typeface="Times New Roman" panose="02020603050405020304" pitchFamily="18" charset="0"/>
            </a:endParaRPr>
          </a:p>
        </p:txBody>
      </p:sp>
      <p:pic>
        <p:nvPicPr>
          <p:cNvPr id="3" name="Imatge 11">
            <a:extLst>
              <a:ext uri="{FF2B5EF4-FFF2-40B4-BE49-F238E27FC236}">
                <a16:creationId xmlns:a16="http://schemas.microsoft.com/office/drawing/2014/main" id="{81EBC191-A489-439B-8AD8-9B2AEFC4A696}"/>
              </a:ext>
            </a:extLst>
          </p:cNvPr>
          <p:cNvPicPr>
            <a:picLocks noChangeAspect="1"/>
          </p:cNvPicPr>
          <p:nvPr/>
        </p:nvPicPr>
        <p:blipFill>
          <a:blip r:embed="rId2"/>
          <a:stretch>
            <a:fillRect/>
          </a:stretch>
        </p:blipFill>
        <p:spPr>
          <a:xfrm>
            <a:off x="0" y="2219589"/>
            <a:ext cx="1365558" cy="980169"/>
          </a:xfrm>
          <a:prstGeom prst="rect">
            <a:avLst/>
          </a:prstGeom>
        </p:spPr>
      </p:pic>
    </p:spTree>
    <p:extLst>
      <p:ext uri="{BB962C8B-B14F-4D97-AF65-F5344CB8AC3E}">
        <p14:creationId xmlns:p14="http://schemas.microsoft.com/office/powerpoint/2010/main" val="3877733556"/>
      </p:ext>
    </p:extLst>
  </p:cSld>
  <p:clrMapOvr>
    <a:masterClrMapping/>
  </p:clrMapOvr>
</p:sld>
</file>

<file path=ppt/theme/theme1.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1EBFFD4D073545A001F6AB97AAC0F5" ma:contentTypeVersion="18" ma:contentTypeDescription="Crea un document nou" ma:contentTypeScope="" ma:versionID="96ca7ae3229d47e1735419f33623ecb2">
  <xsd:schema xmlns:xsd="http://www.w3.org/2001/XMLSchema" xmlns:xs="http://www.w3.org/2001/XMLSchema" xmlns:p="http://schemas.microsoft.com/office/2006/metadata/properties" xmlns:ns2="264fd58f-69e7-48f7-bef0-77fb6248a329" xmlns:ns3="664e8339-7380-4bab-8748-c70610490561" targetNamespace="http://schemas.microsoft.com/office/2006/metadata/properties" ma:root="true" ma:fieldsID="2e9aacaa59db62d1165746504607cedc" ns2:_="" ns3:_="">
    <xsd:import namespace="264fd58f-69e7-48f7-bef0-77fb6248a329"/>
    <xsd:import namespace="664e8339-7380-4bab-8748-c706104905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4fd58f-69e7-48f7-bef0-77fb6248a32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Etiquetes de la imatge" ma:readOnly="false" ma:fieldId="{5cf76f15-5ced-4ddc-b409-7134ff3c332f}" ma:taxonomyMulti="true" ma:sspId="87c5a2b0-51b2-40d4-af1d-8383668458f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64e8339-7380-4bab-8748-c70610490561" elementFormDefault="qualified">
    <xsd:import namespace="http://schemas.microsoft.com/office/2006/documentManagement/types"/>
    <xsd:import namespace="http://schemas.microsoft.com/office/infopath/2007/PartnerControls"/>
    <xsd:element name="SharedWithUsers" ma:index="19" nillable="true" ma:displayName="Compartit amb"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 compartit amb detalls" ma:internalName="SharedWithDetails" ma:readOnly="true">
      <xsd:simpleType>
        <xsd:restriction base="dms:Note">
          <xsd:maxLength value="255"/>
        </xsd:restriction>
      </xsd:simpleType>
    </xsd:element>
    <xsd:element name="TaxCatchAll" ma:index="23" nillable="true" ma:displayName="Columna global de taxonomía" ma:hidden="true" ma:list="{00478f4a-3dab-4e09-91e3-e8ce25e11250}" ma:internalName="TaxCatchAll" ma:showField="CatchAllData" ma:web="664e8339-7380-4bab-8748-c706104905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us de contingut"/>
        <xsd:element ref="dc:title" minOccurs="0" maxOccurs="1" ma:index="4" ma:displayName="Títo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64fd58f-69e7-48f7-bef0-77fb6248a329">
      <Terms xmlns="http://schemas.microsoft.com/office/infopath/2007/PartnerControls"/>
    </lcf76f155ced4ddcb4097134ff3c332f>
    <TaxCatchAll xmlns="664e8339-7380-4bab-8748-c70610490561" xsi:nil="true"/>
  </documentManagement>
</p:properties>
</file>

<file path=customXml/itemProps1.xml><?xml version="1.0" encoding="utf-8"?>
<ds:datastoreItem xmlns:ds="http://schemas.openxmlformats.org/officeDocument/2006/customXml" ds:itemID="{CD670B8B-889C-4976-84BC-4CDC89470F9C}"/>
</file>

<file path=customXml/itemProps2.xml><?xml version="1.0" encoding="utf-8"?>
<ds:datastoreItem xmlns:ds="http://schemas.openxmlformats.org/officeDocument/2006/customXml" ds:itemID="{A03DBA6B-06F9-44AF-A949-D24A7D1F9641}">
  <ds:schemaRefs>
    <ds:schemaRef ds:uri="http://schemas.microsoft.com/sharepoint/v3/contenttype/forms"/>
  </ds:schemaRefs>
</ds:datastoreItem>
</file>

<file path=customXml/itemProps3.xml><?xml version="1.0" encoding="utf-8"?>
<ds:datastoreItem xmlns:ds="http://schemas.openxmlformats.org/officeDocument/2006/customXml" ds:itemID="{14C0ADA1-9740-4495-B4C6-EC0C7D5D15CA}">
  <ds:schemaRefs>
    <ds:schemaRef ds:uri="http://schemas.microsoft.com/office/2006/metadata/properties"/>
    <ds:schemaRef ds:uri="http://schemas.openxmlformats.org/package/2006/metadata/core-properties"/>
    <ds:schemaRef ds:uri="e468c65e-878e-47ea-8ab9-3b0cc3084582"/>
    <ds:schemaRef ds:uri="http://purl.org/dc/dcmitype/"/>
    <ds:schemaRef ds:uri="28e02944-850d-428a-ac8c-f3666265b5eb"/>
    <ds:schemaRef ds:uri="http://www.w3.org/XML/1998/namespace"/>
    <ds:schemaRef ds:uri="http://purl.org/dc/terms/"/>
    <ds:schemaRef ds:uri="http://schemas.microsoft.com/office/2006/documentManagement/types"/>
    <ds:schemaRef ds:uri="http://schemas.microsoft.com/office/infopath/2007/PartnerControls"/>
    <ds:schemaRef ds:uri="dae92ca4-dd0a-4e96-887f-948f3fa050c9"/>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Retrospect</Template>
  <TotalTime>9988</TotalTime>
  <Words>3326</Words>
  <Application>Microsoft Office PowerPoint</Application>
  <PresentationFormat>Presentació en pantalla (4:3)</PresentationFormat>
  <Paragraphs>222</Paragraphs>
  <Slides>17</Slides>
  <Notes>9</Notes>
  <HiddenSlides>0</HiddenSlides>
  <MMClips>0</MMClips>
  <ScaleCrop>false</ScaleCrop>
  <HeadingPairs>
    <vt:vector size="6" baseType="variant">
      <vt:variant>
        <vt:lpstr>Tipus de lletra utilitzats</vt:lpstr>
      </vt:variant>
      <vt:variant>
        <vt:i4>9</vt:i4>
      </vt:variant>
      <vt:variant>
        <vt:lpstr>Tema</vt:lpstr>
      </vt:variant>
      <vt:variant>
        <vt:i4>1</vt:i4>
      </vt:variant>
      <vt:variant>
        <vt:lpstr>Títols de les diapositives</vt:lpstr>
      </vt:variant>
      <vt:variant>
        <vt:i4>17</vt:i4>
      </vt:variant>
    </vt:vector>
  </HeadingPairs>
  <TitlesOfParts>
    <vt:vector size="27" baseType="lpstr">
      <vt:lpstr>Arial</vt:lpstr>
      <vt:lpstr>Arial Black</vt:lpstr>
      <vt:lpstr>Calibri</vt:lpstr>
      <vt:lpstr>Calibri Light</vt:lpstr>
      <vt:lpstr>Open Sans</vt:lpstr>
      <vt:lpstr>Sylfaen</vt:lpstr>
      <vt:lpstr>Tahoma</vt:lpstr>
      <vt:lpstr>Times New Roman</vt:lpstr>
      <vt:lpstr>Wingdings</vt:lpstr>
      <vt:lpstr>Tema de l'Office</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Company>Universitat de Barcelona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dc:creator>
  <cp:lastModifiedBy>Patrícia Vallez Sanz</cp:lastModifiedBy>
  <cp:revision>823</cp:revision>
  <cp:lastPrinted>2019-10-03T10:53:01Z</cp:lastPrinted>
  <dcterms:created xsi:type="dcterms:W3CDTF">2014-04-03T11:18:17Z</dcterms:created>
  <dcterms:modified xsi:type="dcterms:W3CDTF">2024-02-14T11:21:48Z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0x010100CC57A647837D704BB505AA8920B15617</vt:lpwstr>
  </property>
  <property fmtid="{D5CDD505-2E9C-101B-9397-08002B2CF9AE}" pid="3" name="MediaServiceImageTags">
    <vt:lpwstr/>
  </property>
</Properties>
</file>