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373" r:id="rId2"/>
    <p:sldId id="1264" r:id="rId3"/>
    <p:sldId id="1359" r:id="rId4"/>
    <p:sldId id="1361" r:id="rId5"/>
    <p:sldId id="1363" r:id="rId6"/>
    <p:sldId id="1365" r:id="rId7"/>
    <p:sldId id="1402" r:id="rId8"/>
    <p:sldId id="1403" r:id="rId9"/>
    <p:sldId id="1395" r:id="rId10"/>
    <p:sldId id="1404" r:id="rId11"/>
    <p:sldId id="1405" r:id="rId12"/>
    <p:sldId id="1382" r:id="rId13"/>
    <p:sldId id="1400" r:id="rId14"/>
    <p:sldId id="1401" r:id="rId15"/>
    <p:sldId id="1398" r:id="rId16"/>
    <p:sldId id="1378" r:id="rId17"/>
    <p:sldId id="1381" r:id="rId18"/>
    <p:sldId id="1408" r:id="rId19"/>
    <p:sldId id="1406" r:id="rId20"/>
    <p:sldId id="1407" r:id="rId21"/>
    <p:sldId id="452" r:id="rId22"/>
    <p:sldId id="1410" r:id="rId23"/>
    <p:sldId id="1387" r:id="rId24"/>
    <p:sldId id="1388" r:id="rId25"/>
    <p:sldId id="1389" r:id="rId26"/>
    <p:sldId id="1390" r:id="rId27"/>
    <p:sldId id="1391" r:id="rId28"/>
    <p:sldId id="1392" r:id="rId29"/>
    <p:sldId id="415" r:id="rId30"/>
    <p:sldId id="437" r:id="rId31"/>
    <p:sldId id="1396" r:id="rId32"/>
    <p:sldId id="1397" r:id="rId33"/>
  </p:sldIdLst>
  <p:sldSz cx="12192000" cy="6858000"/>
  <p:notesSz cx="10234613" cy="7104063"/>
  <p:defaultTextStyle>
    <a:defPPr>
      <a:defRPr lang="en-GB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9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4DA1"/>
    <a:srgbClr val="EA224D"/>
    <a:srgbClr val="FF6600"/>
    <a:srgbClr val="FFD7AF"/>
    <a:srgbClr val="CCFFCC"/>
    <a:srgbClr val="FF9933"/>
    <a:srgbClr val="FF9966"/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7D5CF-CD35-4A82-8901-5F00FD9C9797}" v="124" dt="2024-02-08T14:04:28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182" autoAdjust="0"/>
  </p:normalViewPr>
  <p:slideViewPr>
    <p:cSldViewPr>
      <p:cViewPr varScale="1">
        <p:scale>
          <a:sx n="108" d="100"/>
          <a:sy n="108" d="100"/>
        </p:scale>
        <p:origin x="642" y="102"/>
      </p:cViewPr>
      <p:guideLst>
        <p:guide orient="horz" pos="3748"/>
        <p:guide pos="3840"/>
        <p:guide orient="horz" pos="4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3210" y="816"/>
      </p:cViewPr>
      <p:guideLst>
        <p:guide orient="horz" pos="2239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5475" cy="3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>
            <a:lvl1pPr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40" y="1"/>
            <a:ext cx="4435475" cy="3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>
            <a:lvl1pPr algn="r"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9814"/>
            <a:ext cx="4435475" cy="3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b" anchorCtr="0" compatLnSpc="1">
            <a:prstTxWarp prst="textNoShape">
              <a:avLst/>
            </a:prstTxWarp>
          </a:bodyPr>
          <a:lstStyle>
            <a:lvl1pPr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40" y="6749814"/>
            <a:ext cx="4435475" cy="3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b" anchorCtr="0" compatLnSpc="1">
            <a:prstTxWarp prst="textNoShape">
              <a:avLst/>
            </a:prstTxWarp>
          </a:bodyPr>
          <a:lstStyle>
            <a:lvl1pPr algn="r"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5550BD-2A56-48DE-BD00-2AF60EE2E26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0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5475" cy="3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>
            <a:lvl1pPr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40" y="1"/>
            <a:ext cx="4435475" cy="3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>
            <a:lvl1pPr algn="r"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2725" y="534988"/>
            <a:ext cx="4732338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4112"/>
            <a:ext cx="7507287" cy="319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Haga clic para modificar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9814"/>
            <a:ext cx="4435475" cy="3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b" anchorCtr="0" compatLnSpc="1">
            <a:prstTxWarp prst="textNoShape">
              <a:avLst/>
            </a:prstTxWarp>
          </a:bodyPr>
          <a:lstStyle>
            <a:lvl1pPr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40" y="6749814"/>
            <a:ext cx="4435475" cy="3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b" anchorCtr="0" compatLnSpc="1">
            <a:prstTxWarp prst="textNoShape">
              <a:avLst/>
            </a:prstTxWarp>
          </a:bodyPr>
          <a:lstStyle>
            <a:lvl1pPr algn="r"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236D72-6696-407D-811B-DD71675010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2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237" userDrawn="1">
          <p15:clr>
            <a:srgbClr val="F26B43"/>
          </p15:clr>
        </p15:guide>
        <p15:guide id="2" pos="3223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72819"/>
            <a:ext cx="10363200" cy="1470025"/>
          </a:xfrm>
        </p:spPr>
        <p:txBody>
          <a:bodyPr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925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</a:t>
            </a:r>
            <a:r>
              <a:rPr lang="es-ES" dirty="0" err="1"/>
              <a:t>parHaga</a:t>
            </a:r>
            <a:r>
              <a:rPr lang="es-ES" dirty="0"/>
              <a:t> clic para modificar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A784-8827-4BD5-8DFE-FB527A4B3D45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5E48-8F6E-4780-A72E-92DD52780E5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" y="-59"/>
            <a:ext cx="10474251" cy="8629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DAF2-2C4D-4961-ABA0-D37600ACF1D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9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8" y="10139"/>
            <a:ext cx="10465163" cy="859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5232400" cy="4572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1447800"/>
            <a:ext cx="5232400" cy="4572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CFAC4-C1FA-4A7D-8D2B-AE65C0D63129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A8BD-4E6E-4458-82B4-6851A7E5C42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0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7" y="8623"/>
            <a:ext cx="10561173" cy="85875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C09F-E85F-4CDA-A6B3-EE976EA52701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C919E-2EB8-43F0-8914-44EDEFF2E82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7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975C-7C56-47EC-8366-1055E7FA388B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0046-88C2-4AEA-A74A-F23B60E755A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6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EAF6-831B-4B4C-B20B-5090FA25E0A9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A909-01B3-4EBE-AB5E-5FE93572418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1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8">
            <a:extLst>
              <a:ext uri="{FF2B5EF4-FFF2-40B4-BE49-F238E27FC236}">
                <a16:creationId xmlns:a16="http://schemas.microsoft.com/office/drawing/2014/main" id="{60F341D3-A545-4C09-9A07-CD12426340F2}"/>
              </a:ext>
            </a:extLst>
          </p:cNvPr>
          <p:cNvSpPr/>
          <p:nvPr/>
        </p:nvSpPr>
        <p:spPr>
          <a:xfrm>
            <a:off x="0" y="-26890"/>
            <a:ext cx="12192000" cy="1417638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0" y="1417320"/>
                </a:moveTo>
                <a:lnTo>
                  <a:pt x="9144000" y="1417320"/>
                </a:lnTo>
                <a:lnTo>
                  <a:pt x="9144000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3" name="bk object 17">
            <a:extLst>
              <a:ext uri="{FF2B5EF4-FFF2-40B4-BE49-F238E27FC236}">
                <a16:creationId xmlns:a16="http://schemas.microsoft.com/office/drawing/2014/main" id="{5FA39652-9B21-47BB-AC9C-9196E9592B74}"/>
              </a:ext>
            </a:extLst>
          </p:cNvPr>
          <p:cNvSpPr/>
          <p:nvPr/>
        </p:nvSpPr>
        <p:spPr>
          <a:xfrm>
            <a:off x="9169402" y="6308728"/>
            <a:ext cx="2434167" cy="360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8" name="bk object 22">
            <a:extLst>
              <a:ext uri="{FF2B5EF4-FFF2-40B4-BE49-F238E27FC236}">
                <a16:creationId xmlns:a16="http://schemas.microsoft.com/office/drawing/2014/main" id="{76F7E97E-91A2-47B9-ADA6-792563970517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9144000" h="666115">
                <a:moveTo>
                  <a:pt x="0" y="665988"/>
                </a:moveTo>
                <a:lnTo>
                  <a:pt x="9144000" y="665988"/>
                </a:lnTo>
                <a:lnTo>
                  <a:pt x="9144000" y="0"/>
                </a:lnTo>
                <a:lnTo>
                  <a:pt x="0" y="0"/>
                </a:lnTo>
                <a:lnTo>
                  <a:pt x="0" y="665988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9" name="bk object 23">
            <a:extLst>
              <a:ext uri="{FF2B5EF4-FFF2-40B4-BE49-F238E27FC236}">
                <a16:creationId xmlns:a16="http://schemas.microsoft.com/office/drawing/2014/main" id="{49E5834A-82D4-4088-A1AD-F0CDA3049A6F}"/>
              </a:ext>
            </a:extLst>
          </p:cNvPr>
          <p:cNvSpPr/>
          <p:nvPr userDrawn="1"/>
        </p:nvSpPr>
        <p:spPr>
          <a:xfrm>
            <a:off x="264586" y="3141663"/>
            <a:ext cx="11662833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10" name="bk object 24">
            <a:extLst>
              <a:ext uri="{FF2B5EF4-FFF2-40B4-BE49-F238E27FC236}">
                <a16:creationId xmlns:a16="http://schemas.microsoft.com/office/drawing/2014/main" id="{A0C7D634-A91B-4CD9-B79C-91E70783741D}"/>
              </a:ext>
            </a:extLst>
          </p:cNvPr>
          <p:cNvSpPr/>
          <p:nvPr userDrawn="1"/>
        </p:nvSpPr>
        <p:spPr>
          <a:xfrm>
            <a:off x="406400" y="3184525"/>
            <a:ext cx="11785600" cy="353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11" name="bk object 25">
            <a:extLst>
              <a:ext uri="{FF2B5EF4-FFF2-40B4-BE49-F238E27FC236}">
                <a16:creationId xmlns:a16="http://schemas.microsoft.com/office/drawing/2014/main" id="{49C353A8-1E9F-4E8D-B8C2-F56651FE6A58}"/>
              </a:ext>
            </a:extLst>
          </p:cNvPr>
          <p:cNvSpPr/>
          <p:nvPr/>
        </p:nvSpPr>
        <p:spPr>
          <a:xfrm>
            <a:off x="270935" y="3141663"/>
            <a:ext cx="11660717" cy="3384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latin typeface="+mn-lt"/>
            </a:endParaRPr>
          </a:p>
        </p:txBody>
      </p:sp>
      <p:sp>
        <p:nvSpPr>
          <p:cNvPr id="12" name="bk object 26">
            <a:extLst>
              <a:ext uri="{FF2B5EF4-FFF2-40B4-BE49-F238E27FC236}">
                <a16:creationId xmlns:a16="http://schemas.microsoft.com/office/drawing/2014/main" id="{84FEFAA3-3ED8-4A7E-8DEE-ECB3F14EE09A}"/>
              </a:ext>
            </a:extLst>
          </p:cNvPr>
          <p:cNvSpPr/>
          <p:nvPr/>
        </p:nvSpPr>
        <p:spPr>
          <a:xfrm>
            <a:off x="6096000" y="4581528"/>
            <a:ext cx="0" cy="1584325"/>
          </a:xfrm>
          <a:custGeom>
            <a:avLst/>
            <a:gdLst/>
            <a:ahLst/>
            <a:cxnLst/>
            <a:rect l="l" t="t" r="r" b="b"/>
            <a:pathLst>
              <a:path h="1584325">
                <a:moveTo>
                  <a:pt x="0" y="0"/>
                </a:moveTo>
                <a:lnTo>
                  <a:pt x="0" y="1584172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13" name="bk object 27">
            <a:extLst>
              <a:ext uri="{FF2B5EF4-FFF2-40B4-BE49-F238E27FC236}">
                <a16:creationId xmlns:a16="http://schemas.microsoft.com/office/drawing/2014/main" id="{86F99A44-25FF-44E5-8B96-5B635B282A02}"/>
              </a:ext>
            </a:extLst>
          </p:cNvPr>
          <p:cNvSpPr/>
          <p:nvPr/>
        </p:nvSpPr>
        <p:spPr>
          <a:xfrm>
            <a:off x="10168467" y="6237291"/>
            <a:ext cx="1953684" cy="460375"/>
          </a:xfrm>
          <a:custGeom>
            <a:avLst/>
            <a:gdLst/>
            <a:ahLst/>
            <a:cxnLst/>
            <a:rect l="l" t="t" r="r" b="b"/>
            <a:pathLst>
              <a:path w="1464945" h="460375">
                <a:moveTo>
                  <a:pt x="1464564" y="0"/>
                </a:moveTo>
                <a:lnTo>
                  <a:pt x="732282" y="0"/>
                </a:lnTo>
                <a:lnTo>
                  <a:pt x="672223" y="762"/>
                </a:lnTo>
                <a:lnTo>
                  <a:pt x="613501" y="3012"/>
                </a:lnTo>
                <a:lnTo>
                  <a:pt x="556305" y="6688"/>
                </a:lnTo>
                <a:lnTo>
                  <a:pt x="500822" y="11732"/>
                </a:lnTo>
                <a:lnTo>
                  <a:pt x="447243" y="18084"/>
                </a:lnTo>
                <a:lnTo>
                  <a:pt x="395754" y="25686"/>
                </a:lnTo>
                <a:lnTo>
                  <a:pt x="346545" y="34479"/>
                </a:lnTo>
                <a:lnTo>
                  <a:pt x="299804" y="44402"/>
                </a:lnTo>
                <a:lnTo>
                  <a:pt x="255719" y="55396"/>
                </a:lnTo>
                <a:lnTo>
                  <a:pt x="214479" y="67403"/>
                </a:lnTo>
                <a:lnTo>
                  <a:pt x="176272" y="80363"/>
                </a:lnTo>
                <a:lnTo>
                  <a:pt x="109711" y="108906"/>
                </a:lnTo>
                <a:lnTo>
                  <a:pt x="57545" y="140551"/>
                </a:lnTo>
                <a:lnTo>
                  <a:pt x="21281" y="174824"/>
                </a:lnTo>
                <a:lnTo>
                  <a:pt x="2427" y="211250"/>
                </a:lnTo>
                <a:lnTo>
                  <a:pt x="0" y="230124"/>
                </a:lnTo>
                <a:lnTo>
                  <a:pt x="2427" y="248997"/>
                </a:lnTo>
                <a:lnTo>
                  <a:pt x="21281" y="285423"/>
                </a:lnTo>
                <a:lnTo>
                  <a:pt x="57545" y="319696"/>
                </a:lnTo>
                <a:lnTo>
                  <a:pt x="109711" y="351341"/>
                </a:lnTo>
                <a:lnTo>
                  <a:pt x="176272" y="379884"/>
                </a:lnTo>
                <a:lnTo>
                  <a:pt x="214479" y="392844"/>
                </a:lnTo>
                <a:lnTo>
                  <a:pt x="255719" y="404851"/>
                </a:lnTo>
                <a:lnTo>
                  <a:pt x="299804" y="415845"/>
                </a:lnTo>
                <a:lnTo>
                  <a:pt x="346545" y="425768"/>
                </a:lnTo>
                <a:lnTo>
                  <a:pt x="395754" y="434561"/>
                </a:lnTo>
                <a:lnTo>
                  <a:pt x="447243" y="442163"/>
                </a:lnTo>
                <a:lnTo>
                  <a:pt x="500822" y="448515"/>
                </a:lnTo>
                <a:lnTo>
                  <a:pt x="556305" y="453559"/>
                </a:lnTo>
                <a:lnTo>
                  <a:pt x="613501" y="457235"/>
                </a:lnTo>
                <a:lnTo>
                  <a:pt x="672223" y="459485"/>
                </a:lnTo>
                <a:lnTo>
                  <a:pt x="732282" y="460248"/>
                </a:lnTo>
                <a:lnTo>
                  <a:pt x="792340" y="459485"/>
                </a:lnTo>
                <a:lnTo>
                  <a:pt x="851062" y="457235"/>
                </a:lnTo>
                <a:lnTo>
                  <a:pt x="908258" y="453559"/>
                </a:lnTo>
                <a:lnTo>
                  <a:pt x="963741" y="448515"/>
                </a:lnTo>
                <a:lnTo>
                  <a:pt x="1017320" y="442163"/>
                </a:lnTo>
                <a:lnTo>
                  <a:pt x="1068809" y="434561"/>
                </a:lnTo>
                <a:lnTo>
                  <a:pt x="1118018" y="425768"/>
                </a:lnTo>
                <a:lnTo>
                  <a:pt x="1164759" y="415845"/>
                </a:lnTo>
                <a:lnTo>
                  <a:pt x="1208844" y="404851"/>
                </a:lnTo>
                <a:lnTo>
                  <a:pt x="1250084" y="392844"/>
                </a:lnTo>
                <a:lnTo>
                  <a:pt x="1288291" y="379884"/>
                </a:lnTo>
                <a:lnTo>
                  <a:pt x="1354852" y="351341"/>
                </a:lnTo>
                <a:lnTo>
                  <a:pt x="1407018" y="319696"/>
                </a:lnTo>
                <a:lnTo>
                  <a:pt x="1443282" y="285423"/>
                </a:lnTo>
                <a:lnTo>
                  <a:pt x="1462136" y="248997"/>
                </a:lnTo>
                <a:lnTo>
                  <a:pt x="1464564" y="230124"/>
                </a:lnTo>
                <a:lnTo>
                  <a:pt x="1464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041D7DB7-EC9A-432A-9227-B8DA6E0C05E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696104-8150-4940-A97B-8EAC87E51763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CEEBD5BD-D20D-4432-8F9B-61340B6D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941EA-8902-4FEF-97BF-CB1A6E8589B3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9E7A41E-3264-4192-A662-6F9FAEFF0846}"/>
              </a:ext>
            </a:extLst>
          </p:cNvPr>
          <p:cNvSpPr/>
          <p:nvPr userDrawn="1"/>
        </p:nvSpPr>
        <p:spPr bwMode="auto">
          <a:xfrm>
            <a:off x="1803641" y="1934462"/>
            <a:ext cx="1099840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25" name="bk object 27">
            <a:extLst>
              <a:ext uri="{FF2B5EF4-FFF2-40B4-BE49-F238E27FC236}">
                <a16:creationId xmlns:a16="http://schemas.microsoft.com/office/drawing/2014/main" id="{25DBEED1-F660-48F9-A940-99538A9D5492}"/>
              </a:ext>
            </a:extLst>
          </p:cNvPr>
          <p:cNvSpPr/>
          <p:nvPr userDrawn="1"/>
        </p:nvSpPr>
        <p:spPr>
          <a:xfrm rot="10800000" flipV="1">
            <a:off x="239351" y="6205100"/>
            <a:ext cx="1953684" cy="524755"/>
          </a:xfrm>
          <a:custGeom>
            <a:avLst/>
            <a:gdLst/>
            <a:ahLst/>
            <a:cxnLst/>
            <a:rect l="l" t="t" r="r" b="b"/>
            <a:pathLst>
              <a:path w="1464945" h="460375">
                <a:moveTo>
                  <a:pt x="1464564" y="0"/>
                </a:moveTo>
                <a:lnTo>
                  <a:pt x="732282" y="0"/>
                </a:lnTo>
                <a:lnTo>
                  <a:pt x="672223" y="762"/>
                </a:lnTo>
                <a:lnTo>
                  <a:pt x="613501" y="3012"/>
                </a:lnTo>
                <a:lnTo>
                  <a:pt x="556305" y="6688"/>
                </a:lnTo>
                <a:lnTo>
                  <a:pt x="500822" y="11732"/>
                </a:lnTo>
                <a:lnTo>
                  <a:pt x="447243" y="18084"/>
                </a:lnTo>
                <a:lnTo>
                  <a:pt x="395754" y="25686"/>
                </a:lnTo>
                <a:lnTo>
                  <a:pt x="346545" y="34479"/>
                </a:lnTo>
                <a:lnTo>
                  <a:pt x="299804" y="44402"/>
                </a:lnTo>
                <a:lnTo>
                  <a:pt x="255719" y="55396"/>
                </a:lnTo>
                <a:lnTo>
                  <a:pt x="214479" y="67403"/>
                </a:lnTo>
                <a:lnTo>
                  <a:pt x="176272" y="80363"/>
                </a:lnTo>
                <a:lnTo>
                  <a:pt x="109711" y="108906"/>
                </a:lnTo>
                <a:lnTo>
                  <a:pt x="57545" y="140551"/>
                </a:lnTo>
                <a:lnTo>
                  <a:pt x="21281" y="174824"/>
                </a:lnTo>
                <a:lnTo>
                  <a:pt x="2427" y="211250"/>
                </a:lnTo>
                <a:lnTo>
                  <a:pt x="0" y="230124"/>
                </a:lnTo>
                <a:lnTo>
                  <a:pt x="2427" y="248997"/>
                </a:lnTo>
                <a:lnTo>
                  <a:pt x="21281" y="285423"/>
                </a:lnTo>
                <a:lnTo>
                  <a:pt x="57545" y="319696"/>
                </a:lnTo>
                <a:lnTo>
                  <a:pt x="109711" y="351341"/>
                </a:lnTo>
                <a:lnTo>
                  <a:pt x="176272" y="379884"/>
                </a:lnTo>
                <a:lnTo>
                  <a:pt x="214479" y="392844"/>
                </a:lnTo>
                <a:lnTo>
                  <a:pt x="255719" y="404851"/>
                </a:lnTo>
                <a:lnTo>
                  <a:pt x="299804" y="415845"/>
                </a:lnTo>
                <a:lnTo>
                  <a:pt x="346545" y="425768"/>
                </a:lnTo>
                <a:lnTo>
                  <a:pt x="395754" y="434561"/>
                </a:lnTo>
                <a:lnTo>
                  <a:pt x="447243" y="442163"/>
                </a:lnTo>
                <a:lnTo>
                  <a:pt x="500822" y="448515"/>
                </a:lnTo>
                <a:lnTo>
                  <a:pt x="556305" y="453559"/>
                </a:lnTo>
                <a:lnTo>
                  <a:pt x="613501" y="457235"/>
                </a:lnTo>
                <a:lnTo>
                  <a:pt x="672223" y="459485"/>
                </a:lnTo>
                <a:lnTo>
                  <a:pt x="732282" y="460248"/>
                </a:lnTo>
                <a:lnTo>
                  <a:pt x="792340" y="459485"/>
                </a:lnTo>
                <a:lnTo>
                  <a:pt x="851062" y="457235"/>
                </a:lnTo>
                <a:lnTo>
                  <a:pt x="908258" y="453559"/>
                </a:lnTo>
                <a:lnTo>
                  <a:pt x="963741" y="448515"/>
                </a:lnTo>
                <a:lnTo>
                  <a:pt x="1017320" y="442163"/>
                </a:lnTo>
                <a:lnTo>
                  <a:pt x="1068809" y="434561"/>
                </a:lnTo>
                <a:lnTo>
                  <a:pt x="1118018" y="425768"/>
                </a:lnTo>
                <a:lnTo>
                  <a:pt x="1164759" y="415845"/>
                </a:lnTo>
                <a:lnTo>
                  <a:pt x="1208844" y="404851"/>
                </a:lnTo>
                <a:lnTo>
                  <a:pt x="1250084" y="392844"/>
                </a:lnTo>
                <a:lnTo>
                  <a:pt x="1288291" y="379884"/>
                </a:lnTo>
                <a:lnTo>
                  <a:pt x="1354852" y="351341"/>
                </a:lnTo>
                <a:lnTo>
                  <a:pt x="1407018" y="319696"/>
                </a:lnTo>
                <a:lnTo>
                  <a:pt x="1443282" y="285423"/>
                </a:lnTo>
                <a:lnTo>
                  <a:pt x="1462136" y="248997"/>
                </a:lnTo>
                <a:lnTo>
                  <a:pt x="1464564" y="230124"/>
                </a:lnTo>
                <a:lnTo>
                  <a:pt x="1464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20" name="bk object 28">
            <a:extLst>
              <a:ext uri="{FF2B5EF4-FFF2-40B4-BE49-F238E27FC236}">
                <a16:creationId xmlns:a16="http://schemas.microsoft.com/office/drawing/2014/main" id="{22AD5EA0-F84E-410D-97CD-A0F1C37261E3}"/>
              </a:ext>
            </a:extLst>
          </p:cNvPr>
          <p:cNvSpPr/>
          <p:nvPr userDrawn="1"/>
        </p:nvSpPr>
        <p:spPr>
          <a:xfrm>
            <a:off x="10490041" y="6271556"/>
            <a:ext cx="1417606" cy="428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pic>
        <p:nvPicPr>
          <p:cNvPr id="22" name="Picture 8" descr="https://indico.icc.ub.edu/event/48/images/64-logo-300dpi.jpg">
            <a:extLst>
              <a:ext uri="{FF2B5EF4-FFF2-40B4-BE49-F238E27FC236}">
                <a16:creationId xmlns:a16="http://schemas.microsoft.com/office/drawing/2014/main" id="{852C2A24-4F12-4C71-ABAD-E6FEEE566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6035"/>
            <a:ext cx="1104735" cy="75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icc.ub.edu/media/intranet/logos/Marca_ICCUB_MdM.png">
            <a:extLst>
              <a:ext uri="{FF2B5EF4-FFF2-40B4-BE49-F238E27FC236}">
                <a16:creationId xmlns:a16="http://schemas.microsoft.com/office/drawing/2014/main" id="{23B441F4-D3F4-4F16-AF46-8B5D4E4D03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7"/>
          <a:stretch/>
        </p:blipFill>
        <p:spPr bwMode="auto">
          <a:xfrm>
            <a:off x="265444" y="6296449"/>
            <a:ext cx="1510076" cy="3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BD24324-2886-0C2F-4FB6-2ADAE67E3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1739"/>
          <a:stretch/>
        </p:blipFill>
        <p:spPr>
          <a:xfrm>
            <a:off x="3703159" y="-27384"/>
            <a:ext cx="5117223" cy="31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30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40256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1pPr>
            <a:lvl2pPr marL="1219170" lvl="1" indent="-423323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2pPr>
            <a:lvl3pPr marL="1828754" lvl="2" indent="-397923" rtl="0">
              <a:spcBef>
                <a:spcPts val="400"/>
              </a:spcBef>
              <a:spcAft>
                <a:spcPts val="0"/>
              </a:spcAft>
              <a:buSzPts val="1100"/>
              <a:buChar char="▪"/>
              <a:defRPr/>
            </a:lvl3pPr>
            <a:lvl4pPr marL="2438339" lvl="3" indent="-389457" rtl="0">
              <a:spcBef>
                <a:spcPts val="400"/>
              </a:spcBef>
              <a:spcAft>
                <a:spcPts val="0"/>
              </a:spcAft>
              <a:buSzPts val="1000"/>
              <a:buChar char="o"/>
              <a:defRPr/>
            </a:lvl4pPr>
            <a:lvl5pPr marL="3047924" lvl="4" indent="-372524" rtl="0">
              <a:spcBef>
                <a:spcPts val="400"/>
              </a:spcBef>
              <a:spcAft>
                <a:spcPts val="0"/>
              </a:spcAft>
              <a:buSzPts val="800"/>
              <a:buChar char="⮚"/>
              <a:defRPr/>
            </a:lvl5pPr>
            <a:lvl6pPr marL="3657509" lvl="5" indent="-397923" rtl="0">
              <a:spcBef>
                <a:spcPts val="267"/>
              </a:spcBef>
              <a:spcAft>
                <a:spcPts val="0"/>
              </a:spcAft>
              <a:buSzPts val="1100"/>
              <a:buChar char="»"/>
              <a:defRPr/>
            </a:lvl6pPr>
            <a:lvl7pPr marL="4267093" lvl="6" indent="-397923" rtl="0">
              <a:spcBef>
                <a:spcPts val="267"/>
              </a:spcBef>
              <a:spcAft>
                <a:spcPts val="0"/>
              </a:spcAft>
              <a:buSzPts val="1100"/>
              <a:buChar char="»"/>
              <a:defRPr/>
            </a:lvl7pPr>
            <a:lvl8pPr marL="4876678" lvl="7" indent="-397923" rtl="0">
              <a:spcBef>
                <a:spcPts val="267"/>
              </a:spcBef>
              <a:spcAft>
                <a:spcPts val="0"/>
              </a:spcAft>
              <a:buSzPts val="1100"/>
              <a:buChar char="»"/>
              <a:defRPr/>
            </a:lvl8pPr>
            <a:lvl9pPr marL="5486263" lvl="8" indent="-397923" rtl="0">
              <a:spcBef>
                <a:spcPts val="267"/>
              </a:spcBef>
              <a:spcAft>
                <a:spcPts val="0"/>
              </a:spcAft>
              <a:buSzPts val="1100"/>
              <a:buChar char="»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0" y="6594764"/>
            <a:ext cx="731600" cy="25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ca" smtClean="0"/>
              <a:pPr/>
              <a:t>‹Nº›</a:t>
            </a:fld>
            <a:endParaRPr lang="ca" dirty="0"/>
          </a:p>
        </p:txBody>
      </p:sp>
    </p:spTree>
    <p:extLst>
      <p:ext uri="{BB962C8B-B14F-4D97-AF65-F5344CB8AC3E}">
        <p14:creationId xmlns:p14="http://schemas.microsoft.com/office/powerpoint/2010/main" val="373296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k object 17"/>
          <p:cNvSpPr/>
          <p:nvPr userDrawn="1"/>
        </p:nvSpPr>
        <p:spPr>
          <a:xfrm>
            <a:off x="8127" y="0"/>
            <a:ext cx="12183872" cy="10530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schemeClr val="bg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2" y="-59"/>
            <a:ext cx="10221589" cy="8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2" y="1089248"/>
            <a:ext cx="1213723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texto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 err="1"/>
              <a:t>Tercer</a:t>
            </a:r>
            <a:r>
              <a:rPr lang="en-GB" dirty="0"/>
              <a:t>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 err="1"/>
              <a:t>Quinto</a:t>
            </a:r>
            <a:r>
              <a:rPr lang="en-GB" dirty="0"/>
              <a:t> </a:t>
            </a:r>
            <a:r>
              <a:rPr lang="en-GB" dirty="0" err="1"/>
              <a:t>nivel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9349" y="6521220"/>
            <a:ext cx="254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09DF92-259A-482E-95D4-714C64C72D64}" type="datetime3">
              <a:rPr lang="en-US" smtClean="0"/>
              <a:pPr>
                <a:defRPr/>
              </a:pPr>
              <a:t>19 March 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7435" y="6525347"/>
            <a:ext cx="386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81772" y="6498907"/>
            <a:ext cx="1248139" cy="3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14B82EF-9FE2-46A8-83CE-779EF030B8DD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5" r:id="rId3"/>
    <p:sldLayoutId id="2147483716" r:id="rId4"/>
    <p:sldLayoutId id="2147483717" r:id="rId5"/>
    <p:sldLayoutId id="2147483718" r:id="rId6"/>
    <p:sldLayoutId id="2147483726" r:id="rId7"/>
    <p:sldLayoutId id="214748372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1" fontAlgn="base" hangingPunct="1">
        <a:spcBef>
          <a:spcPts val="450"/>
        </a:spcBef>
        <a:spcAft>
          <a:spcPct val="0"/>
        </a:spcAft>
        <a:buChar char="•"/>
        <a:defRPr sz="21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45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sz="1500">
          <a:solidFill>
            <a:schemeClr val="bg2">
              <a:lumMod val="50000"/>
            </a:schemeClr>
          </a:solidFill>
          <a:latin typeface="+mn-lt"/>
        </a:defRPr>
      </a:lvl3pPr>
      <a:lvl4pPr marL="1200150" indent="-171450" algn="l" rtl="0" eaLnBrk="1" fontAlgn="base" hangingPunct="1">
        <a:spcBef>
          <a:spcPts val="450"/>
        </a:spcBef>
        <a:spcAft>
          <a:spcPct val="0"/>
        </a:spcAft>
        <a:buFont typeface="Courier New" panose="02070309020205020404" pitchFamily="49" charset="0"/>
        <a:buChar char="o"/>
        <a:defRPr sz="1350">
          <a:solidFill>
            <a:schemeClr val="accent1">
              <a:lumMod val="75000"/>
            </a:schemeClr>
          </a:solidFill>
          <a:latin typeface="+mn-lt"/>
        </a:defRPr>
      </a:lvl4pPr>
      <a:lvl5pPr marL="1543050" indent="-171450" algn="l" rtl="0" eaLnBrk="1" fontAlgn="base" hangingPunct="1">
        <a:spcBef>
          <a:spcPts val="450"/>
        </a:spcBef>
        <a:spcAft>
          <a:spcPct val="0"/>
        </a:spcAft>
        <a:buSzPct val="85000"/>
        <a:buFont typeface="Wingdings" panose="05000000000000000000" pitchFamily="2" charset="2"/>
        <a:buChar char="Ø"/>
        <a:defRPr sz="1200">
          <a:solidFill>
            <a:schemeClr val="accent6">
              <a:lumMod val="50000"/>
            </a:schemeClr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54.svg"/><Relationship Id="rId7" Type="http://schemas.openxmlformats.org/officeDocument/2006/relationships/image" Target="../media/image3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60A0C0-1D37-DBF1-F217-1D27D9E9CC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9D5AEC-EB1D-4FEC-B072-0586F55F85B8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8AF2939-D0F0-A2B2-94D0-1C15561B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41EA-8902-4FEF-97BF-CB1A6E8589B3}" type="slidenum">
              <a:rPr lang="es-ES" altLang="es-ES" smtClean="0"/>
              <a:pPr/>
              <a:t>1</a:t>
            </a:fld>
            <a:endParaRPr lang="es-ES" altLang="es-E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A273640-2B96-6907-12C2-D922D22BE511}"/>
              </a:ext>
            </a:extLst>
          </p:cNvPr>
          <p:cNvSpPr txBox="1"/>
          <p:nvPr/>
        </p:nvSpPr>
        <p:spPr>
          <a:xfrm>
            <a:off x="378565" y="4900536"/>
            <a:ext cx="6653539" cy="1226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225"/>
              </a:spcBef>
              <a:buNone/>
            </a:pPr>
            <a:r>
              <a:rPr lang="es-ES" altLang="es-ES" dirty="0">
                <a:solidFill>
                  <a:srgbClr val="FFFFFF"/>
                </a:solidFill>
              </a:rPr>
              <a:t>Alberto López</a:t>
            </a:r>
            <a:br>
              <a:rPr lang="es-ES" altLang="es-ES" dirty="0">
                <a:solidFill>
                  <a:srgbClr val="FFFFFF"/>
                </a:solidFill>
              </a:rPr>
            </a:br>
            <a:r>
              <a:rPr lang="es-ES" altLang="es-ES" sz="2000" dirty="0">
                <a:solidFill>
                  <a:srgbClr val="FFFFFF"/>
                </a:solidFill>
              </a:rPr>
              <a:t>Barcelona </a:t>
            </a:r>
            <a:r>
              <a:rPr lang="es-ES" altLang="es-ES" sz="2000" dirty="0" err="1">
                <a:solidFill>
                  <a:srgbClr val="FFFFFF"/>
                </a:solidFill>
              </a:rPr>
              <a:t>University</a:t>
            </a:r>
            <a:br>
              <a:rPr lang="es-ES" altLang="es-ES" sz="2000" dirty="0">
                <a:solidFill>
                  <a:srgbClr val="FFFFFF"/>
                </a:solidFill>
              </a:rPr>
            </a:br>
            <a:endParaRPr lang="es-ES" altLang="es-ES" i="1" dirty="0">
              <a:solidFill>
                <a:srgbClr val="FFFFFF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F23F2EE-9898-B6A6-146B-6976D0D912E0}"/>
              </a:ext>
            </a:extLst>
          </p:cNvPr>
          <p:cNvSpPr/>
          <p:nvPr/>
        </p:nvSpPr>
        <p:spPr>
          <a:xfrm>
            <a:off x="1055441" y="3630157"/>
            <a:ext cx="1008111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ICECAL65 Status</a:t>
            </a:r>
            <a:endParaRPr lang="es-E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0A51F344-E914-9DD0-41F2-8D7873EA24E6}"/>
              </a:ext>
            </a:extLst>
          </p:cNvPr>
          <p:cNvSpPr txBox="1">
            <a:spLocks/>
          </p:cNvSpPr>
          <p:nvPr/>
        </p:nvSpPr>
        <p:spPr bwMode="auto">
          <a:xfrm>
            <a:off x="6600056" y="5373216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5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A45797-5F34-403F-9E83-4E7DEE82EDCC}" type="datetime3">
              <a:rPr lang="en-US" sz="20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 March 2024</a:t>
            </a:fld>
            <a:endParaRPr lang="en-US" sz="20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1BFD41C5-127C-FB65-17A0-58A593BAA341}"/>
              </a:ext>
            </a:extLst>
          </p:cNvPr>
          <p:cNvSpPr txBox="1">
            <a:spLocks/>
          </p:cNvSpPr>
          <p:nvPr/>
        </p:nvSpPr>
        <p:spPr bwMode="auto">
          <a:xfrm>
            <a:off x="6877787" y="4967016"/>
            <a:ext cx="4638785" cy="40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5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PicoCal</a:t>
            </a:r>
            <a:r>
              <a:rPr 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Electronics meeting</a:t>
            </a:r>
          </a:p>
        </p:txBody>
      </p:sp>
    </p:spTree>
    <p:extLst>
      <p:ext uri="{BB962C8B-B14F-4D97-AF65-F5344CB8AC3E}">
        <p14:creationId xmlns:p14="http://schemas.microsoft.com/office/powerpoint/2010/main" val="248841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60A0C0-1D37-DBF1-F217-1D27D9E9CC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9D5AEC-EB1D-4FEC-B072-0586F55F85B8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8AF2939-D0F0-A2B2-94D0-1C15561B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41EA-8902-4FEF-97BF-CB1A6E8589B3}" type="slidenum">
              <a:rPr lang="es-ES" altLang="es-ES" smtClean="0"/>
              <a:pPr/>
              <a:t>10</a:t>
            </a:fld>
            <a:endParaRPr lang="es-ES" altLang="es-E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A273640-2B96-6907-12C2-D922D22BE511}"/>
              </a:ext>
            </a:extLst>
          </p:cNvPr>
          <p:cNvSpPr txBox="1"/>
          <p:nvPr/>
        </p:nvSpPr>
        <p:spPr>
          <a:xfrm>
            <a:off x="378565" y="4900536"/>
            <a:ext cx="6653539" cy="1226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225"/>
              </a:spcBef>
              <a:buNone/>
            </a:pPr>
            <a:r>
              <a:rPr lang="es-ES" altLang="es-ES" dirty="0">
                <a:solidFill>
                  <a:srgbClr val="FFFFFF"/>
                </a:solidFill>
              </a:rPr>
              <a:t>Alberto López</a:t>
            </a:r>
            <a:br>
              <a:rPr lang="es-ES" altLang="es-ES" dirty="0">
                <a:solidFill>
                  <a:srgbClr val="FFFFFF"/>
                </a:solidFill>
              </a:rPr>
            </a:br>
            <a:r>
              <a:rPr lang="es-ES" altLang="es-ES" sz="2000" dirty="0">
                <a:solidFill>
                  <a:srgbClr val="FFFFFF"/>
                </a:solidFill>
              </a:rPr>
              <a:t>Barcelona </a:t>
            </a:r>
            <a:r>
              <a:rPr lang="es-ES" altLang="es-ES" sz="2000" dirty="0" err="1">
                <a:solidFill>
                  <a:srgbClr val="FFFFFF"/>
                </a:solidFill>
              </a:rPr>
              <a:t>University</a:t>
            </a:r>
            <a:br>
              <a:rPr lang="es-ES" altLang="es-ES" sz="2000" dirty="0">
                <a:solidFill>
                  <a:srgbClr val="FFFFFF"/>
                </a:solidFill>
              </a:rPr>
            </a:br>
            <a:endParaRPr lang="es-ES" altLang="es-ES" i="1" dirty="0">
              <a:solidFill>
                <a:srgbClr val="FFFFFF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F23F2EE-9898-B6A6-146B-6976D0D912E0}"/>
              </a:ext>
            </a:extLst>
          </p:cNvPr>
          <p:cNvSpPr/>
          <p:nvPr/>
        </p:nvSpPr>
        <p:spPr>
          <a:xfrm>
            <a:off x="1055441" y="3630157"/>
            <a:ext cx="1008111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ICECAL65 Analog Processing Chain</a:t>
            </a:r>
            <a:endParaRPr lang="es-E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0A51F344-E914-9DD0-41F2-8D7873EA24E6}"/>
              </a:ext>
            </a:extLst>
          </p:cNvPr>
          <p:cNvSpPr txBox="1">
            <a:spLocks/>
          </p:cNvSpPr>
          <p:nvPr/>
        </p:nvSpPr>
        <p:spPr bwMode="auto">
          <a:xfrm>
            <a:off x="6600056" y="5373216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5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A45797-5F34-403F-9E83-4E7DEE82EDCC}" type="datetime3">
              <a:rPr lang="en-US" sz="20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 March 2024</a:t>
            </a:fld>
            <a:endParaRPr lang="en-US" sz="20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1BFD41C5-127C-FB65-17A0-58A593BAA341}"/>
              </a:ext>
            </a:extLst>
          </p:cNvPr>
          <p:cNvSpPr txBox="1">
            <a:spLocks/>
          </p:cNvSpPr>
          <p:nvPr/>
        </p:nvSpPr>
        <p:spPr bwMode="auto">
          <a:xfrm>
            <a:off x="6877787" y="4967016"/>
            <a:ext cx="4638785" cy="40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5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PicoCal</a:t>
            </a:r>
            <a:r>
              <a:rPr 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Electronics meeting</a:t>
            </a:r>
          </a:p>
        </p:txBody>
      </p:sp>
    </p:spTree>
    <p:extLst>
      <p:ext uri="{BB962C8B-B14F-4D97-AF65-F5344CB8AC3E}">
        <p14:creationId xmlns:p14="http://schemas.microsoft.com/office/powerpoint/2010/main" val="374518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7D9791-A274-FA5F-4F8D-2EE3C3B5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B7006-17E5-8B16-D2E8-AA63BD78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1F6B4A-02B1-6F6A-3862-24837867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23F5EF6-5DC5-8F6A-87A8-1C86B598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84" y="-59"/>
            <a:ext cx="10474251" cy="862956"/>
          </a:xfrm>
        </p:spPr>
        <p:txBody>
          <a:bodyPr/>
          <a:lstStyle/>
          <a:p>
            <a:r>
              <a:rPr lang="en-GB" sz="2800" dirty="0"/>
              <a:t>3. Analog processing chain</a:t>
            </a:r>
            <a:br>
              <a:rPr lang="en-GB" sz="2800" dirty="0"/>
            </a:br>
            <a:r>
              <a:rPr lang="en-GB" sz="2800" dirty="0"/>
              <a:t>3.1. Energy ASIC (detailed)</a:t>
            </a:r>
            <a:endParaRPr lang="es-ES" sz="280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BF4A2FF-A3B4-0018-2402-0D411EC68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349" y="1195833"/>
            <a:ext cx="7054971" cy="5601612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E7141DB-0F63-6716-A7AA-7BD887EC62EA}"/>
              </a:ext>
            </a:extLst>
          </p:cNvPr>
          <p:cNvSpPr txBox="1">
            <a:spLocks/>
          </p:cNvSpPr>
          <p:nvPr/>
        </p:nvSpPr>
        <p:spPr bwMode="auto">
          <a:xfrm>
            <a:off x="7294320" y="1196752"/>
            <a:ext cx="47063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700" b="0" kern="0" dirty="0">
                <a:latin typeface="Arial"/>
              </a:rPr>
              <a:t>Energy ASIC summary: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400" b="0" kern="0" dirty="0">
                <a:latin typeface="Arial"/>
              </a:rPr>
              <a:t>2x gain paths to increase bit resolution.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400" b="0" kern="0" dirty="0">
                <a:latin typeface="Arial"/>
              </a:rPr>
              <a:t>2x time-interleaved sub-channels per gain path to recover the integrator signal.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400" b="0" kern="0" dirty="0">
                <a:latin typeface="Arial"/>
              </a:rPr>
              <a:t>4x DACs per gain path to bias the FDOA separately.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400" b="0" kern="0" dirty="0">
                <a:latin typeface="Arial"/>
              </a:rPr>
              <a:t>Voltage comparator to select the gain path.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400" b="0" kern="0" dirty="0">
                <a:latin typeface="Arial"/>
              </a:rPr>
              <a:t>Mux 4:1 to drive the suitable signal to the output.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400" b="0" kern="0" dirty="0">
                <a:latin typeface="Arial"/>
              </a:rPr>
              <a:t>ADC driver capable of driving high capacitances.</a:t>
            </a:r>
          </a:p>
        </p:txBody>
      </p:sp>
    </p:spTree>
    <p:extLst>
      <p:ext uri="{BB962C8B-B14F-4D97-AF65-F5344CB8AC3E}">
        <p14:creationId xmlns:p14="http://schemas.microsoft.com/office/powerpoint/2010/main" val="335909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30B5F-3926-E2A9-A1C6-D4AC5CBDB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0788A-60F9-6ABA-8F4E-E73BE0EF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84A128B-1644-277E-5C00-B46D49DC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349" y="6521220"/>
            <a:ext cx="2540000" cy="276225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B53E4DC-2553-5A9D-42FB-ADE84EB3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690" y="6525347"/>
            <a:ext cx="5652598" cy="2762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PicoCal</a:t>
            </a:r>
            <a:r>
              <a:rPr lang="en-US" dirty="0"/>
              <a:t> Electronics meeting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884615-EA9A-5DDB-88E8-FB2EFA820473}"/>
              </a:ext>
            </a:extLst>
          </p:cNvPr>
          <p:cNvSpPr txBox="1">
            <a:spLocks/>
          </p:cNvSpPr>
          <p:nvPr/>
        </p:nvSpPr>
        <p:spPr bwMode="auto">
          <a:xfrm>
            <a:off x="239349" y="1196752"/>
            <a:ext cx="11377264" cy="15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b="0" kern="0" dirty="0">
                <a:solidFill>
                  <a:srgbClr val="005DC8">
                    <a:lumMod val="75000"/>
                  </a:srgbClr>
                </a:solidFill>
                <a:latin typeface="Arial"/>
              </a:rPr>
              <a:t>Bias voltages generated using 4 different DACs </a:t>
            </a:r>
            <a:r>
              <a:rPr lang="en-US" sz="1600" kern="0" dirty="0">
                <a:solidFill>
                  <a:srgbClr val="005DC8">
                    <a:lumMod val="75000"/>
                  </a:srgbClr>
                </a:solidFill>
                <a:latin typeface="Arial"/>
              </a:rPr>
              <a:t>per gain sub-channel (LG0&amp;1 and HG0&amp;1) </a:t>
            </a:r>
            <a:r>
              <a:rPr lang="en-US" sz="1600" b="0" kern="0" dirty="0">
                <a:solidFill>
                  <a:srgbClr val="005DC8">
                    <a:lumMod val="75000"/>
                  </a:srgbClr>
                </a:solidFill>
                <a:latin typeface="Arial"/>
              </a:rPr>
              <a:t>to equalize the output against PVT variations:</a:t>
            </a:r>
          </a:p>
          <a:p>
            <a:pPr marL="585788" lvl="1" indent="-285750">
              <a:lnSpc>
                <a:spcPct val="100000"/>
              </a:lnSpc>
              <a:defRPr/>
            </a:pP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(2x) 4-bit DACs to control the PMOS and NMOS biasing currents of the FDOA.</a:t>
            </a:r>
          </a:p>
          <a:p>
            <a:pPr marL="585788" lvl="1" indent="-285750">
              <a:lnSpc>
                <a:spcPct val="100000"/>
              </a:lnSpc>
              <a:defRPr/>
            </a:pP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(2x) 4-bit DACs to control the shifting of the PMOS and NMOS input transconductances, Gm1, to keep it constant along </a:t>
            </a:r>
            <a:r>
              <a:rPr lang="en-US" sz="1400" b="0" kern="0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US" sz="1400" b="0" kern="0" baseline="-25000" dirty="0" err="1">
                <a:solidFill>
                  <a:srgbClr val="000000"/>
                </a:solidFill>
                <a:latin typeface="Arial"/>
              </a:rPr>
              <a:t>cm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 in every scenario. This control, plus the CMFB amplifier, is responsible for keeping the GBW constant along the </a:t>
            </a:r>
            <a:r>
              <a:rPr lang="en-US" sz="1400" b="0" kern="0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US" sz="1400" b="0" kern="0" baseline="-25000" dirty="0" err="1">
                <a:solidFill>
                  <a:srgbClr val="000000"/>
                </a:solidFill>
                <a:latin typeface="Arial"/>
              </a:rPr>
              <a:t>cm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. range.</a:t>
            </a:r>
          </a:p>
          <a:p>
            <a:pPr marL="585788" lvl="1" indent="-285750">
              <a:lnSpc>
                <a:spcPct val="100000"/>
              </a:lnSpc>
              <a:defRPr/>
            </a:pP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Folded </a:t>
            </a:r>
            <a:r>
              <a:rPr lang="en-US" sz="1400" b="0" kern="0" dirty="0" err="1">
                <a:solidFill>
                  <a:srgbClr val="000000"/>
                </a:solidFill>
                <a:latin typeface="Arial"/>
              </a:rPr>
              <a:t>cascode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 current and floating transistors gate voltages are generated individually for each OTA.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b="0" kern="0" dirty="0">
              <a:solidFill>
                <a:srgbClr val="005DC8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E2DA625-83F3-F0E4-3076-D5E92744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166" y="3140968"/>
            <a:ext cx="5868520" cy="303380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657267-6E80-6D2A-63F0-75E06142FCB1}"/>
              </a:ext>
            </a:extLst>
          </p:cNvPr>
          <p:cNvSpPr txBox="1"/>
          <p:nvPr/>
        </p:nvSpPr>
        <p:spPr>
          <a:xfrm>
            <a:off x="7205830" y="4480805"/>
            <a:ext cx="191450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600" dirty="0">
                <a:solidFill>
                  <a:srgbClr val="FF0000"/>
                </a:solidFill>
              </a:rPr>
              <a:t>x2 </a:t>
            </a:r>
            <a:r>
              <a:rPr lang="es-ES" sz="1600" dirty="0" err="1">
                <a:solidFill>
                  <a:srgbClr val="FF0000"/>
                </a:solidFill>
              </a:rPr>
              <a:t>subchannels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D577077-B429-B151-9013-D6C11CED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3. Analog processing chain</a:t>
            </a:r>
            <a:br>
              <a:rPr lang="en-GB" sz="2800" dirty="0"/>
            </a:br>
            <a:r>
              <a:rPr lang="en-GB" sz="2800" dirty="0"/>
              <a:t>3.2. Biasing. DACs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851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504BD-3FDB-19CC-227E-FAF81291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B4D8FC-89C1-04CA-5790-1387CA45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20C532-960D-4F3E-74C0-A43836D6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2FF3201-1C0C-CD1E-FC7D-9CF66B5A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3. Analog processing chain</a:t>
            </a:r>
            <a:br>
              <a:rPr lang="en-GB" sz="2800" dirty="0"/>
            </a:br>
            <a:r>
              <a:rPr lang="en-GB" sz="2800" dirty="0"/>
              <a:t>3.3. Gain selector. Comparators</a:t>
            </a:r>
            <a:endParaRPr lang="es-ES" sz="2800" dirty="0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5F963CA9-6EA1-670F-2CD0-D9D4CD46C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32" y="3264521"/>
            <a:ext cx="5688631" cy="1953455"/>
          </a:xfrm>
          <a:prstGeom prst="rect">
            <a:avLst/>
          </a:prstGeom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365CE57A-6646-229D-C959-4B37D513A0C2}"/>
              </a:ext>
            </a:extLst>
          </p:cNvPr>
          <p:cNvSpPr txBox="1">
            <a:spLocks/>
          </p:cNvSpPr>
          <p:nvPr/>
        </p:nvSpPr>
        <p:spPr bwMode="auto">
          <a:xfrm>
            <a:off x="239348" y="1196752"/>
            <a:ext cx="1161729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700" b="0" kern="0" dirty="0">
                <a:latin typeface="Arial"/>
              </a:rPr>
              <a:t>To select when to acquire the HG or LG output, a voltage comparator is needed.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400" b="0" kern="0" dirty="0">
                <a:latin typeface="Arial"/>
              </a:rPr>
              <a:t>Compare the high-gain T&amp;H output from both phase paths to a threshold voltage and generate the </a:t>
            </a:r>
            <a:r>
              <a:rPr lang="en-US" sz="1400" b="0" kern="0" dirty="0" err="1">
                <a:latin typeface="Arial"/>
              </a:rPr>
              <a:t>gain_sel</a:t>
            </a:r>
            <a:r>
              <a:rPr lang="en-US" sz="1400" b="0" kern="0" dirty="0">
                <a:latin typeface="Arial"/>
              </a:rPr>
              <a:t> bit using a NOR gate.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400" b="0" kern="0" dirty="0">
                <a:latin typeface="Arial"/>
              </a:rPr>
              <a:t>The </a:t>
            </a:r>
            <a:r>
              <a:rPr lang="en-US" sz="1400" b="0" kern="0" dirty="0" err="1">
                <a:latin typeface="Arial"/>
              </a:rPr>
              <a:t>gain_sel</a:t>
            </a:r>
            <a:r>
              <a:rPr lang="en-US" sz="1400" b="0" kern="0" dirty="0">
                <a:latin typeface="Arial"/>
              </a:rPr>
              <a:t> bit, plus the integration </a:t>
            </a:r>
            <a:r>
              <a:rPr lang="en-US" sz="1400" b="0" kern="0" dirty="0" err="1">
                <a:latin typeface="Arial"/>
              </a:rPr>
              <a:t>clk</a:t>
            </a:r>
            <a:r>
              <a:rPr lang="en-US" sz="1400" b="0" kern="0" dirty="0">
                <a:latin typeface="Arial"/>
              </a:rPr>
              <a:t> signal controls the mux output, driving the suitable signal to the output ADC every 25ns.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17EAADFC-2F34-0703-4EDD-ED9B4697A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4112" y="2852936"/>
            <a:ext cx="2880320" cy="31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01B11B-AEBB-61B2-A410-C5BDE1F36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013" y="1301135"/>
            <a:ext cx="4923867" cy="4968056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704B7-D0F1-D685-5342-652EE3C7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35EB2A-8879-111C-28FB-5E7E4205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7F39E5-7E54-0C1F-85FD-02D7A28B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2B21FB5-5351-B77B-5493-D9368A3C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3. Analog processing chain</a:t>
            </a:r>
            <a:br>
              <a:rPr lang="en-GB" sz="2800" dirty="0"/>
            </a:br>
            <a:r>
              <a:rPr lang="en-GB" sz="2800" dirty="0"/>
              <a:t>3.4. ADC driver</a:t>
            </a:r>
            <a:endParaRPr lang="es-ES" sz="2800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057A904-C7A8-908C-0DBC-6CEE289930B5}"/>
              </a:ext>
            </a:extLst>
          </p:cNvPr>
          <p:cNvSpPr txBox="1">
            <a:spLocks/>
          </p:cNvSpPr>
          <p:nvPr/>
        </p:nvSpPr>
        <p:spPr bwMode="auto">
          <a:xfrm>
            <a:off x="5601863" y="1196752"/>
            <a:ext cx="652804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b="0" kern="0" dirty="0">
                <a:solidFill>
                  <a:srgbClr val="005DC8">
                    <a:lumMod val="75000"/>
                  </a:srgbClr>
                </a:solidFill>
                <a:latin typeface="Arial"/>
              </a:rPr>
              <a:t>Finally, an output driver is needed to attack an off-chip ADC. </a:t>
            </a:r>
          </a:p>
          <a:p>
            <a:pPr lvl="1" indent="-257175">
              <a:lnSpc>
                <a:spcPct val="100000"/>
              </a:lnSpc>
              <a:buFontTx/>
              <a:buChar char="•"/>
              <a:defRPr/>
            </a:pPr>
            <a:r>
              <a:rPr lang="en-US" sz="1400" b="0" kern="0" dirty="0">
                <a:latin typeface="Arial"/>
              </a:rPr>
              <a:t>Taking into account the pads and the ADC input load, the driver must be capable of driving high capacitances.</a:t>
            </a:r>
          </a:p>
          <a:p>
            <a:pPr lvl="1" indent="-257175">
              <a:lnSpc>
                <a:spcPct val="100000"/>
              </a:lnSpc>
              <a:buFontTx/>
              <a:buChar char="•"/>
              <a:defRPr/>
            </a:pPr>
            <a:r>
              <a:rPr lang="en-US" sz="1400" b="0" kern="0" dirty="0">
                <a:latin typeface="Arial"/>
              </a:rPr>
              <a:t>The OTA used in the processing chain works well enough against load capacitances up to 2pF → </a:t>
            </a:r>
            <a:r>
              <a:rPr lang="en-US" sz="1400" kern="0" dirty="0">
                <a:latin typeface="Arial"/>
              </a:rPr>
              <a:t>Need to design a new OTA.</a:t>
            </a:r>
          </a:p>
          <a:p>
            <a:pPr lvl="1" indent="-257175">
              <a:lnSpc>
                <a:spcPct val="100000"/>
              </a:lnSpc>
              <a:buFontTx/>
              <a:buChar char="•"/>
              <a:defRPr/>
            </a:pPr>
            <a:r>
              <a:rPr lang="en-US" sz="1400" b="0" kern="0" dirty="0">
                <a:latin typeface="Arial"/>
              </a:rPr>
              <a:t>The T&amp;H output signal is not as fast as the PMT signal → GBW specification can be lowered.</a:t>
            </a:r>
          </a:p>
          <a:p>
            <a:pPr lvl="1" indent="-257175">
              <a:lnSpc>
                <a:spcPct val="100000"/>
              </a:lnSpc>
              <a:buFontTx/>
              <a:buChar char="•"/>
              <a:defRPr/>
            </a:pPr>
            <a:r>
              <a:rPr lang="en-US" sz="1400" b="0" kern="0" dirty="0">
                <a:latin typeface="Arial"/>
              </a:rPr>
              <a:t>A new OTA capable of driving capacitances up to 10 pF has been designed by increasing the </a:t>
            </a:r>
            <a:r>
              <a:rPr lang="en-US" sz="1400" b="0" kern="0" dirty="0" err="1">
                <a:latin typeface="Arial"/>
              </a:rPr>
              <a:t>cascode</a:t>
            </a:r>
            <a:r>
              <a:rPr lang="en-US" sz="1400" b="0" kern="0" dirty="0">
                <a:latin typeface="Arial"/>
              </a:rPr>
              <a:t> and class AB currents, and tunning the compensation network to guarantee stability.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b="0" kern="0" dirty="0">
              <a:solidFill>
                <a:srgbClr val="005DC8">
                  <a:lumMod val="75000"/>
                </a:srgbClr>
              </a:solidFill>
              <a:latin typeface="Arial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3DE65D8-917F-B2F2-AF8F-DD67B385B8A5}"/>
              </a:ext>
            </a:extLst>
          </p:cNvPr>
          <p:cNvCxnSpPr>
            <a:cxnSpLocks/>
          </p:cNvCxnSpPr>
          <p:nvPr/>
        </p:nvCxnSpPr>
        <p:spPr bwMode="auto">
          <a:xfrm>
            <a:off x="4079776" y="1556792"/>
            <a:ext cx="0" cy="648072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C930753-C31B-E7A3-0F0B-F80CF74FD695}"/>
              </a:ext>
            </a:extLst>
          </p:cNvPr>
          <p:cNvCxnSpPr>
            <a:cxnSpLocks/>
          </p:cNvCxnSpPr>
          <p:nvPr/>
        </p:nvCxnSpPr>
        <p:spPr bwMode="auto">
          <a:xfrm>
            <a:off x="4943872" y="1772816"/>
            <a:ext cx="0" cy="4116260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2DB318B-9645-6179-5005-CB79ACA41968}"/>
              </a:ext>
            </a:extLst>
          </p:cNvPr>
          <p:cNvSpPr txBox="1"/>
          <p:nvPr/>
        </p:nvSpPr>
        <p:spPr>
          <a:xfrm>
            <a:off x="4079776" y="1718797"/>
            <a:ext cx="10081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800" dirty="0" err="1">
                <a:solidFill>
                  <a:srgbClr val="00B050"/>
                </a:solidFill>
              </a:rPr>
              <a:t>I</a:t>
            </a:r>
            <a:r>
              <a:rPr lang="es-ES" sz="1800" baseline="-25000" dirty="0" err="1">
                <a:solidFill>
                  <a:srgbClr val="00B050"/>
                </a:solidFill>
              </a:rPr>
              <a:t>casc</a:t>
            </a:r>
            <a:r>
              <a:rPr lang="es-ES" sz="1800" dirty="0">
                <a:solidFill>
                  <a:srgbClr val="00B050"/>
                </a:solidFill>
              </a:rPr>
              <a:t>↑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4029FC-55B1-FF3E-8229-BF1494BC2F94}"/>
              </a:ext>
            </a:extLst>
          </p:cNvPr>
          <p:cNvSpPr txBox="1"/>
          <p:nvPr/>
        </p:nvSpPr>
        <p:spPr>
          <a:xfrm>
            <a:off x="4911915" y="2296269"/>
            <a:ext cx="10081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800" dirty="0" err="1">
                <a:solidFill>
                  <a:srgbClr val="00B050"/>
                </a:solidFill>
              </a:rPr>
              <a:t>I</a:t>
            </a:r>
            <a:r>
              <a:rPr lang="es-ES" sz="1800" baseline="-25000" dirty="0" err="1">
                <a:solidFill>
                  <a:srgbClr val="00B050"/>
                </a:solidFill>
              </a:rPr>
              <a:t>out</a:t>
            </a:r>
            <a:r>
              <a:rPr lang="es-ES" sz="1800" dirty="0">
                <a:solidFill>
                  <a:srgbClr val="00B050"/>
                </a:solidFill>
              </a:rPr>
              <a:t>↑</a:t>
            </a:r>
            <a:endParaRPr lang="en-US" sz="1800" dirty="0">
              <a:solidFill>
                <a:srgbClr val="00B050"/>
              </a:solidFill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120EB0B6-AA05-4424-2307-7773C737D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42757"/>
              </p:ext>
            </p:extLst>
          </p:nvPr>
        </p:nvGraphicFramePr>
        <p:xfrm>
          <a:off x="6320308" y="4008462"/>
          <a:ext cx="4248532" cy="2228850"/>
        </p:xfrm>
        <a:graphic>
          <a:graphicData uri="http://schemas.openxmlformats.org/drawingml/2006/table">
            <a:tbl>
              <a:tblPr/>
              <a:tblGrid>
                <a:gridCol w="1750378">
                  <a:extLst>
                    <a:ext uri="{9D8B030D-6E8A-4147-A177-3AD203B41FA5}">
                      <a16:colId xmlns:a16="http://schemas.microsoft.com/office/drawing/2014/main" val="3380603639"/>
                    </a:ext>
                  </a:extLst>
                </a:gridCol>
                <a:gridCol w="846773">
                  <a:extLst>
                    <a:ext uri="{9D8B030D-6E8A-4147-A177-3AD203B41FA5}">
                      <a16:colId xmlns:a16="http://schemas.microsoft.com/office/drawing/2014/main" val="1259363639"/>
                    </a:ext>
                  </a:extLst>
                </a:gridCol>
                <a:gridCol w="798703">
                  <a:extLst>
                    <a:ext uri="{9D8B030D-6E8A-4147-A177-3AD203B41FA5}">
                      <a16:colId xmlns:a16="http://schemas.microsoft.com/office/drawing/2014/main" val="2628677933"/>
                    </a:ext>
                  </a:extLst>
                </a:gridCol>
                <a:gridCol w="852678">
                  <a:extLst>
                    <a:ext uri="{9D8B030D-6E8A-4147-A177-3AD203B41FA5}">
                      <a16:colId xmlns:a16="http://schemas.microsoft.com/office/drawing/2014/main" val="20796459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</a:t>
                      </a:r>
                      <a:r>
                        <a:rPr lang="en-US" sz="14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=1pF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</a:t>
                      </a:r>
                      <a:r>
                        <a:rPr lang="en-US" sz="14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=5pF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</a:t>
                      </a:r>
                      <a:r>
                        <a:rPr lang="en-US" sz="14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</a:t>
                      </a:r>
                      <a:r>
                        <a:rPr lang="en-US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=10pF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93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73.26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73.26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73.26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82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GBW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304 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303.7 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303.5 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94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Phase margin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91.67º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76.78º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60.16º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105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Phase margin frequency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344.6 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366.3 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350.1 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49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Gain margin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8.759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7.056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7.752 dB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626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Gain margin frequency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1.842 GHz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990.7 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744.3 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000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Slew rate (rise)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368.2 V/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387.5 V/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376.5 V/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51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Slew rate (fall)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-368.9 V/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-387 V/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-376.3 V/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15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Power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5.715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5.715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5.715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650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33DDE4-B048-687D-1FE8-626BBBD02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349" y="1484784"/>
            <a:ext cx="4824537" cy="4572000"/>
          </a:xfrm>
        </p:spPr>
        <p:txBody>
          <a:bodyPr/>
          <a:lstStyle/>
          <a:p>
            <a:r>
              <a:rPr lang="es-ES" dirty="0" err="1"/>
              <a:t>Subchannel</a:t>
            </a:r>
            <a:r>
              <a:rPr lang="es-ES" dirty="0"/>
              <a:t> LG </a:t>
            </a:r>
            <a:r>
              <a:rPr lang="es-ES" dirty="0" err="1"/>
              <a:t>simulations</a:t>
            </a:r>
            <a:r>
              <a:rPr lang="es-ES" dirty="0"/>
              <a:t>:</a:t>
            </a:r>
          </a:p>
          <a:p>
            <a:pPr lvl="1">
              <a:defRPr/>
            </a:pP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Maximum preamplifier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integration error 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of 0.64 % for |</a:t>
            </a:r>
            <a:r>
              <a:rPr lang="en-US" sz="1800" b="0" kern="0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US" sz="1800" b="0" kern="0" baseline="-25000" dirty="0" err="1">
                <a:solidFill>
                  <a:srgbClr val="000000"/>
                </a:solidFill>
                <a:latin typeface="Arial"/>
              </a:rPr>
              <a:t>IN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(t)| = 1 V and low-gain (LG) subchannel.</a:t>
            </a:r>
          </a:p>
          <a:p>
            <a:pPr lvl="1">
              <a:defRPr/>
            </a:pP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Transient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noise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at channel output range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sz="1800" b="0" kern="0" dirty="0">
                <a:solidFill>
                  <a:srgbClr val="FF0000"/>
                </a:solidFill>
                <a:latin typeface="Arial"/>
              </a:rPr>
              <a:t>00-700 µV </a:t>
            </a:r>
            <a:r>
              <a:rPr lang="en-US" sz="1800" b="0" kern="0" dirty="0">
                <a:latin typeface="Arial"/>
              </a:rPr>
              <a:t>(need &lt; 500 µV for 11 bits resolution).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340EC8-6350-3D83-A57F-9083FC8E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523F4-BDE9-4F76-95DC-33B209EE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9187DA-DB94-25A9-2F61-81475921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54C7CF-ECB7-A7A2-6093-A080C00F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3. Analog processing chain</a:t>
            </a:r>
            <a:br>
              <a:rPr lang="en-GB" sz="2800" dirty="0"/>
            </a:br>
            <a:r>
              <a:rPr lang="en-GB" sz="2800" dirty="0"/>
              <a:t>3.5. LG subchannel simulations. Transient output</a:t>
            </a:r>
            <a:endParaRPr lang="es-ES" sz="2800" dirty="0"/>
          </a:p>
        </p:txBody>
      </p:sp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44DDD18-6B5A-1F94-AA4B-E9540471A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5899" r="6735" b="3501"/>
          <a:stretch/>
        </p:blipFill>
        <p:spPr>
          <a:xfrm>
            <a:off x="278114" y="1196752"/>
            <a:ext cx="6631937" cy="50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1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E027617-9838-6E52-7E2A-E6854FC0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349" y="6521220"/>
            <a:ext cx="2540000" cy="276225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E6E80F69-6D18-0ACF-EBC6-4CE09D10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690" y="6525347"/>
            <a:ext cx="5652598" cy="2762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PicoCal</a:t>
            </a:r>
            <a:r>
              <a:rPr lang="en-US" dirty="0"/>
              <a:t> Electronics meeting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BBE4700-668E-7DEC-4BE7-ABA8DAB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3. Analog processing chain</a:t>
            </a:r>
            <a:br>
              <a:rPr lang="en-GB" sz="2800" dirty="0"/>
            </a:br>
            <a:r>
              <a:rPr lang="en-GB" sz="2800" dirty="0"/>
              <a:t>3.5. LG subchannel simulations. Linearity</a:t>
            </a:r>
            <a:endParaRPr lang="es-ES" sz="280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6AB4B1D-BEB4-5E21-5531-F796A0072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349" y="1484784"/>
            <a:ext cx="4824537" cy="4572000"/>
          </a:xfrm>
        </p:spPr>
        <p:txBody>
          <a:bodyPr/>
          <a:lstStyle/>
          <a:p>
            <a:r>
              <a:rPr lang="es-ES" dirty="0" err="1"/>
              <a:t>Subchannel</a:t>
            </a:r>
            <a:r>
              <a:rPr lang="es-ES" dirty="0"/>
              <a:t> LG </a:t>
            </a:r>
            <a:r>
              <a:rPr lang="es-ES" dirty="0" err="1"/>
              <a:t>simulations</a:t>
            </a:r>
            <a:r>
              <a:rPr lang="es-ES" dirty="0"/>
              <a:t>:</a:t>
            </a:r>
          </a:p>
          <a:p>
            <a:pPr lvl="1">
              <a:defRPr/>
            </a:pP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Maximum preamplifier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integration error 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of 0.64 % for |</a:t>
            </a:r>
            <a:r>
              <a:rPr lang="en-US" sz="1800" b="0" kern="0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US" sz="1800" b="0" kern="0" baseline="-25000" dirty="0" err="1">
                <a:solidFill>
                  <a:srgbClr val="000000"/>
                </a:solidFill>
                <a:latin typeface="Arial"/>
              </a:rPr>
              <a:t>IN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(t)| = 1 V and low-gain (LG) subchannel.</a:t>
            </a:r>
          </a:p>
          <a:p>
            <a:pPr lvl="1">
              <a:defRPr/>
            </a:pP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Transient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noise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at channel output range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sz="1800" b="0" kern="0" dirty="0">
                <a:solidFill>
                  <a:srgbClr val="FF0000"/>
                </a:solidFill>
                <a:latin typeface="Arial"/>
              </a:rPr>
              <a:t>00-700 µV </a:t>
            </a:r>
            <a:r>
              <a:rPr lang="en-US" sz="1800" b="0" kern="0" dirty="0">
                <a:latin typeface="Arial"/>
              </a:rPr>
              <a:t>(need &lt; 500 µV for 11 bits resolution).</a:t>
            </a:r>
          </a:p>
          <a:p>
            <a:pPr lvl="1"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Linearity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below </a:t>
            </a:r>
            <a:r>
              <a:rPr lang="en-US" sz="1800" b="0" kern="0" dirty="0">
                <a:solidFill>
                  <a:srgbClr val="00B050"/>
                </a:solidFill>
                <a:latin typeface="Arial"/>
              </a:rPr>
              <a:t>1LSB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for </a:t>
            </a:r>
            <a:r>
              <a:rPr lang="en-US" sz="1800" b="0" kern="0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US" sz="1800" b="0" kern="0" baseline="-25000" dirty="0" err="1">
                <a:solidFill>
                  <a:srgbClr val="000000"/>
                </a:solidFill>
                <a:latin typeface="Arial"/>
              </a:rPr>
              <a:t>cm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up to 1.1V.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4D4C013-EEE5-AD15-F7C0-CE309F8FA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957" y="1268760"/>
            <a:ext cx="6568921" cy="49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5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82471-9348-9674-842C-726CA20ED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03F6-E9A1-05BD-7D47-8A08D009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FB8C169-615C-A280-7E46-A3655F41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349" y="6521220"/>
            <a:ext cx="2540000" cy="276225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3293551F-D12D-39A7-72B1-A4B7A506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690" y="6525347"/>
            <a:ext cx="5652598" cy="2762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PicoCal</a:t>
            </a:r>
            <a:r>
              <a:rPr lang="en-US" dirty="0"/>
              <a:t> Electronics meeting</a:t>
            </a:r>
          </a:p>
        </p:txBody>
      </p:sp>
      <p:pic>
        <p:nvPicPr>
          <p:cNvPr id="7" name="Imagen 6" descr="Gráfico&#10;&#10;Descripción generada automáticamente">
            <a:extLst>
              <a:ext uri="{FF2B5EF4-FFF2-40B4-BE49-F238E27FC236}">
                <a16:creationId xmlns:a16="http://schemas.microsoft.com/office/drawing/2014/main" id="{55BCFA62-F0AD-1F99-9E88-6AA58CFE7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6648" r="8527" b="2900"/>
          <a:stretch/>
        </p:blipFill>
        <p:spPr>
          <a:xfrm>
            <a:off x="335360" y="1340768"/>
            <a:ext cx="6545627" cy="446449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0C07269-4E90-7234-C865-5A193EEC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3. Analog processing chain</a:t>
            </a:r>
            <a:br>
              <a:rPr lang="en-GB" sz="2800" dirty="0"/>
            </a:br>
            <a:r>
              <a:rPr lang="en-GB" sz="2800" dirty="0"/>
              <a:t>3.5. LG subchannel simulations. Plateau &amp; spillover</a:t>
            </a:r>
            <a:endParaRPr lang="es-ES" sz="28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885B30A-9D17-DD46-647E-C9889B39E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349" y="1484784"/>
            <a:ext cx="4824537" cy="4572000"/>
          </a:xfrm>
        </p:spPr>
        <p:txBody>
          <a:bodyPr/>
          <a:lstStyle/>
          <a:p>
            <a:r>
              <a:rPr lang="es-ES" dirty="0" err="1"/>
              <a:t>Subchannel</a:t>
            </a:r>
            <a:r>
              <a:rPr lang="es-ES" dirty="0"/>
              <a:t> LG </a:t>
            </a:r>
            <a:r>
              <a:rPr lang="es-ES" dirty="0" err="1"/>
              <a:t>simulations</a:t>
            </a:r>
            <a:r>
              <a:rPr lang="es-ES" dirty="0"/>
              <a:t>:</a:t>
            </a:r>
          </a:p>
          <a:p>
            <a:pPr lvl="1">
              <a:defRPr/>
            </a:pP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Maximum preamplifier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integration error 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of 0.64 % for |</a:t>
            </a:r>
            <a:r>
              <a:rPr lang="en-US" sz="1800" b="0" kern="0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US" sz="1800" b="0" kern="0" baseline="-25000" dirty="0" err="1">
                <a:solidFill>
                  <a:srgbClr val="000000"/>
                </a:solidFill>
                <a:latin typeface="Arial"/>
              </a:rPr>
              <a:t>IN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(t)| = 1 V and low-gain (LG) subchannel.</a:t>
            </a:r>
          </a:p>
          <a:p>
            <a:pPr lvl="1">
              <a:defRPr/>
            </a:pP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Transient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noise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at channel output range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sz="1800" b="0" kern="0" dirty="0">
                <a:solidFill>
                  <a:srgbClr val="FF0000"/>
                </a:solidFill>
                <a:latin typeface="Arial"/>
              </a:rPr>
              <a:t>00-700 µV </a:t>
            </a:r>
            <a:r>
              <a:rPr lang="en-US" sz="1800" b="0" kern="0" dirty="0">
                <a:latin typeface="Arial"/>
              </a:rPr>
              <a:t>(need &lt; 500 µV for 11 bits resolution).</a:t>
            </a:r>
          </a:p>
          <a:p>
            <a:pPr lvl="1"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Linearity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below </a:t>
            </a:r>
            <a:r>
              <a:rPr lang="en-US" sz="1800" b="0" kern="0" dirty="0">
                <a:solidFill>
                  <a:srgbClr val="00B050"/>
                </a:solidFill>
                <a:latin typeface="Arial"/>
              </a:rPr>
              <a:t>1LSB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for </a:t>
            </a:r>
            <a:r>
              <a:rPr lang="en-US" sz="1800" b="0" kern="0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US" sz="1800" b="0" kern="0" baseline="-25000" dirty="0" err="1">
                <a:solidFill>
                  <a:srgbClr val="000000"/>
                </a:solidFill>
                <a:latin typeface="Arial"/>
              </a:rPr>
              <a:t>cm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up to 1.1V.</a:t>
            </a:r>
          </a:p>
          <a:p>
            <a:pPr lvl="1"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Plateau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~ </a:t>
            </a:r>
            <a:r>
              <a:rPr lang="en-US" sz="1800" b="0" kern="0" dirty="0">
                <a:solidFill>
                  <a:srgbClr val="00B050"/>
                </a:solidFill>
                <a:latin typeface="Arial"/>
              </a:rPr>
              <a:t>9ns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(above specification, &gt; 5ns) for LG subchannel.</a:t>
            </a:r>
          </a:p>
          <a:p>
            <a:pPr lvl="1"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Spillover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~ </a:t>
            </a:r>
            <a:r>
              <a:rPr lang="en-US" sz="1800" b="0" kern="0" dirty="0">
                <a:solidFill>
                  <a:srgbClr val="FF0000"/>
                </a:solidFill>
                <a:latin typeface="Arial"/>
              </a:rPr>
              <a:t>2.7%</a:t>
            </a:r>
            <a:r>
              <a:rPr lang="en-US" sz="1800" b="0" kern="0" dirty="0">
                <a:solidFill>
                  <a:srgbClr val="000000"/>
                </a:solidFill>
                <a:latin typeface="Arial"/>
              </a:rPr>
              <a:t> (&lt; 1% specification). PMT pulse tail difficult to remove with the PZ filter.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4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4EAE1-E78C-6D18-F8CD-2B3DA513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49FFE8-432E-C852-6E10-165C766E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0195C0-B2D1-7AA4-06C6-F645D870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E6F2638-801F-6CA9-4A22-8E37CDA68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306" y="1175586"/>
            <a:ext cx="11069535" cy="5621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CE127AD-8BAE-8D72-3C31-F8BE41822EC1}"/>
                  </a:ext>
                </a:extLst>
              </p:cNvPr>
              <p:cNvSpPr txBox="1"/>
              <p:nvPr/>
            </p:nvSpPr>
            <p:spPr>
              <a:xfrm>
                <a:off x="2639616" y="2010554"/>
                <a:ext cx="1349793" cy="250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CE127AD-8BAE-8D72-3C31-F8BE41822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6" y="2010554"/>
                <a:ext cx="1349793" cy="250197"/>
              </a:xfrm>
              <a:prstGeom prst="rect">
                <a:avLst/>
              </a:prstGeom>
              <a:blipFill>
                <a:blip r:embed="rId4"/>
                <a:stretch>
                  <a:fillRect t="-2439" r="-2262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A81F568-54A0-4C74-1DBC-58236ECB3C29}"/>
                  </a:ext>
                </a:extLst>
              </p:cNvPr>
              <p:cNvSpPr txBox="1"/>
              <p:nvPr/>
            </p:nvSpPr>
            <p:spPr>
              <a:xfrm>
                <a:off x="2639616" y="2383053"/>
                <a:ext cx="1748940" cy="250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=200</m:t>
                      </m:r>
                      <m:r>
                        <a:rPr lang="es-E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A81F568-54A0-4C74-1DBC-58236ECB3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6" y="2383053"/>
                <a:ext cx="1748940" cy="250197"/>
              </a:xfrm>
              <a:prstGeom prst="rect">
                <a:avLst/>
              </a:prstGeom>
              <a:blipFill>
                <a:blip r:embed="rId5"/>
                <a:stretch>
                  <a:fillRect t="-2439" r="-1394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FA5A7A3-0A00-EFD9-F987-8B38A89768E9}"/>
              </a:ext>
            </a:extLst>
          </p:cNvPr>
          <p:cNvCxnSpPr>
            <a:stCxn id="10" idx="3"/>
          </p:cNvCxnSpPr>
          <p:nvPr/>
        </p:nvCxnSpPr>
        <p:spPr bwMode="auto">
          <a:xfrm flipV="1">
            <a:off x="3989409" y="2132856"/>
            <a:ext cx="450407" cy="279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053C56E-A04E-24DC-1C0A-936233BEFF6F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4388556" y="2508152"/>
            <a:ext cx="627324" cy="247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0659C4-26E8-E7A8-CFB2-CB8650CEDEAA}"/>
              </a:ext>
            </a:extLst>
          </p:cNvPr>
          <p:cNvSpPr txBox="1"/>
          <p:nvPr/>
        </p:nvSpPr>
        <p:spPr>
          <a:xfrm>
            <a:off x="2584068" y="3439113"/>
            <a:ext cx="180448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400" b="0" dirty="0">
                <a:solidFill>
                  <a:srgbClr val="C00000"/>
                </a:solidFill>
              </a:rPr>
              <a:t>HG output </a:t>
            </a:r>
            <a:r>
              <a:rPr lang="es-ES" sz="1400" b="0" dirty="0" err="1">
                <a:solidFill>
                  <a:srgbClr val="C00000"/>
                </a:solidFill>
              </a:rPr>
              <a:t>saturates</a:t>
            </a:r>
            <a:endParaRPr lang="en-US" sz="1400" b="0" dirty="0">
              <a:solidFill>
                <a:srgbClr val="C0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5C01420-CE79-ED8B-909A-0F0D4C1710FC}"/>
              </a:ext>
            </a:extLst>
          </p:cNvPr>
          <p:cNvSpPr txBox="1"/>
          <p:nvPr/>
        </p:nvSpPr>
        <p:spPr>
          <a:xfrm>
            <a:off x="2100750" y="5393412"/>
            <a:ext cx="21138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400" b="0" dirty="0">
                <a:solidFill>
                  <a:srgbClr val="C00000"/>
                </a:solidFill>
              </a:rPr>
              <a:t>LG output </a:t>
            </a:r>
            <a:r>
              <a:rPr lang="es-ES" sz="1400" b="0" dirty="0" err="1">
                <a:solidFill>
                  <a:srgbClr val="C00000"/>
                </a:solidFill>
              </a:rPr>
              <a:t>driven</a:t>
            </a:r>
            <a:r>
              <a:rPr lang="es-ES" sz="1400" b="0" dirty="0">
                <a:solidFill>
                  <a:srgbClr val="C00000"/>
                </a:solidFill>
              </a:rPr>
              <a:t> </a:t>
            </a:r>
            <a:r>
              <a:rPr lang="es-ES" sz="1400" b="0" dirty="0" err="1">
                <a:solidFill>
                  <a:srgbClr val="C00000"/>
                </a:solidFill>
              </a:rPr>
              <a:t>to</a:t>
            </a:r>
            <a:r>
              <a:rPr lang="es-ES" sz="1400" b="0" dirty="0">
                <a:solidFill>
                  <a:srgbClr val="C00000"/>
                </a:solidFill>
              </a:rPr>
              <a:t> ADC</a:t>
            </a:r>
            <a:endParaRPr lang="en-US" sz="1400" b="0" dirty="0">
              <a:solidFill>
                <a:srgbClr val="C00000"/>
              </a:solidFill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51D9676-D502-CAAF-FE70-D7B55FE77916}"/>
              </a:ext>
            </a:extLst>
          </p:cNvPr>
          <p:cNvCxnSpPr>
            <a:stCxn id="19" idx="3"/>
          </p:cNvCxnSpPr>
          <p:nvPr/>
        </p:nvCxnSpPr>
        <p:spPr bwMode="auto">
          <a:xfrm flipV="1">
            <a:off x="4388555" y="3475148"/>
            <a:ext cx="627325" cy="10708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5757984-7F19-9CAF-D164-97B16212E17D}"/>
              </a:ext>
            </a:extLst>
          </p:cNvPr>
          <p:cNvCxnSpPr/>
          <p:nvPr/>
        </p:nvCxnSpPr>
        <p:spPr bwMode="auto">
          <a:xfrm flipV="1">
            <a:off x="4214612" y="5118279"/>
            <a:ext cx="801268" cy="39895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B767B29-EA38-5DF1-9EC4-96A0802BAA25}"/>
              </a:ext>
            </a:extLst>
          </p:cNvPr>
          <p:cNvSpPr txBox="1"/>
          <p:nvPr/>
        </p:nvSpPr>
        <p:spPr>
          <a:xfrm>
            <a:off x="6277834" y="4333158"/>
            <a:ext cx="241045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400" b="0" dirty="0">
                <a:solidFill>
                  <a:srgbClr val="C00000"/>
                </a:solidFill>
              </a:rPr>
              <a:t>HG output (400mV) </a:t>
            </a:r>
            <a:r>
              <a:rPr lang="es-ES" sz="1400" b="0" dirty="0" err="1">
                <a:solidFill>
                  <a:srgbClr val="C00000"/>
                </a:solidFill>
              </a:rPr>
              <a:t>below</a:t>
            </a:r>
            <a:r>
              <a:rPr lang="es-ES" sz="1400" b="0" dirty="0">
                <a:solidFill>
                  <a:srgbClr val="C00000"/>
                </a:solidFill>
              </a:rPr>
              <a:t> </a:t>
            </a:r>
            <a:r>
              <a:rPr lang="es-ES" sz="1400" b="0" dirty="0" err="1">
                <a:solidFill>
                  <a:srgbClr val="C00000"/>
                </a:solidFill>
              </a:rPr>
              <a:t>comparator</a:t>
            </a:r>
            <a:r>
              <a:rPr lang="es-ES" sz="1400" b="0" dirty="0">
                <a:solidFill>
                  <a:srgbClr val="C00000"/>
                </a:solidFill>
              </a:rPr>
              <a:t> V </a:t>
            </a:r>
            <a:r>
              <a:rPr lang="es-ES" sz="1400" b="0" dirty="0" err="1">
                <a:solidFill>
                  <a:srgbClr val="C00000"/>
                </a:solidFill>
              </a:rPr>
              <a:t>threshold</a:t>
            </a:r>
            <a:r>
              <a:rPr lang="es-ES" sz="1400" b="0" dirty="0">
                <a:solidFill>
                  <a:srgbClr val="C00000"/>
                </a:solidFill>
              </a:rPr>
              <a:t> (1V)</a:t>
            </a:r>
            <a:endParaRPr lang="en-US" sz="1400" b="0" dirty="0">
              <a:solidFill>
                <a:srgbClr val="C00000"/>
              </a:solidFill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A4832102-CD8B-9E74-BAE4-313FEB5D10AE}"/>
              </a:ext>
            </a:extLst>
          </p:cNvPr>
          <p:cNvCxnSpPr>
            <a:cxnSpLocks/>
            <a:stCxn id="25" idx="1"/>
          </p:cNvCxnSpPr>
          <p:nvPr/>
        </p:nvCxnSpPr>
        <p:spPr bwMode="auto">
          <a:xfrm flipH="1" flipV="1">
            <a:off x="5663952" y="3933056"/>
            <a:ext cx="613882" cy="64016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E26DADF-286E-CD2F-7E3C-E447DF3724C5}"/>
              </a:ext>
            </a:extLst>
          </p:cNvPr>
          <p:cNvSpPr txBox="1"/>
          <p:nvPr/>
        </p:nvSpPr>
        <p:spPr>
          <a:xfrm>
            <a:off x="3569647" y="6453874"/>
            <a:ext cx="22651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400" b="0" dirty="0">
                <a:solidFill>
                  <a:srgbClr val="C00000"/>
                </a:solidFill>
              </a:rPr>
              <a:t>HG output </a:t>
            </a:r>
            <a:r>
              <a:rPr lang="es-ES" sz="1400" b="0" dirty="0" err="1">
                <a:solidFill>
                  <a:srgbClr val="C00000"/>
                </a:solidFill>
              </a:rPr>
              <a:t>driven</a:t>
            </a:r>
            <a:r>
              <a:rPr lang="es-ES" sz="1400" b="0" dirty="0">
                <a:solidFill>
                  <a:srgbClr val="C00000"/>
                </a:solidFill>
              </a:rPr>
              <a:t> </a:t>
            </a:r>
            <a:r>
              <a:rPr lang="es-ES" sz="1400" b="0" dirty="0" err="1">
                <a:solidFill>
                  <a:srgbClr val="C00000"/>
                </a:solidFill>
              </a:rPr>
              <a:t>to</a:t>
            </a:r>
            <a:r>
              <a:rPr lang="es-ES" sz="1400" b="0" dirty="0">
                <a:solidFill>
                  <a:srgbClr val="C00000"/>
                </a:solidFill>
              </a:rPr>
              <a:t> ADC</a:t>
            </a:r>
            <a:endParaRPr lang="en-US" sz="1400" b="0" dirty="0">
              <a:solidFill>
                <a:srgbClr val="C00000"/>
              </a:solidFill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DA92CFF4-89BC-635E-CC54-808C11B1BDA5}"/>
              </a:ext>
            </a:extLst>
          </p:cNvPr>
          <p:cNvCxnSpPr/>
          <p:nvPr/>
        </p:nvCxnSpPr>
        <p:spPr bwMode="auto">
          <a:xfrm flipV="1">
            <a:off x="4943872" y="5677468"/>
            <a:ext cx="720080" cy="80110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ítulo 1">
            <a:extLst>
              <a:ext uri="{FF2B5EF4-FFF2-40B4-BE49-F238E27FC236}">
                <a16:creationId xmlns:a16="http://schemas.microsoft.com/office/drawing/2014/main" id="{9DA302EE-8C4E-7B6A-BB31-DEDE6D9C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3. Analog processing chain</a:t>
            </a:r>
            <a:br>
              <a:rPr lang="en-GB" sz="2800" dirty="0"/>
            </a:br>
            <a:r>
              <a:rPr lang="en-GB" sz="2800" dirty="0"/>
              <a:t>3.6. ASIC transient simulation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995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5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60A0C0-1D37-DBF1-F217-1D27D9E9CC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9D5AEC-EB1D-4FEC-B072-0586F55F85B8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8AF2939-D0F0-A2B2-94D0-1C15561B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41EA-8902-4FEF-97BF-CB1A6E8589B3}" type="slidenum">
              <a:rPr lang="es-ES" altLang="es-ES" smtClean="0"/>
              <a:pPr/>
              <a:t>19</a:t>
            </a:fld>
            <a:endParaRPr lang="es-ES" altLang="es-E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A273640-2B96-6907-12C2-D922D22BE511}"/>
              </a:ext>
            </a:extLst>
          </p:cNvPr>
          <p:cNvSpPr txBox="1"/>
          <p:nvPr/>
        </p:nvSpPr>
        <p:spPr>
          <a:xfrm>
            <a:off x="378565" y="4900536"/>
            <a:ext cx="6653539" cy="1226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225"/>
              </a:spcBef>
              <a:buNone/>
            </a:pPr>
            <a:r>
              <a:rPr lang="es-ES" altLang="es-ES" dirty="0">
                <a:solidFill>
                  <a:srgbClr val="FFFFFF"/>
                </a:solidFill>
              </a:rPr>
              <a:t>Alberto López</a:t>
            </a:r>
            <a:br>
              <a:rPr lang="es-ES" altLang="es-ES" dirty="0">
                <a:solidFill>
                  <a:srgbClr val="FFFFFF"/>
                </a:solidFill>
              </a:rPr>
            </a:br>
            <a:r>
              <a:rPr lang="es-ES" altLang="es-ES" sz="2000" dirty="0">
                <a:solidFill>
                  <a:srgbClr val="FFFFFF"/>
                </a:solidFill>
              </a:rPr>
              <a:t>Barcelona </a:t>
            </a:r>
            <a:r>
              <a:rPr lang="es-ES" altLang="es-ES" sz="2000" dirty="0" err="1">
                <a:solidFill>
                  <a:srgbClr val="FFFFFF"/>
                </a:solidFill>
              </a:rPr>
              <a:t>University</a:t>
            </a:r>
            <a:br>
              <a:rPr lang="es-ES" altLang="es-ES" sz="2000" dirty="0">
                <a:solidFill>
                  <a:srgbClr val="FFFFFF"/>
                </a:solidFill>
              </a:rPr>
            </a:br>
            <a:endParaRPr lang="es-ES" altLang="es-ES" i="1" dirty="0">
              <a:solidFill>
                <a:srgbClr val="FFFFFF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F23F2EE-9898-B6A6-146B-6976D0D912E0}"/>
              </a:ext>
            </a:extLst>
          </p:cNvPr>
          <p:cNvSpPr/>
          <p:nvPr/>
        </p:nvSpPr>
        <p:spPr>
          <a:xfrm>
            <a:off x="1055441" y="3630157"/>
            <a:ext cx="1008111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Conclusions and future work</a:t>
            </a:r>
            <a:endParaRPr lang="es-E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0A51F344-E914-9DD0-41F2-8D7873EA24E6}"/>
              </a:ext>
            </a:extLst>
          </p:cNvPr>
          <p:cNvSpPr txBox="1">
            <a:spLocks/>
          </p:cNvSpPr>
          <p:nvPr/>
        </p:nvSpPr>
        <p:spPr bwMode="auto">
          <a:xfrm>
            <a:off x="6600056" y="5373216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5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A45797-5F34-403F-9E83-4E7DEE82EDCC}" type="datetime3">
              <a:rPr lang="en-US" sz="20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 March 2024</a:t>
            </a:fld>
            <a:endParaRPr lang="en-US" sz="20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1BFD41C5-127C-FB65-17A0-58A593BAA341}"/>
              </a:ext>
            </a:extLst>
          </p:cNvPr>
          <p:cNvSpPr txBox="1">
            <a:spLocks/>
          </p:cNvSpPr>
          <p:nvPr/>
        </p:nvSpPr>
        <p:spPr bwMode="auto">
          <a:xfrm>
            <a:off x="6877787" y="4967016"/>
            <a:ext cx="4638785" cy="40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5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PicoCal</a:t>
            </a:r>
            <a:r>
              <a:rPr 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Electronics meeting</a:t>
            </a:r>
          </a:p>
        </p:txBody>
      </p:sp>
    </p:spTree>
    <p:extLst>
      <p:ext uri="{BB962C8B-B14F-4D97-AF65-F5344CB8AC3E}">
        <p14:creationId xmlns:p14="http://schemas.microsoft.com/office/powerpoint/2010/main" val="18182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84" y="-59"/>
            <a:ext cx="11499184" cy="862956"/>
          </a:xfrm>
        </p:spPr>
        <p:txBody>
          <a:bodyPr/>
          <a:lstStyle/>
          <a:p>
            <a:r>
              <a:rPr lang="ca-ES" sz="2800" dirty="0"/>
              <a:t>1. </a:t>
            </a:r>
            <a:r>
              <a:rPr lang="ca-ES" sz="2800" dirty="0" err="1"/>
              <a:t>Introduction</a:t>
            </a:r>
            <a:br>
              <a:rPr lang="ca-ES" sz="2800" dirty="0"/>
            </a:br>
            <a:r>
              <a:rPr lang="ca-ES" sz="2800" dirty="0"/>
              <a:t>1.1. </a:t>
            </a:r>
            <a:r>
              <a:rPr lang="ca-ES" sz="2800" dirty="0" err="1"/>
              <a:t>Readout</a:t>
            </a:r>
            <a:r>
              <a:rPr lang="ca-ES" sz="2800" dirty="0"/>
              <a:t> </a:t>
            </a:r>
            <a:r>
              <a:rPr lang="ca-ES" sz="2800" dirty="0" err="1"/>
              <a:t>electronics</a:t>
            </a:r>
            <a:r>
              <a:rPr lang="ca-ES" sz="2800" dirty="0"/>
              <a:t> </a:t>
            </a:r>
            <a:r>
              <a:rPr lang="ca-ES" sz="2800" dirty="0" err="1"/>
              <a:t>architecture</a:t>
            </a:r>
            <a:endParaRPr lang="es-ES" sz="28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90916CF-1B16-4DAE-9F11-7FAE5031AEB5}"/>
              </a:ext>
            </a:extLst>
          </p:cNvPr>
          <p:cNvGrpSpPr/>
          <p:nvPr/>
        </p:nvGrpSpPr>
        <p:grpSpPr>
          <a:xfrm>
            <a:off x="12492" y="1052926"/>
            <a:ext cx="3645179" cy="5476247"/>
            <a:chOff x="272176" y="1044217"/>
            <a:chExt cx="3645179" cy="5476247"/>
          </a:xfrm>
        </p:grpSpPr>
        <p:pic>
          <p:nvPicPr>
            <p:cNvPr id="10" name="Picture 2" descr="C:\Users\Edu\Dropbox\tesi\figs\ECAL_from_back.jpg">
              <a:extLst>
                <a:ext uri="{FF2B5EF4-FFF2-40B4-BE49-F238E27FC236}">
                  <a16:creationId xmlns:a16="http://schemas.microsoft.com/office/drawing/2014/main" id="{57204F20-3D7C-447B-969D-3F2C999F3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76" y="1044217"/>
              <a:ext cx="3645179" cy="547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23BA301B-4B7A-4D98-B130-AB3CB2EE2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2" y="2073042"/>
              <a:ext cx="1151938" cy="70788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s-ES" altLang="en-US" sz="20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FRONT-END</a:t>
              </a:r>
              <a:br>
                <a:rPr lang="es-ES" altLang="en-US" sz="20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s-ES" altLang="en-US" sz="20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CRATES</a:t>
              </a:r>
              <a:endParaRPr lang="en-US" altLang="en-US" sz="2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2" name="Line 22">
              <a:extLst>
                <a:ext uri="{FF2B5EF4-FFF2-40B4-BE49-F238E27FC236}">
                  <a16:creationId xmlns:a16="http://schemas.microsoft.com/office/drawing/2014/main" id="{D7F17F30-1FA3-4E5C-94CC-22B0BBFE2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7336" y="2426985"/>
              <a:ext cx="33621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966E4874-4618-43A7-95A8-543F84996C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0159">
              <a:off x="1914783" y="3138709"/>
              <a:ext cx="560575" cy="4001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s-ES" altLang="en-US" sz="20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ECAL</a:t>
              </a:r>
              <a:endParaRPr lang="en-US" altLang="en-US" sz="2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sp>
        <p:nvSpPr>
          <p:cNvPr id="340" name="Marcador de contenido 2">
            <a:extLst>
              <a:ext uri="{FF2B5EF4-FFF2-40B4-BE49-F238E27FC236}">
                <a16:creationId xmlns:a16="http://schemas.microsoft.com/office/drawing/2014/main" id="{9DE90635-1F67-4D24-8B3B-5F27350C7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111" y="3269862"/>
            <a:ext cx="8471115" cy="33274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0" kern="0" dirty="0"/>
              <a:t>Photodetectors readout solution follows the same scheme as in current ECAL:</a:t>
            </a:r>
          </a:p>
          <a:p>
            <a:pPr lvl="1">
              <a:lnSpc>
                <a:spcPct val="100000"/>
              </a:lnSpc>
            </a:pPr>
            <a:r>
              <a:rPr lang="en-US" sz="1600" b="0" kern="0" dirty="0"/>
              <a:t>Minimal light transport with PMT sensors near modules</a:t>
            </a:r>
          </a:p>
          <a:p>
            <a:pPr lvl="1">
              <a:lnSpc>
                <a:spcPct val="100000"/>
              </a:lnSpc>
            </a:pPr>
            <a:r>
              <a:rPr lang="en-US" sz="1600" b="0" kern="0" dirty="0"/>
              <a:t>Electronics in crates on top of the detector (reduced radiation)</a:t>
            </a:r>
          </a:p>
          <a:p>
            <a:pPr lvl="1">
              <a:lnSpc>
                <a:spcPct val="100000"/>
              </a:lnSpc>
            </a:pPr>
            <a:r>
              <a:rPr lang="en-US" sz="1600" b="0" kern="0" dirty="0"/>
              <a:t>Connection via analog link (coaxial) up to 20m considered</a:t>
            </a:r>
          </a:p>
          <a:p>
            <a:pPr>
              <a:lnSpc>
                <a:spcPct val="100000"/>
              </a:lnSpc>
            </a:pPr>
            <a:r>
              <a:rPr lang="en-US" sz="1800" b="0" kern="0" dirty="0"/>
              <a:t>ASIC/chipset in TSMC 65nm with separate energy and timing processing paths</a:t>
            </a:r>
          </a:p>
          <a:p>
            <a:pPr>
              <a:lnSpc>
                <a:spcPct val="100000"/>
              </a:lnSpc>
            </a:pPr>
            <a:r>
              <a:rPr lang="en-US" sz="1800" b="0" kern="0" dirty="0"/>
              <a:t>Amplifier + Shaper circuit included on the PMT base or FEB t</a:t>
            </a:r>
            <a:r>
              <a:rPr lang="en-US" sz="1700" b="0" kern="0" dirty="0"/>
              <a:t>o compensate cable attenuation, improve SNR, if necessary, and reduce spill-over effort (IFIC)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Energy ASIC (ICECAL65) designed by IFIC, UPC and UB</a:t>
            </a:r>
          </a:p>
          <a:p>
            <a:pPr>
              <a:lnSpc>
                <a:spcPct val="100000"/>
              </a:lnSpc>
            </a:pPr>
            <a:r>
              <a:rPr lang="en-US" sz="1700" b="0" kern="0" dirty="0"/>
              <a:t>Timing ASIC (SPIDER) designed by IJC Lab, LPC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FEB designed by IJC Lab</a:t>
            </a:r>
            <a:endParaRPr lang="en-US" sz="1700" b="0" kern="0" dirty="0"/>
          </a:p>
          <a:p>
            <a:endParaRPr lang="en-US" sz="2000" dirty="0"/>
          </a:p>
        </p:txBody>
      </p:sp>
      <p:grpSp>
        <p:nvGrpSpPr>
          <p:cNvPr id="341" name="Grupo 340">
            <a:extLst>
              <a:ext uri="{FF2B5EF4-FFF2-40B4-BE49-F238E27FC236}">
                <a16:creationId xmlns:a16="http://schemas.microsoft.com/office/drawing/2014/main" id="{0907372E-9595-AB60-5FF4-8985257BC183}"/>
              </a:ext>
            </a:extLst>
          </p:cNvPr>
          <p:cNvGrpSpPr/>
          <p:nvPr/>
        </p:nvGrpSpPr>
        <p:grpSpPr>
          <a:xfrm>
            <a:off x="4921370" y="1134765"/>
            <a:ext cx="5827306" cy="2078211"/>
            <a:chOff x="1524684" y="4320940"/>
            <a:chExt cx="8531756" cy="2078211"/>
          </a:xfrm>
        </p:grpSpPr>
        <p:sp>
          <p:nvSpPr>
            <p:cNvPr id="342" name="Rectangle à coins arrondis 231">
              <a:extLst>
                <a:ext uri="{FF2B5EF4-FFF2-40B4-BE49-F238E27FC236}">
                  <a16:creationId xmlns:a16="http://schemas.microsoft.com/office/drawing/2014/main" id="{0B1BDC59-DE9B-1DF6-00C2-237BDB534FC9}"/>
                </a:ext>
              </a:extLst>
            </p:cNvPr>
            <p:cNvSpPr/>
            <p:nvPr/>
          </p:nvSpPr>
          <p:spPr bwMode="auto">
            <a:xfrm flipH="1">
              <a:off x="3847397" y="4320940"/>
              <a:ext cx="6209043" cy="2078211"/>
            </a:xfrm>
            <a:prstGeom prst="roundRect">
              <a:avLst>
                <a:gd name="adj" fmla="val 9410"/>
              </a:avLst>
            </a:prstGeom>
            <a:solidFill>
              <a:srgbClr val="339933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txBody>
            <a:bodyPr wrap="none" lIns="92064" tIns="46032" rIns="92064" bIns="46032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buNone/>
                <a:defRPr/>
              </a:pPr>
              <a:endParaRPr lang="fr-FR" sz="1800">
                <a:latin typeface="Arial" charset="0"/>
              </a:endParaRPr>
            </a:p>
          </p:txBody>
        </p:sp>
        <p:sp>
          <p:nvSpPr>
            <p:cNvPr id="343" name="10 Rectángulo">
              <a:extLst>
                <a:ext uri="{FF2B5EF4-FFF2-40B4-BE49-F238E27FC236}">
                  <a16:creationId xmlns:a16="http://schemas.microsoft.com/office/drawing/2014/main" id="{8411F9BE-BF23-612D-244C-1A8B371A0EA1}"/>
                </a:ext>
              </a:extLst>
            </p:cNvPr>
            <p:cNvSpPr/>
            <p:nvPr/>
          </p:nvSpPr>
          <p:spPr bwMode="auto">
            <a:xfrm>
              <a:off x="1524684" y="4647556"/>
              <a:ext cx="1353592" cy="1470057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4" name="11 Cubo">
              <a:extLst>
                <a:ext uri="{FF2B5EF4-FFF2-40B4-BE49-F238E27FC236}">
                  <a16:creationId xmlns:a16="http://schemas.microsoft.com/office/drawing/2014/main" id="{A363D2B8-F8A2-CB35-401B-382B9C804A29}"/>
                </a:ext>
              </a:extLst>
            </p:cNvPr>
            <p:cNvSpPr/>
            <p:nvPr/>
          </p:nvSpPr>
          <p:spPr bwMode="auto">
            <a:xfrm>
              <a:off x="1659991" y="5266036"/>
              <a:ext cx="578296" cy="332374"/>
            </a:xfrm>
            <a:prstGeom prst="cub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5" name="12 Cilindro">
              <a:extLst>
                <a:ext uri="{FF2B5EF4-FFF2-40B4-BE49-F238E27FC236}">
                  <a16:creationId xmlns:a16="http://schemas.microsoft.com/office/drawing/2014/main" id="{35A6863F-C0A3-3545-A9B3-A2BE9F0AA1AD}"/>
                </a:ext>
              </a:extLst>
            </p:cNvPr>
            <p:cNvSpPr/>
            <p:nvPr/>
          </p:nvSpPr>
          <p:spPr bwMode="auto">
            <a:xfrm rot="5400000" flipH="1">
              <a:off x="2203650" y="5321486"/>
              <a:ext cx="195665" cy="202863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46" name="13 Conector recto">
              <a:extLst>
                <a:ext uri="{FF2B5EF4-FFF2-40B4-BE49-F238E27FC236}">
                  <a16:creationId xmlns:a16="http://schemas.microsoft.com/office/drawing/2014/main" id="{0B3FDA4F-749E-E41A-F776-CB86B3F83B11}"/>
                </a:ext>
              </a:extLst>
            </p:cNvPr>
            <p:cNvCxnSpPr>
              <a:stCxn id="345" idx="1"/>
            </p:cNvCxnSpPr>
            <p:nvPr/>
          </p:nvCxnSpPr>
          <p:spPr bwMode="auto">
            <a:xfrm>
              <a:off x="2402914" y="5422917"/>
              <a:ext cx="759206" cy="2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7" name="ZoneTexte 406">
              <a:extLst>
                <a:ext uri="{FF2B5EF4-FFF2-40B4-BE49-F238E27FC236}">
                  <a16:creationId xmlns:a16="http://schemas.microsoft.com/office/drawing/2014/main" id="{A14D36D0-B54C-599F-71E4-0400308E1392}"/>
                </a:ext>
              </a:extLst>
            </p:cNvPr>
            <p:cNvSpPr txBox="1"/>
            <p:nvPr/>
          </p:nvSpPr>
          <p:spPr>
            <a:xfrm flipH="1">
              <a:off x="1547660" y="4743499"/>
              <a:ext cx="1142519" cy="3970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100" i="1" u="none" dirty="0">
                  <a:solidFill>
                    <a:schemeClr val="tx1"/>
                  </a:solidFill>
                </a:rPr>
                <a:t>Detector </a:t>
              </a:r>
              <a:r>
                <a:rPr lang="fr-FR" sz="1100" i="1" u="none" dirty="0" err="1">
                  <a:solidFill>
                    <a:schemeClr val="tx1"/>
                  </a:solidFill>
                </a:rPr>
                <a:t>cells</a:t>
              </a:r>
              <a:endParaRPr lang="fr-FR" sz="11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348" name="ZoneTexte 406">
              <a:extLst>
                <a:ext uri="{FF2B5EF4-FFF2-40B4-BE49-F238E27FC236}">
                  <a16:creationId xmlns:a16="http://schemas.microsoft.com/office/drawing/2014/main" id="{D06747BF-18D3-98BC-D9E6-9F73A138624C}"/>
                </a:ext>
              </a:extLst>
            </p:cNvPr>
            <p:cNvSpPr txBox="1"/>
            <p:nvPr/>
          </p:nvSpPr>
          <p:spPr>
            <a:xfrm flipH="1">
              <a:off x="1796102" y="5733610"/>
              <a:ext cx="789435" cy="24467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100" i="1" u="none" dirty="0">
                  <a:solidFill>
                    <a:schemeClr val="tx1"/>
                  </a:solidFill>
                </a:rPr>
                <a:t>PMT</a:t>
              </a:r>
            </a:p>
          </p:txBody>
        </p:sp>
        <p:sp>
          <p:nvSpPr>
            <p:cNvPr id="349" name="ZoneTexte 406">
              <a:extLst>
                <a:ext uri="{FF2B5EF4-FFF2-40B4-BE49-F238E27FC236}">
                  <a16:creationId xmlns:a16="http://schemas.microsoft.com/office/drawing/2014/main" id="{E0FFAECE-D714-A129-8DE1-9568ADA81B02}"/>
                </a:ext>
              </a:extLst>
            </p:cNvPr>
            <p:cNvSpPr txBox="1"/>
            <p:nvPr/>
          </p:nvSpPr>
          <p:spPr>
            <a:xfrm flipH="1">
              <a:off x="2743671" y="5478743"/>
              <a:ext cx="1102012" cy="38317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050" i="1" u="none" dirty="0">
                  <a:solidFill>
                    <a:schemeClr val="tx1"/>
                  </a:solidFill>
                </a:rPr>
                <a:t>12-20m </a:t>
              </a:r>
              <a:r>
                <a:rPr lang="fr-FR" sz="1050" i="1" u="none" dirty="0" err="1">
                  <a:solidFill>
                    <a:schemeClr val="tx1"/>
                  </a:solidFill>
                </a:rPr>
                <a:t>cable</a:t>
              </a:r>
              <a:endParaRPr lang="fr-FR" sz="105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350" name="42 Cilindro">
              <a:extLst>
                <a:ext uri="{FF2B5EF4-FFF2-40B4-BE49-F238E27FC236}">
                  <a16:creationId xmlns:a16="http://schemas.microsoft.com/office/drawing/2014/main" id="{11A3A008-B31F-D9DB-FC36-6D69F2603A2D}"/>
                </a:ext>
              </a:extLst>
            </p:cNvPr>
            <p:cNvSpPr/>
            <p:nvPr/>
          </p:nvSpPr>
          <p:spPr bwMode="auto">
            <a:xfrm rot="16200000" flipH="1">
              <a:off x="3258741" y="5014247"/>
              <a:ext cx="144015" cy="830884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51" name="43 Grupo">
              <a:extLst>
                <a:ext uri="{FF2B5EF4-FFF2-40B4-BE49-F238E27FC236}">
                  <a16:creationId xmlns:a16="http://schemas.microsoft.com/office/drawing/2014/main" id="{F9C35454-3FBA-61E9-7F05-D5B7BD5AF21B}"/>
                </a:ext>
              </a:extLst>
            </p:cNvPr>
            <p:cNvGrpSpPr/>
            <p:nvPr/>
          </p:nvGrpSpPr>
          <p:grpSpPr>
            <a:xfrm>
              <a:off x="3645248" y="5503797"/>
              <a:ext cx="156710" cy="150380"/>
              <a:chOff x="2219064" y="2954838"/>
              <a:chExt cx="156710" cy="150380"/>
            </a:xfrm>
          </p:grpSpPr>
          <p:cxnSp>
            <p:nvCxnSpPr>
              <p:cNvPr id="421" name="Straight Connector 422">
                <a:extLst>
                  <a:ext uri="{FF2B5EF4-FFF2-40B4-BE49-F238E27FC236}">
                    <a16:creationId xmlns:a16="http://schemas.microsoft.com/office/drawing/2014/main" id="{61A10E17-9B0F-FF19-4855-FDBAFBEB12E6}"/>
                  </a:ext>
                </a:extLst>
              </p:cNvPr>
              <p:cNvCxnSpPr/>
              <p:nvPr/>
            </p:nvCxnSpPr>
            <p:spPr bwMode="auto">
              <a:xfrm>
                <a:off x="2291679" y="2954838"/>
                <a:ext cx="0" cy="95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3">
                <a:extLst>
                  <a:ext uri="{FF2B5EF4-FFF2-40B4-BE49-F238E27FC236}">
                    <a16:creationId xmlns:a16="http://schemas.microsoft.com/office/drawing/2014/main" id="{D76D6BAA-1038-F4EE-DD8E-29A2134609C6}"/>
                  </a:ext>
                </a:extLst>
              </p:cNvPr>
              <p:cNvCxnSpPr/>
              <p:nvPr/>
            </p:nvCxnSpPr>
            <p:spPr bwMode="auto">
              <a:xfrm>
                <a:off x="2219064" y="3049041"/>
                <a:ext cx="147211" cy="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3">
                <a:extLst>
                  <a:ext uri="{FF2B5EF4-FFF2-40B4-BE49-F238E27FC236}">
                    <a16:creationId xmlns:a16="http://schemas.microsoft.com/office/drawing/2014/main" id="{C4D53F06-3F99-2ED9-90FF-0AD3F222F8D0}"/>
                  </a:ext>
                </a:extLst>
              </p:cNvPr>
              <p:cNvCxnSpPr/>
              <p:nvPr/>
            </p:nvCxnSpPr>
            <p:spPr bwMode="auto">
              <a:xfrm flipH="1" flipV="1">
                <a:off x="2234121" y="3049623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11C44385-7DC7-A8A3-FE73-4B75E3D32526}"/>
                  </a:ext>
                </a:extLst>
              </p:cNvPr>
              <p:cNvCxnSpPr/>
              <p:nvPr/>
            </p:nvCxnSpPr>
            <p:spPr bwMode="auto">
              <a:xfrm flipH="1" flipV="1">
                <a:off x="2267744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3">
                <a:extLst>
                  <a:ext uri="{FF2B5EF4-FFF2-40B4-BE49-F238E27FC236}">
                    <a16:creationId xmlns:a16="http://schemas.microsoft.com/office/drawing/2014/main" id="{F4BA50D3-E7B0-43DC-ED91-789AB8FC992B}"/>
                  </a:ext>
                </a:extLst>
              </p:cNvPr>
              <p:cNvCxnSpPr/>
              <p:nvPr/>
            </p:nvCxnSpPr>
            <p:spPr bwMode="auto">
              <a:xfrm flipH="1" flipV="1">
                <a:off x="2303748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3">
                <a:extLst>
                  <a:ext uri="{FF2B5EF4-FFF2-40B4-BE49-F238E27FC236}">
                    <a16:creationId xmlns:a16="http://schemas.microsoft.com/office/drawing/2014/main" id="{59623535-6D67-D9E7-AD36-55765034A02D}"/>
                  </a:ext>
                </a:extLst>
              </p:cNvPr>
              <p:cNvCxnSpPr/>
              <p:nvPr/>
            </p:nvCxnSpPr>
            <p:spPr bwMode="auto">
              <a:xfrm flipH="1" flipV="1">
                <a:off x="2337371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4" name="ZoneTexte 406">
              <a:extLst>
                <a:ext uri="{FF2B5EF4-FFF2-40B4-BE49-F238E27FC236}">
                  <a16:creationId xmlns:a16="http://schemas.microsoft.com/office/drawing/2014/main" id="{7A1F10A0-1462-197D-D9F2-2FB3C4D74CA1}"/>
                </a:ext>
              </a:extLst>
            </p:cNvPr>
            <p:cNvSpPr txBox="1"/>
            <p:nvPr/>
          </p:nvSpPr>
          <p:spPr>
            <a:xfrm flipH="1">
              <a:off x="3016395" y="5154215"/>
              <a:ext cx="697807" cy="2308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000" i="1" u="none" dirty="0">
                  <a:solidFill>
                    <a:schemeClr val="tx1"/>
                  </a:solidFill>
                </a:rPr>
                <a:t>50</a:t>
              </a:r>
              <a:r>
                <a:rPr lang="el-GR" sz="1000" i="1" u="none" dirty="0">
                  <a:solidFill>
                    <a:schemeClr val="tx1"/>
                  </a:solidFill>
                </a:rPr>
                <a:t>Ω</a:t>
              </a:r>
              <a:endParaRPr lang="fr-FR" sz="10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385" name="ZoneTexte 632">
              <a:extLst>
                <a:ext uri="{FF2B5EF4-FFF2-40B4-BE49-F238E27FC236}">
                  <a16:creationId xmlns:a16="http://schemas.microsoft.com/office/drawing/2014/main" id="{1CB73F8B-4F21-B36F-3BC6-FD7795A29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479187" y="6111714"/>
              <a:ext cx="2338006" cy="28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400" i="1" u="none" dirty="0">
                  <a:solidFill>
                    <a:schemeClr val="tx1"/>
                  </a:solidFill>
                </a:rPr>
                <a:t>Front End </a:t>
              </a:r>
              <a:r>
                <a:rPr lang="fr-FR" sz="1400" i="1" u="none" dirty="0" err="1">
                  <a:solidFill>
                    <a:schemeClr val="tx1"/>
                  </a:solidFill>
                </a:rPr>
                <a:t>Board</a:t>
              </a:r>
              <a:endParaRPr lang="fr-FR" sz="14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386" name="60 Conector recto">
              <a:extLst>
                <a:ext uri="{FF2B5EF4-FFF2-40B4-BE49-F238E27FC236}">
                  <a16:creationId xmlns:a16="http://schemas.microsoft.com/office/drawing/2014/main" id="{016D49F2-A8BD-7682-8FA0-8D5C949E637B}"/>
                </a:ext>
              </a:extLst>
            </p:cNvPr>
            <p:cNvCxnSpPr/>
            <p:nvPr/>
          </p:nvCxnSpPr>
          <p:spPr bwMode="auto">
            <a:xfrm>
              <a:off x="3734536" y="5441885"/>
              <a:ext cx="546445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7" name="61 CuadroTexto">
              <a:extLst>
                <a:ext uri="{FF2B5EF4-FFF2-40B4-BE49-F238E27FC236}">
                  <a16:creationId xmlns:a16="http://schemas.microsoft.com/office/drawing/2014/main" id="{E4372767-7462-5CBF-1291-FE58EF3C54C1}"/>
                </a:ext>
              </a:extLst>
            </p:cNvPr>
            <p:cNvSpPr txBox="1"/>
            <p:nvPr/>
          </p:nvSpPr>
          <p:spPr>
            <a:xfrm>
              <a:off x="3852246" y="5199577"/>
              <a:ext cx="190700" cy="237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050" i="1" u="none" dirty="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388" name="106 Conector recto">
              <a:extLst>
                <a:ext uri="{FF2B5EF4-FFF2-40B4-BE49-F238E27FC236}">
                  <a16:creationId xmlns:a16="http://schemas.microsoft.com/office/drawing/2014/main" id="{C395CADB-3E86-8238-6370-C19A751E1D91}"/>
                </a:ext>
              </a:extLst>
            </p:cNvPr>
            <p:cNvCxnSpPr>
              <a:cxnSpLocks noChangeShapeType="1"/>
              <a:stCxn id="399" idx="3"/>
              <a:endCxn id="417" idx="2"/>
            </p:cNvCxnSpPr>
            <p:nvPr/>
          </p:nvCxnSpPr>
          <p:spPr bwMode="auto">
            <a:xfrm flipH="1" flipV="1">
              <a:off x="2664543" y="5642374"/>
              <a:ext cx="125264" cy="571802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389" name="7 Rectángulo redondeado">
              <a:extLst>
                <a:ext uri="{FF2B5EF4-FFF2-40B4-BE49-F238E27FC236}">
                  <a16:creationId xmlns:a16="http://schemas.microsoft.com/office/drawing/2014/main" id="{B6EC8403-821B-89E7-810D-2CBF4A55BA20}"/>
                </a:ext>
              </a:extLst>
            </p:cNvPr>
            <p:cNvSpPr/>
            <p:nvPr/>
          </p:nvSpPr>
          <p:spPr bwMode="auto">
            <a:xfrm>
              <a:off x="4979225" y="4593277"/>
              <a:ext cx="914400" cy="54299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R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ca-ES" sz="800" i="1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Energy</a:t>
              </a:r>
              <a:br>
                <a:rPr kumimoji="0" lang="ca-ES" sz="80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ca-ES" sz="80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ASIC</a:t>
              </a:r>
              <a:endParaRPr kumimoji="0" lang="es-ES" sz="80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0" name="7 Rectángulo redondeado">
              <a:extLst>
                <a:ext uri="{FF2B5EF4-FFF2-40B4-BE49-F238E27FC236}">
                  <a16:creationId xmlns:a16="http://schemas.microsoft.com/office/drawing/2014/main" id="{0EF16367-5B50-7274-E9E6-F7179EFC7AE2}"/>
                </a:ext>
              </a:extLst>
            </p:cNvPr>
            <p:cNvSpPr/>
            <p:nvPr/>
          </p:nvSpPr>
          <p:spPr bwMode="auto">
            <a:xfrm>
              <a:off x="5398929" y="5730132"/>
              <a:ext cx="985103" cy="54299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ca-ES" sz="1050" i="1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Time</a:t>
              </a:r>
              <a:br>
                <a:rPr kumimoji="0" lang="ca-ES" sz="105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ca-ES" sz="105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ASIC</a:t>
              </a:r>
              <a:endParaRPr kumimoji="0" lang="es-ES" sz="105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97" name="Grupo 396">
              <a:extLst>
                <a:ext uri="{FF2B5EF4-FFF2-40B4-BE49-F238E27FC236}">
                  <a16:creationId xmlns:a16="http://schemas.microsoft.com/office/drawing/2014/main" id="{0F5B222F-912B-5326-6333-FBBF5343CCD7}"/>
                </a:ext>
              </a:extLst>
            </p:cNvPr>
            <p:cNvGrpSpPr/>
            <p:nvPr/>
          </p:nvGrpSpPr>
          <p:grpSpPr>
            <a:xfrm>
              <a:off x="4252070" y="5266037"/>
              <a:ext cx="333164" cy="376628"/>
              <a:chOff x="5735751" y="2531189"/>
              <a:chExt cx="333164" cy="376628"/>
            </a:xfrm>
          </p:grpSpPr>
          <p:sp>
            <p:nvSpPr>
              <p:cNvPr id="419" name="Rectángulo 418">
                <a:extLst>
                  <a:ext uri="{FF2B5EF4-FFF2-40B4-BE49-F238E27FC236}">
                    <a16:creationId xmlns:a16="http://schemas.microsoft.com/office/drawing/2014/main" id="{448632F4-92B4-0D15-6897-A3A11CC20529}"/>
                  </a:ext>
                </a:extLst>
              </p:cNvPr>
              <p:cNvSpPr/>
              <p:nvPr/>
            </p:nvSpPr>
            <p:spPr bwMode="auto">
              <a:xfrm>
                <a:off x="5735751" y="2531189"/>
                <a:ext cx="333164" cy="376628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sz="1800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0" name="Triángulo isósceles 419">
                <a:extLst>
                  <a:ext uri="{FF2B5EF4-FFF2-40B4-BE49-F238E27FC236}">
                    <a16:creationId xmlns:a16="http://schemas.microsoft.com/office/drawing/2014/main" id="{080C55F5-1D53-0F20-DC88-00938F4EB4AE}"/>
                  </a:ext>
                </a:extLst>
              </p:cNvPr>
              <p:cNvSpPr/>
              <p:nvPr/>
            </p:nvSpPr>
            <p:spPr bwMode="auto">
              <a:xfrm rot="5400000">
                <a:off x="5807958" y="2628194"/>
                <a:ext cx="216675" cy="180555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sz="18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8" name="Grupo 397">
              <a:extLst>
                <a:ext uri="{FF2B5EF4-FFF2-40B4-BE49-F238E27FC236}">
                  <a16:creationId xmlns:a16="http://schemas.microsoft.com/office/drawing/2014/main" id="{E9B3FAC2-EFE5-80A9-F74A-9DDF801C4621}"/>
                </a:ext>
              </a:extLst>
            </p:cNvPr>
            <p:cNvGrpSpPr/>
            <p:nvPr/>
          </p:nvGrpSpPr>
          <p:grpSpPr>
            <a:xfrm>
              <a:off x="2497960" y="5265746"/>
              <a:ext cx="333164" cy="376628"/>
              <a:chOff x="5735751" y="2531189"/>
              <a:chExt cx="333164" cy="376628"/>
            </a:xfrm>
          </p:grpSpPr>
          <p:sp>
            <p:nvSpPr>
              <p:cNvPr id="417" name="Rectángulo 416">
                <a:extLst>
                  <a:ext uri="{FF2B5EF4-FFF2-40B4-BE49-F238E27FC236}">
                    <a16:creationId xmlns:a16="http://schemas.microsoft.com/office/drawing/2014/main" id="{8BBE273F-4DAC-9D71-F53D-47CE5FFF3F2C}"/>
                  </a:ext>
                </a:extLst>
              </p:cNvPr>
              <p:cNvSpPr/>
              <p:nvPr/>
            </p:nvSpPr>
            <p:spPr bwMode="auto">
              <a:xfrm>
                <a:off x="5735751" y="2531189"/>
                <a:ext cx="333164" cy="376628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sz="1800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8" name="Triángulo isósceles 417">
                <a:extLst>
                  <a:ext uri="{FF2B5EF4-FFF2-40B4-BE49-F238E27FC236}">
                    <a16:creationId xmlns:a16="http://schemas.microsoft.com/office/drawing/2014/main" id="{973AE296-CCC0-ABD2-4CB8-EF478005EC1B}"/>
                  </a:ext>
                </a:extLst>
              </p:cNvPr>
              <p:cNvSpPr/>
              <p:nvPr/>
            </p:nvSpPr>
            <p:spPr bwMode="auto">
              <a:xfrm rot="5400000">
                <a:off x="5807958" y="2628194"/>
                <a:ext cx="216675" cy="180555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sz="1800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99" name="ZoneTexte 406">
              <a:extLst>
                <a:ext uri="{FF2B5EF4-FFF2-40B4-BE49-F238E27FC236}">
                  <a16:creationId xmlns:a16="http://schemas.microsoft.com/office/drawing/2014/main" id="{8A43CD1E-760D-1BA7-38A4-965377505569}"/>
                </a:ext>
              </a:extLst>
            </p:cNvPr>
            <p:cNvSpPr txBox="1"/>
            <p:nvPr/>
          </p:nvSpPr>
          <p:spPr>
            <a:xfrm flipH="1">
              <a:off x="2789807" y="6091840"/>
              <a:ext cx="1011375" cy="24467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100" i="1" u="none" dirty="0" err="1">
                  <a:solidFill>
                    <a:schemeClr val="tx1"/>
                  </a:solidFill>
                </a:rPr>
                <a:t>opamp</a:t>
              </a:r>
              <a:endParaRPr lang="fr-FR" sz="11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400" name="106 Conector recto">
              <a:extLst>
                <a:ext uri="{FF2B5EF4-FFF2-40B4-BE49-F238E27FC236}">
                  <a16:creationId xmlns:a16="http://schemas.microsoft.com/office/drawing/2014/main" id="{E12F37B4-39AC-0906-91A7-14C5F3768EEC}"/>
                </a:ext>
              </a:extLst>
            </p:cNvPr>
            <p:cNvCxnSpPr>
              <a:cxnSpLocks noChangeShapeType="1"/>
              <a:stCxn id="399" idx="1"/>
              <a:endCxn id="419" idx="2"/>
            </p:cNvCxnSpPr>
            <p:nvPr/>
          </p:nvCxnSpPr>
          <p:spPr bwMode="auto">
            <a:xfrm flipV="1">
              <a:off x="3801182" y="5642665"/>
              <a:ext cx="617471" cy="57151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01" name="Conector: angular 400">
              <a:extLst>
                <a:ext uri="{FF2B5EF4-FFF2-40B4-BE49-F238E27FC236}">
                  <a16:creationId xmlns:a16="http://schemas.microsoft.com/office/drawing/2014/main" id="{C5CFE3AB-FB3E-9179-A2A3-C225048EF91E}"/>
                </a:ext>
              </a:extLst>
            </p:cNvPr>
            <p:cNvCxnSpPr>
              <a:stCxn id="419" idx="3"/>
            </p:cNvCxnSpPr>
            <p:nvPr/>
          </p:nvCxnSpPr>
          <p:spPr bwMode="auto">
            <a:xfrm>
              <a:off x="4585234" y="5453028"/>
              <a:ext cx="914400" cy="914400"/>
            </a:xfrm>
            <a:prstGeom prst="bentConnector3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Conector: angular 401">
              <a:extLst>
                <a:ext uri="{FF2B5EF4-FFF2-40B4-BE49-F238E27FC236}">
                  <a16:creationId xmlns:a16="http://schemas.microsoft.com/office/drawing/2014/main" id="{70602DBB-1EDE-022F-1443-A62A6BCC7F9C}"/>
                </a:ext>
              </a:extLst>
            </p:cNvPr>
            <p:cNvCxnSpPr/>
            <p:nvPr/>
          </p:nvCxnSpPr>
          <p:spPr bwMode="auto">
            <a:xfrm>
              <a:off x="4612319" y="5453028"/>
              <a:ext cx="914400" cy="914400"/>
            </a:xfrm>
            <a:prstGeom prst="bentConnector3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3" name="Conector: angular 402">
              <a:extLst>
                <a:ext uri="{FF2B5EF4-FFF2-40B4-BE49-F238E27FC236}">
                  <a16:creationId xmlns:a16="http://schemas.microsoft.com/office/drawing/2014/main" id="{95D54485-8766-BE1E-5A02-BED20F40DFEA}"/>
                </a:ext>
              </a:extLst>
            </p:cNvPr>
            <p:cNvCxnSpPr>
              <a:cxnSpLocks/>
              <a:stCxn id="419" idx="3"/>
              <a:endCxn id="389" idx="1"/>
            </p:cNvCxnSpPr>
            <p:nvPr/>
          </p:nvCxnSpPr>
          <p:spPr bwMode="auto">
            <a:xfrm flipV="1">
              <a:off x="4585235" y="4864773"/>
              <a:ext cx="393991" cy="589578"/>
            </a:xfrm>
            <a:prstGeom prst="bentConnector3">
              <a:avLst>
                <a:gd name="adj1" fmla="val 50000"/>
              </a:avLst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4" name="Conector: angular 403">
              <a:extLst>
                <a:ext uri="{FF2B5EF4-FFF2-40B4-BE49-F238E27FC236}">
                  <a16:creationId xmlns:a16="http://schemas.microsoft.com/office/drawing/2014/main" id="{1187F6AD-3BDF-8E3B-25DF-41E4B236D441}"/>
                </a:ext>
              </a:extLst>
            </p:cNvPr>
            <p:cNvCxnSpPr>
              <a:cxnSpLocks/>
              <a:stCxn id="419" idx="3"/>
              <a:endCxn id="390" idx="1"/>
            </p:cNvCxnSpPr>
            <p:nvPr/>
          </p:nvCxnSpPr>
          <p:spPr bwMode="auto">
            <a:xfrm>
              <a:off x="4585234" y="5454351"/>
              <a:ext cx="813695" cy="547277"/>
            </a:xfrm>
            <a:prstGeom prst="bentConnector3">
              <a:avLst>
                <a:gd name="adj1" fmla="val 23626"/>
              </a:avLst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5" name="ZoneTexte 632">
              <a:extLst>
                <a:ext uri="{FF2B5EF4-FFF2-40B4-BE49-F238E27FC236}">
                  <a16:creationId xmlns:a16="http://schemas.microsoft.com/office/drawing/2014/main" id="{F3A02C3F-A9E6-A2D6-2857-FD76DD119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176140" y="5276785"/>
              <a:ext cx="476869" cy="341622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800" i="1" u="none" dirty="0">
                  <a:solidFill>
                    <a:srgbClr val="FF0000"/>
                  </a:solidFill>
                  <a:effectLst>
                    <a:outerShdw blurRad="101600" dist="50800" dir="5400000" algn="ctr" rotWithShape="0">
                      <a:schemeClr val="tx1"/>
                    </a:outerShdw>
                  </a:effectLst>
                </a:rPr>
                <a:t>?</a:t>
              </a:r>
            </a:p>
          </p:txBody>
        </p:sp>
        <p:sp>
          <p:nvSpPr>
            <p:cNvPr id="406" name="ZoneTexte 632">
              <a:extLst>
                <a:ext uri="{FF2B5EF4-FFF2-40B4-BE49-F238E27FC236}">
                  <a16:creationId xmlns:a16="http://schemas.microsoft.com/office/drawing/2014/main" id="{F9C843EF-0C17-79E4-116D-388872022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27806" y="5275899"/>
              <a:ext cx="476869" cy="341622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800" i="1" u="none" dirty="0">
                  <a:solidFill>
                    <a:srgbClr val="FF0000"/>
                  </a:solidFill>
                  <a:effectLst>
                    <a:outerShdw blurRad="101600" dist="50800" dir="5400000" algn="ctr" rotWithShape="0">
                      <a:schemeClr val="tx1"/>
                    </a:outerShdw>
                  </a:effectLst>
                </a:rPr>
                <a:t>?</a:t>
              </a:r>
            </a:p>
          </p:txBody>
        </p:sp>
        <p:sp>
          <p:nvSpPr>
            <p:cNvPr id="407" name="Rectángulo: esquinas redondeadas 406">
              <a:extLst>
                <a:ext uri="{FF2B5EF4-FFF2-40B4-BE49-F238E27FC236}">
                  <a16:creationId xmlns:a16="http://schemas.microsoft.com/office/drawing/2014/main" id="{92B146A0-318F-9D7B-6D16-C5C5B663BB24}"/>
                </a:ext>
              </a:extLst>
            </p:cNvPr>
            <p:cNvSpPr/>
            <p:nvPr/>
          </p:nvSpPr>
          <p:spPr bwMode="auto">
            <a:xfrm>
              <a:off x="7342124" y="4985322"/>
              <a:ext cx="1155841" cy="838360"/>
            </a:xfrm>
            <a:prstGeom prst="roundRect">
              <a:avLst/>
            </a:prstGeom>
            <a:solidFill>
              <a:srgbClr val="FFCC99"/>
            </a:solidFill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ca-ES" sz="12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FPGA</a:t>
              </a:r>
              <a:endParaRPr kumimoji="0" lang="es-ES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8" name="Rectángulo: esquinas redondeadas 407">
              <a:extLst>
                <a:ext uri="{FF2B5EF4-FFF2-40B4-BE49-F238E27FC236}">
                  <a16:creationId xmlns:a16="http://schemas.microsoft.com/office/drawing/2014/main" id="{59422168-00B4-68D0-444A-93EE541870A2}"/>
                </a:ext>
              </a:extLst>
            </p:cNvPr>
            <p:cNvSpPr/>
            <p:nvPr/>
          </p:nvSpPr>
          <p:spPr bwMode="auto">
            <a:xfrm>
              <a:off x="8721771" y="4984459"/>
              <a:ext cx="1155841" cy="838360"/>
            </a:xfrm>
            <a:prstGeom prst="roundRect">
              <a:avLst/>
            </a:prstGeom>
            <a:solidFill>
              <a:srgbClr val="FFCC99"/>
            </a:solidFill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ca-ES" sz="12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GBT</a:t>
              </a:r>
              <a:endParaRPr kumimoji="0" lang="es-ES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9" name="ZoneTexte 632">
              <a:extLst>
                <a:ext uri="{FF2B5EF4-FFF2-40B4-BE49-F238E27FC236}">
                  <a16:creationId xmlns:a16="http://schemas.microsoft.com/office/drawing/2014/main" id="{3AED6655-6D05-574D-9007-D07C7F350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476637" y="4392948"/>
              <a:ext cx="1809940" cy="24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100" i="1" u="none" dirty="0" err="1">
                  <a:solidFill>
                    <a:schemeClr val="tx1"/>
                  </a:solidFill>
                </a:rPr>
                <a:t>Front-End</a:t>
              </a:r>
              <a:r>
                <a:rPr lang="fr-FR" sz="1100" i="1" u="none" dirty="0">
                  <a:solidFill>
                    <a:schemeClr val="tx1"/>
                  </a:solidFill>
                </a:rPr>
                <a:t> ASIC</a:t>
              </a:r>
            </a:p>
          </p:txBody>
        </p:sp>
        <p:sp>
          <p:nvSpPr>
            <p:cNvPr id="410" name="ZoneTexte 632">
              <a:extLst>
                <a:ext uri="{FF2B5EF4-FFF2-40B4-BE49-F238E27FC236}">
                  <a16:creationId xmlns:a16="http://schemas.microsoft.com/office/drawing/2014/main" id="{E9C6DF25-BC74-12B9-675D-3CCB137C4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265781" y="4619260"/>
              <a:ext cx="1225546" cy="397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100" i="1" u="none" dirty="0">
                  <a:solidFill>
                    <a:schemeClr val="tx1"/>
                  </a:solidFill>
                </a:rPr>
                <a:t>Digital</a:t>
              </a:r>
              <a:br>
                <a:rPr lang="fr-FR" sz="1100" i="1" u="none" dirty="0">
                  <a:solidFill>
                    <a:schemeClr val="tx1"/>
                  </a:solidFill>
                </a:rPr>
              </a:br>
              <a:r>
                <a:rPr lang="fr-FR" sz="1100" i="1" u="none" dirty="0" err="1">
                  <a:solidFill>
                    <a:schemeClr val="tx1"/>
                  </a:solidFill>
                </a:rPr>
                <a:t>Back-End</a:t>
              </a:r>
              <a:endParaRPr lang="fr-FR" sz="11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411" name="ZoneTexte 632">
              <a:extLst>
                <a:ext uri="{FF2B5EF4-FFF2-40B4-BE49-F238E27FC236}">
                  <a16:creationId xmlns:a16="http://schemas.microsoft.com/office/drawing/2014/main" id="{AC9DC9EF-F6AC-ABD5-DBF1-B0B4F8ECC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549681" y="4734135"/>
              <a:ext cx="1448510" cy="24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100" i="1" u="none" dirty="0">
                  <a:solidFill>
                    <a:schemeClr val="tx1"/>
                  </a:solidFill>
                </a:rPr>
                <a:t>Optical Link</a:t>
              </a:r>
            </a:p>
          </p:txBody>
        </p:sp>
        <p:cxnSp>
          <p:nvCxnSpPr>
            <p:cNvPr id="412" name="Conector: angular 411">
              <a:extLst>
                <a:ext uri="{FF2B5EF4-FFF2-40B4-BE49-F238E27FC236}">
                  <a16:creationId xmlns:a16="http://schemas.microsoft.com/office/drawing/2014/main" id="{48077C9E-C2E7-1E27-98AA-8E051C2DDBD2}"/>
                </a:ext>
              </a:extLst>
            </p:cNvPr>
            <p:cNvCxnSpPr>
              <a:cxnSpLocks/>
              <a:stCxn id="390" idx="3"/>
              <a:endCxn id="407" idx="1"/>
            </p:cNvCxnSpPr>
            <p:nvPr/>
          </p:nvCxnSpPr>
          <p:spPr bwMode="auto">
            <a:xfrm flipV="1">
              <a:off x="6384032" y="5404502"/>
              <a:ext cx="958092" cy="597126"/>
            </a:xfrm>
            <a:prstGeom prst="bentConnector3">
              <a:avLst>
                <a:gd name="adj1" fmla="val 73755"/>
              </a:avLst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" name="Flecha: pentágono 412">
              <a:extLst>
                <a:ext uri="{FF2B5EF4-FFF2-40B4-BE49-F238E27FC236}">
                  <a16:creationId xmlns:a16="http://schemas.microsoft.com/office/drawing/2014/main" id="{1E969643-16E9-8ADE-8FD5-3EA74AF0AB31}"/>
                </a:ext>
              </a:extLst>
            </p:cNvPr>
            <p:cNvSpPr/>
            <p:nvPr/>
          </p:nvSpPr>
          <p:spPr bwMode="auto">
            <a:xfrm flipH="1">
              <a:off x="5988460" y="4621004"/>
              <a:ext cx="859204" cy="49801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ca-ES" sz="8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ADC</a:t>
              </a:r>
              <a:endParaRPr kumimoji="0" lang="es-ES" sz="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4" name="60 Conector recto">
              <a:extLst>
                <a:ext uri="{FF2B5EF4-FFF2-40B4-BE49-F238E27FC236}">
                  <a16:creationId xmlns:a16="http://schemas.microsoft.com/office/drawing/2014/main" id="{54579774-4365-C6F4-33C5-473E969077FC}"/>
                </a:ext>
              </a:extLst>
            </p:cNvPr>
            <p:cNvCxnSpPr>
              <a:cxnSpLocks/>
              <a:stCxn id="389" idx="3"/>
              <a:endCxn id="413" idx="3"/>
            </p:cNvCxnSpPr>
            <p:nvPr/>
          </p:nvCxnSpPr>
          <p:spPr bwMode="auto">
            <a:xfrm>
              <a:off x="5893626" y="4864773"/>
              <a:ext cx="94834" cy="52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Conector: angular 414">
              <a:extLst>
                <a:ext uri="{FF2B5EF4-FFF2-40B4-BE49-F238E27FC236}">
                  <a16:creationId xmlns:a16="http://schemas.microsoft.com/office/drawing/2014/main" id="{EFCE282D-9392-0484-6456-63DF9B3D90D5}"/>
                </a:ext>
              </a:extLst>
            </p:cNvPr>
            <p:cNvCxnSpPr>
              <a:cxnSpLocks/>
              <a:stCxn id="413" idx="1"/>
              <a:endCxn id="407" idx="1"/>
            </p:cNvCxnSpPr>
            <p:nvPr/>
          </p:nvCxnSpPr>
          <p:spPr bwMode="auto">
            <a:xfrm>
              <a:off x="6847664" y="4870010"/>
              <a:ext cx="494460" cy="534492"/>
            </a:xfrm>
            <a:prstGeom prst="bentConnector3">
              <a:avLst>
                <a:gd name="adj1" fmla="val 50000"/>
              </a:avLst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60 Conector recto">
              <a:extLst>
                <a:ext uri="{FF2B5EF4-FFF2-40B4-BE49-F238E27FC236}">
                  <a16:creationId xmlns:a16="http://schemas.microsoft.com/office/drawing/2014/main" id="{EE5E5E3A-369C-C5CB-D47E-2EF17E3EADCC}"/>
                </a:ext>
              </a:extLst>
            </p:cNvPr>
            <p:cNvCxnSpPr>
              <a:cxnSpLocks/>
              <a:stCxn id="407" idx="3"/>
              <a:endCxn id="408" idx="1"/>
            </p:cNvCxnSpPr>
            <p:nvPr/>
          </p:nvCxnSpPr>
          <p:spPr bwMode="auto">
            <a:xfrm flipV="1">
              <a:off x="8497965" y="5403639"/>
              <a:ext cx="223807" cy="86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691C7770-329C-AB19-3721-5E408250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349" y="6521220"/>
            <a:ext cx="2540000" cy="276225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CD8DB9A9-E90B-463F-24DD-8D9E95F5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690" y="6525347"/>
            <a:ext cx="5652598" cy="2762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PicoCal</a:t>
            </a:r>
            <a:r>
              <a:rPr lang="en-US" dirty="0"/>
              <a:t> Electronics meeting</a:t>
            </a:r>
          </a:p>
        </p:txBody>
      </p:sp>
    </p:spTree>
    <p:extLst>
      <p:ext uri="{BB962C8B-B14F-4D97-AF65-F5344CB8AC3E}">
        <p14:creationId xmlns:p14="http://schemas.microsoft.com/office/powerpoint/2010/main" val="21335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82471-9348-9674-842C-726CA20ED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03F6-E9A1-05BD-7D47-8A08D009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FB8C169-615C-A280-7E46-A3655F41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349" y="6521220"/>
            <a:ext cx="2540000" cy="276225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3293551F-D12D-39A7-72B1-A4B7A506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690" y="6525347"/>
            <a:ext cx="5652598" cy="2762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PicoCal</a:t>
            </a:r>
            <a:r>
              <a:rPr lang="en-US" dirty="0"/>
              <a:t> Electronics meeting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0C07269-4E90-7234-C865-5A193EEC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4. Conclusions and future work</a:t>
            </a:r>
            <a:endParaRPr lang="es-ES" sz="28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885B30A-9D17-DD46-647E-C9889B39E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68760"/>
            <a:ext cx="11674537" cy="4572000"/>
          </a:xfrm>
        </p:spPr>
        <p:txBody>
          <a:bodyPr/>
          <a:lstStyle/>
          <a:p>
            <a:r>
              <a:rPr lang="es-ES" sz="1800" b="0" kern="0" dirty="0" err="1">
                <a:solidFill>
                  <a:srgbClr val="004DA1"/>
                </a:solidFill>
                <a:latin typeface="Arial"/>
              </a:rPr>
              <a:t>From</a:t>
            </a:r>
            <a:r>
              <a:rPr lang="es-ES" sz="1800" b="0" kern="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b="0" kern="0" dirty="0" err="1">
                <a:solidFill>
                  <a:srgbClr val="004DA1"/>
                </a:solidFill>
                <a:latin typeface="Arial"/>
              </a:rPr>
              <a:t>the</a:t>
            </a:r>
            <a:r>
              <a:rPr lang="es-ES" sz="1800" b="0" kern="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b="0" kern="0" dirty="0" err="1">
                <a:solidFill>
                  <a:srgbClr val="004DA1"/>
                </a:solidFill>
                <a:latin typeface="Arial"/>
              </a:rPr>
              <a:t>pre-layout</a:t>
            </a:r>
            <a:r>
              <a:rPr lang="es-ES" sz="1800" b="0" kern="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b="0" kern="0" dirty="0" err="1">
                <a:solidFill>
                  <a:srgbClr val="004DA1"/>
                </a:solidFill>
                <a:latin typeface="Arial"/>
              </a:rPr>
              <a:t>results</a:t>
            </a:r>
            <a:r>
              <a:rPr lang="es-ES" sz="1800" b="0" kern="0" dirty="0">
                <a:solidFill>
                  <a:srgbClr val="004DA1"/>
                </a:solidFill>
                <a:latin typeface="Arial"/>
              </a:rPr>
              <a:t>, </a:t>
            </a:r>
            <a:r>
              <a:rPr lang="es-ES" sz="1800" b="0" kern="0" dirty="0" err="1">
                <a:solidFill>
                  <a:srgbClr val="004DA1"/>
                </a:solidFill>
                <a:latin typeface="Arial"/>
              </a:rPr>
              <a:t>it</a:t>
            </a:r>
            <a:r>
              <a:rPr lang="es-ES" sz="1800" b="0" kern="0" dirty="0">
                <a:solidFill>
                  <a:srgbClr val="004DA1"/>
                </a:solidFill>
                <a:latin typeface="Arial"/>
              </a:rPr>
              <a:t> can be </a:t>
            </a:r>
            <a:r>
              <a:rPr lang="es-ES" sz="1800" b="0" kern="0" dirty="0" err="1">
                <a:solidFill>
                  <a:srgbClr val="004DA1"/>
                </a:solidFill>
                <a:latin typeface="Arial"/>
              </a:rPr>
              <a:t>concluded</a:t>
            </a:r>
            <a:r>
              <a:rPr lang="es-ES" sz="1800" b="0" kern="0" dirty="0">
                <a:solidFill>
                  <a:srgbClr val="004DA1"/>
                </a:solidFill>
                <a:latin typeface="Arial"/>
              </a:rPr>
              <a:t>:</a:t>
            </a:r>
          </a:p>
          <a:p>
            <a:pPr lvl="1"/>
            <a:r>
              <a:rPr lang="es-ES" sz="15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OTA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fulfills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every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specification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requested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achieving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expected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performance at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channel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output.</a:t>
            </a:r>
          </a:p>
          <a:p>
            <a:pPr lvl="1"/>
            <a:r>
              <a:rPr lang="es-ES" sz="15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channel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performance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must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be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improved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in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terms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transient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noise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spillover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but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it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shows a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low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integration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error and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good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metrics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plateau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linearity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1"/>
            <a:endParaRPr lang="es-ES" sz="1800" dirty="0">
              <a:solidFill>
                <a:srgbClr val="004DA1"/>
              </a:solidFill>
              <a:latin typeface="Arial"/>
            </a:endParaRPr>
          </a:p>
          <a:p>
            <a:r>
              <a:rPr lang="es-ES" sz="1800" dirty="0" err="1">
                <a:solidFill>
                  <a:srgbClr val="004DA1"/>
                </a:solidFill>
                <a:latin typeface="Arial"/>
              </a:rPr>
              <a:t>While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working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on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the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layout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design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of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the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different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blocks,</a:t>
            </a:r>
            <a:r>
              <a:rPr lang="es-ES" sz="1800" b="0" kern="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b="0" kern="0" dirty="0" err="1">
                <a:solidFill>
                  <a:srgbClr val="004DA1"/>
                </a:solidFill>
                <a:latin typeface="Arial"/>
              </a:rPr>
              <a:t>the</a:t>
            </a:r>
            <a:r>
              <a:rPr lang="es-ES" sz="1800" b="0" kern="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b="0" kern="0" dirty="0" err="1">
                <a:solidFill>
                  <a:srgbClr val="004DA1"/>
                </a:solidFill>
                <a:latin typeface="Arial"/>
              </a:rPr>
              <a:t>following</a:t>
            </a:r>
            <a:r>
              <a:rPr lang="es-ES" sz="1800" b="0" kern="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modifications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are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being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considered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to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improve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the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performance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of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</a:t>
            </a:r>
            <a:r>
              <a:rPr lang="es-ES" sz="1800" dirty="0" err="1">
                <a:solidFill>
                  <a:srgbClr val="004DA1"/>
                </a:solidFill>
                <a:latin typeface="Arial"/>
              </a:rPr>
              <a:t>the</a:t>
            </a:r>
            <a:r>
              <a:rPr lang="es-ES" sz="1800" dirty="0">
                <a:solidFill>
                  <a:srgbClr val="004DA1"/>
                </a:solidFill>
                <a:latin typeface="Arial"/>
              </a:rPr>
              <a:t> ASIC:</a:t>
            </a:r>
          </a:p>
          <a:p>
            <a:pPr lvl="1"/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Redesign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class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AB translinear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loop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improve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robustness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against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PVT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corners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1"/>
            <a:r>
              <a:rPr lang="es-ES" sz="1500" dirty="0" err="1">
                <a:solidFill>
                  <a:srgbClr val="000000"/>
                </a:solidFill>
                <a:latin typeface="Arial"/>
              </a:rPr>
              <a:t>Finer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tunning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transistor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parameters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optimize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area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power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consumption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and SNR. </a:t>
            </a:r>
          </a:p>
          <a:p>
            <a:pPr lvl="1"/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Add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fully-differential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driver at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output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each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single block (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preamp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, PZ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filter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, and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integrator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)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testing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purposes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1"/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Replace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MUX 4:1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2xMUX2:1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dirty="0" err="1">
                <a:solidFill>
                  <a:srgbClr val="000000"/>
                </a:solidFill>
                <a:latin typeface="Arial"/>
              </a:rPr>
              <a:t>allow</a:t>
            </a:r>
            <a:r>
              <a:rPr lang="es-E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subchannel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 pedestal </a:t>
            </a:r>
            <a:r>
              <a:rPr lang="es-ES" sz="1500" b="0" kern="0" dirty="0" err="1">
                <a:solidFill>
                  <a:srgbClr val="000000"/>
                </a:solidFill>
                <a:latin typeface="Arial"/>
              </a:rPr>
              <a:t>subtraction</a:t>
            </a:r>
            <a:r>
              <a:rPr lang="es-ES" sz="1500" b="0" kern="0" dirty="0">
                <a:solidFill>
                  <a:srgbClr val="000000"/>
                </a:solidFill>
                <a:latin typeface="Arial"/>
              </a:rPr>
              <a:t>.</a:t>
            </a:r>
            <a:endParaRPr lang="en-US" sz="1500" b="0" kern="0" dirty="0">
              <a:solidFill>
                <a:srgbClr val="000000"/>
              </a:solidFill>
              <a:latin typeface="Aria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1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78326-A34F-3362-0489-12FBF4DFE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ca" smtClean="0"/>
              <a:pPr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BD577-44C8-40E4-196A-0C51F26E2394}"/>
              </a:ext>
            </a:extLst>
          </p:cNvPr>
          <p:cNvSpPr txBox="1"/>
          <p:nvPr/>
        </p:nvSpPr>
        <p:spPr>
          <a:xfrm>
            <a:off x="3449497" y="3573017"/>
            <a:ext cx="538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4000" b="0" dirty="0">
                <a:solidFill>
                  <a:schemeClr val="tx1"/>
                </a:solidFill>
                <a:latin typeface="CMSS17"/>
              </a:rPr>
              <a:t>Thank you for listening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FFF26F0F-D948-E9E6-70BC-2835F2B1F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102" y="4192616"/>
            <a:ext cx="5237017" cy="1309255"/>
          </a:xfrm>
          <a:prstGeom prst="rect">
            <a:avLst/>
          </a:prstGeom>
        </p:spPr>
      </p:pic>
      <p:pic>
        <p:nvPicPr>
          <p:cNvPr id="6" name="Picture 5" descr="A picture containing logo, graphics, font, design&#10;&#10;Description automatically generated">
            <a:extLst>
              <a:ext uri="{FF2B5EF4-FFF2-40B4-BE49-F238E27FC236}">
                <a16:creationId xmlns:a16="http://schemas.microsoft.com/office/drawing/2014/main" id="{F5565305-232A-8644-8ED1-BCA2933F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670" y="1823031"/>
            <a:ext cx="1749984" cy="1749984"/>
          </a:xfrm>
          <a:prstGeom prst="rect">
            <a:avLst/>
          </a:prstGeom>
        </p:spPr>
      </p:pic>
      <p:pic>
        <p:nvPicPr>
          <p:cNvPr id="7" name="Picture 6" descr="A picture containing graphics, font, graphic design, design&#10;&#10;Description automatically generated">
            <a:extLst>
              <a:ext uri="{FF2B5EF4-FFF2-40B4-BE49-F238E27FC236}">
                <a16:creationId xmlns:a16="http://schemas.microsoft.com/office/drawing/2014/main" id="{D9C7358C-E84C-D680-A34E-E59741186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205" y="2092249"/>
            <a:ext cx="1431244" cy="12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94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60A0C0-1D37-DBF1-F217-1D27D9E9CC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9D5AEC-EB1D-4FEC-B072-0586F55F85B8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8AF2939-D0F0-A2B2-94D0-1C15561B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41EA-8902-4FEF-97BF-CB1A6E8589B3}" type="slidenum">
              <a:rPr lang="es-ES" altLang="es-ES" smtClean="0"/>
              <a:pPr/>
              <a:t>22</a:t>
            </a:fld>
            <a:endParaRPr lang="es-ES" altLang="es-E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A273640-2B96-6907-12C2-D922D22BE511}"/>
              </a:ext>
            </a:extLst>
          </p:cNvPr>
          <p:cNvSpPr txBox="1"/>
          <p:nvPr/>
        </p:nvSpPr>
        <p:spPr>
          <a:xfrm>
            <a:off x="378565" y="4900536"/>
            <a:ext cx="6653539" cy="1226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225"/>
              </a:spcBef>
              <a:buNone/>
            </a:pPr>
            <a:r>
              <a:rPr lang="es-ES" altLang="es-ES" dirty="0">
                <a:solidFill>
                  <a:srgbClr val="FFFFFF"/>
                </a:solidFill>
              </a:rPr>
              <a:t>Alberto López</a:t>
            </a:r>
            <a:br>
              <a:rPr lang="es-ES" altLang="es-ES" dirty="0">
                <a:solidFill>
                  <a:srgbClr val="FFFFFF"/>
                </a:solidFill>
              </a:rPr>
            </a:br>
            <a:r>
              <a:rPr lang="es-ES" altLang="es-ES" sz="2000" dirty="0">
                <a:solidFill>
                  <a:srgbClr val="FFFFFF"/>
                </a:solidFill>
              </a:rPr>
              <a:t>Barcelona </a:t>
            </a:r>
            <a:r>
              <a:rPr lang="es-ES" altLang="es-ES" sz="2000" dirty="0" err="1">
                <a:solidFill>
                  <a:srgbClr val="FFFFFF"/>
                </a:solidFill>
              </a:rPr>
              <a:t>University</a:t>
            </a:r>
            <a:br>
              <a:rPr lang="es-ES" altLang="es-ES" sz="2000" dirty="0">
                <a:solidFill>
                  <a:srgbClr val="FFFFFF"/>
                </a:solidFill>
              </a:rPr>
            </a:br>
            <a:endParaRPr lang="es-ES" altLang="es-ES" i="1" dirty="0">
              <a:solidFill>
                <a:srgbClr val="FFFFFF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F23F2EE-9898-B6A6-146B-6976D0D912E0}"/>
              </a:ext>
            </a:extLst>
          </p:cNvPr>
          <p:cNvSpPr/>
          <p:nvPr/>
        </p:nvSpPr>
        <p:spPr>
          <a:xfrm>
            <a:off x="1055441" y="3630157"/>
            <a:ext cx="10081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Spares</a:t>
            </a:r>
          </a:p>
          <a:p>
            <a:pPr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FDOA Architecture (detailed)</a:t>
            </a:r>
            <a:endParaRPr lang="es-E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0A51F344-E914-9DD0-41F2-8D7873EA24E6}"/>
              </a:ext>
            </a:extLst>
          </p:cNvPr>
          <p:cNvSpPr txBox="1">
            <a:spLocks/>
          </p:cNvSpPr>
          <p:nvPr/>
        </p:nvSpPr>
        <p:spPr bwMode="auto">
          <a:xfrm>
            <a:off x="6600056" y="5373216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5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A45797-5F34-403F-9E83-4E7DEE82EDCC}" type="datetime3">
              <a:rPr lang="en-US" sz="20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 March 2024</a:t>
            </a:fld>
            <a:endParaRPr lang="en-US" sz="20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1BFD41C5-127C-FB65-17A0-58A593BAA341}"/>
              </a:ext>
            </a:extLst>
          </p:cNvPr>
          <p:cNvSpPr txBox="1">
            <a:spLocks/>
          </p:cNvSpPr>
          <p:nvPr/>
        </p:nvSpPr>
        <p:spPr bwMode="auto">
          <a:xfrm>
            <a:off x="6877787" y="4967016"/>
            <a:ext cx="4638785" cy="40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5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PicoCal</a:t>
            </a:r>
            <a:r>
              <a:rPr 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Electronics meeting</a:t>
            </a:r>
          </a:p>
        </p:txBody>
      </p:sp>
    </p:spTree>
    <p:extLst>
      <p:ext uri="{BB962C8B-B14F-4D97-AF65-F5344CB8AC3E}">
        <p14:creationId xmlns:p14="http://schemas.microsoft.com/office/powerpoint/2010/main" val="360790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32A4786-C815-F155-3AE3-7004CE3C5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183" y="4256847"/>
                <a:ext cx="5645720" cy="2210736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600" dirty="0"/>
                  <a:t>At </a:t>
                </a:r>
                <a:r>
                  <a:rPr lang="es-ES" sz="1600" dirty="0" err="1"/>
                  <a:t>least</a:t>
                </a:r>
                <a:r>
                  <a:rPr lang="es-ES" sz="1600" dirty="0"/>
                  <a:t>, </a:t>
                </a:r>
                <a:r>
                  <a:rPr lang="es-ES" sz="1600" dirty="0" err="1"/>
                  <a:t>one</a:t>
                </a:r>
                <a:r>
                  <a:rPr lang="es-ES" sz="1600" dirty="0"/>
                  <a:t> input </a:t>
                </a:r>
                <a:r>
                  <a:rPr lang="es-ES" sz="1600" dirty="0" err="1"/>
                  <a:t>pair</a:t>
                </a:r>
                <a:r>
                  <a:rPr lang="es-ES" sz="1600" dirty="0"/>
                  <a:t> active </a:t>
                </a:r>
                <a:r>
                  <a:rPr lang="es-ES" sz="1600" dirty="0" err="1"/>
                  <a:t>for</a:t>
                </a:r>
                <a:r>
                  <a:rPr lang="es-ES" sz="1600" dirty="0"/>
                  <a:t> </a:t>
                </a:r>
                <a:r>
                  <a:rPr lang="es-ES" sz="1600" dirty="0" err="1"/>
                  <a:t>any</a:t>
                </a:r>
                <a:r>
                  <a:rPr lang="es-ES" sz="1600" dirty="0"/>
                  <a:t> </a:t>
                </a:r>
                <a:r>
                  <a:rPr lang="es-ES" sz="1600" dirty="0" err="1"/>
                  <a:t>V</a:t>
                </a:r>
                <a:r>
                  <a:rPr lang="es-ES" sz="1600" baseline="-25000" dirty="0" err="1"/>
                  <a:t>cm</a:t>
                </a:r>
                <a:r>
                  <a:rPr lang="es-ES" sz="1600" dirty="0"/>
                  <a:t> </a:t>
                </a:r>
              </a:p>
              <a:p>
                <a:pPr marL="585788" lvl="1" indent="-285750">
                  <a:buFont typeface="Arial" panose="020B0604020202020204" pitchFamily="34" charset="0"/>
                  <a:buChar char="•"/>
                </a:pPr>
                <a:r>
                  <a:rPr lang="es-ES" sz="1300" dirty="0"/>
                  <a:t>PMOS active</a:t>
                </a:r>
                <a:endParaRPr lang="es-ES" sz="1600" dirty="0"/>
              </a:p>
              <a:p>
                <a:pPr marL="300038" lvl="1" indent="0">
                  <a:buNone/>
                </a:pPr>
                <a:r>
                  <a:rPr lang="es-ES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&lt;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&lt;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𝑏𝑝</m:t>
                            </m:r>
                          </m:sub>
                        </m:sSub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/>
              </a:p>
              <a:p>
                <a:pPr marL="585788" lvl="1" indent="-285750">
                  <a:buFont typeface="Arial" panose="020B0604020202020204" pitchFamily="34" charset="0"/>
                  <a:buChar char="•"/>
                </a:pPr>
                <a:r>
                  <a:rPr lang="es-ES" sz="1300" dirty="0"/>
                  <a:t>NMOS active</a:t>
                </a:r>
              </a:p>
              <a:p>
                <a:pPr marL="300038" lvl="1" indent="0">
                  <a:buNone/>
                </a:pPr>
                <a:r>
                  <a:rPr lang="es-ES" sz="16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&lt;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𝑏𝑛</m:t>
                            </m:r>
                          </m:sub>
                        </m:sSub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32A4786-C815-F155-3AE3-7004CE3C5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183" y="4256847"/>
                <a:ext cx="5645720" cy="2210736"/>
              </a:xfrm>
              <a:blipFill>
                <a:blip r:embed="rId2"/>
                <a:stretch>
                  <a:fillRect l="-432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F4409F-6871-2EAD-71A8-00D524DE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5C783D-4474-39C6-C1FA-AFB2685E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8E047-B412-220A-160F-5635CCE1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0A048886-E227-69C0-4FEB-334D8C91C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376" y="1308321"/>
            <a:ext cx="4849699" cy="2948091"/>
          </a:xfrm>
          <a:prstGeom prst="rect">
            <a:avLst/>
          </a:prstGeom>
        </p:spPr>
      </p:pic>
      <p:pic>
        <p:nvPicPr>
          <p:cNvPr id="9" name="Picture 2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90C2FAB1-AAA5-4108-A060-437E667AE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49"/>
          <a:stretch/>
        </p:blipFill>
        <p:spPr>
          <a:xfrm>
            <a:off x="6125096" y="1308321"/>
            <a:ext cx="5011464" cy="35801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CE57F33-7A84-2FF6-98B9-B8FBB793D346}"/>
              </a:ext>
            </a:extLst>
          </p:cNvPr>
          <p:cNvSpPr txBox="1">
            <a:spLocks/>
          </p:cNvSpPr>
          <p:nvPr/>
        </p:nvSpPr>
        <p:spPr bwMode="auto">
          <a:xfrm>
            <a:off x="6277835" y="5194436"/>
            <a:ext cx="5645720" cy="102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es-ES" sz="1600" b="0" kern="0" dirty="0" err="1"/>
              <a:t>Transconductance</a:t>
            </a:r>
            <a:r>
              <a:rPr lang="es-ES" sz="1600" b="0" kern="0" dirty="0"/>
              <a:t> </a:t>
            </a:r>
            <a:r>
              <a:rPr lang="es-ES" sz="1600" b="0" kern="0" dirty="0" err="1"/>
              <a:t>not</a:t>
            </a:r>
            <a:r>
              <a:rPr lang="es-ES" sz="1600" b="0" kern="0" dirty="0"/>
              <a:t> </a:t>
            </a:r>
            <a:r>
              <a:rPr lang="es-ES" sz="1600" b="0" kern="0" dirty="0" err="1"/>
              <a:t>constant</a:t>
            </a:r>
            <a:r>
              <a:rPr lang="es-ES" sz="1600" b="0" kern="0" dirty="0"/>
              <a:t> </a:t>
            </a:r>
            <a:r>
              <a:rPr lang="es-ES" sz="1600" b="0" kern="0" dirty="0" err="1"/>
              <a:t>along</a:t>
            </a:r>
            <a:r>
              <a:rPr lang="es-ES" sz="1600" b="0" kern="0" dirty="0"/>
              <a:t> </a:t>
            </a:r>
            <a:r>
              <a:rPr lang="es-ES" sz="1600" b="0" kern="0" dirty="0" err="1"/>
              <a:t>V</a:t>
            </a:r>
            <a:r>
              <a:rPr lang="es-ES" sz="1600" b="0" kern="0" baseline="-25000" dirty="0" err="1"/>
              <a:t>cm</a:t>
            </a:r>
            <a:endParaRPr lang="es-ES" sz="1600" b="0" kern="0" baseline="-25000" dirty="0"/>
          </a:p>
          <a:p>
            <a:pPr marL="585788" lvl="1" indent="-285750">
              <a:lnSpc>
                <a:spcPct val="100000"/>
              </a:lnSpc>
            </a:pPr>
            <a:r>
              <a:rPr lang="es-ES" sz="1300" b="0" kern="0" dirty="0"/>
              <a:t>Variable GBW → </a:t>
            </a:r>
            <a:r>
              <a:rPr lang="es-ES" sz="1300" b="0" kern="0" dirty="0" err="1"/>
              <a:t>Compromise</a:t>
            </a:r>
            <a:r>
              <a:rPr lang="es-ES" sz="1300" b="0" kern="0" dirty="0"/>
              <a:t> </a:t>
            </a:r>
            <a:r>
              <a:rPr lang="es-ES" sz="1300" b="0" kern="0" dirty="0" err="1"/>
              <a:t>linearity</a:t>
            </a:r>
            <a:endParaRPr lang="es-ES" sz="1300" b="0" kern="0" dirty="0"/>
          </a:p>
          <a:p>
            <a:pPr marL="585788" lvl="1" indent="-285750">
              <a:lnSpc>
                <a:spcPct val="100000"/>
              </a:lnSpc>
            </a:pPr>
            <a:r>
              <a:rPr lang="es-ES" sz="1300" b="0" kern="0" dirty="0" err="1"/>
              <a:t>Need</a:t>
            </a:r>
            <a:r>
              <a:rPr lang="es-ES" sz="1300" b="0" kern="0" dirty="0"/>
              <a:t> </a:t>
            </a:r>
            <a:r>
              <a:rPr lang="es-ES" sz="1300" b="0" kern="0" dirty="0" err="1"/>
              <a:t>g</a:t>
            </a:r>
            <a:r>
              <a:rPr lang="es-ES" sz="1300" b="0" kern="0" baseline="-25000" dirty="0" err="1"/>
              <a:t>m</a:t>
            </a:r>
            <a:r>
              <a:rPr lang="es-ES" sz="1300" b="0" kern="0" dirty="0"/>
              <a:t> </a:t>
            </a:r>
            <a:r>
              <a:rPr lang="es-ES" sz="1300" b="0" kern="0" dirty="0" err="1"/>
              <a:t>equalization</a:t>
            </a:r>
            <a:endParaRPr lang="es-ES" sz="1300" b="0" kern="0" dirty="0"/>
          </a:p>
          <a:p>
            <a:pPr marL="300038" lvl="1" indent="0">
              <a:lnSpc>
                <a:spcPct val="100000"/>
              </a:lnSpc>
              <a:buFontTx/>
              <a:buNone/>
            </a:pPr>
            <a:endParaRPr lang="es-ES" sz="1600" b="0" kern="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DDCC9A8-4F3D-D875-5D01-E3A245566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2.1. Rail-to-rail input stage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43261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60C8298-7E3A-74C3-7317-847645A56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085" y="1382034"/>
                <a:ext cx="5973547" cy="4572000"/>
              </a:xfrm>
            </p:spPr>
            <p:txBody>
              <a:bodyPr/>
              <a:lstStyle/>
              <a:p>
                <a:r>
                  <a:rPr lang="es-ES" sz="1600" dirty="0"/>
                  <a:t>MX2a and MX2b </a:t>
                </a:r>
                <a:r>
                  <a:rPr lang="es-ES" sz="1600" dirty="0" err="1"/>
                  <a:t>connected</a:t>
                </a:r>
                <a:r>
                  <a:rPr lang="es-ES" sz="1600" dirty="0"/>
                  <a:t> in </a:t>
                </a:r>
                <a:r>
                  <a:rPr lang="es-ES" sz="1600" dirty="0" err="1"/>
                  <a:t>parallel</a:t>
                </a:r>
                <a:r>
                  <a:rPr lang="es-ES" sz="1600" dirty="0"/>
                  <a:t> </a:t>
                </a:r>
                <a:r>
                  <a:rPr lang="es-ES" sz="1600" dirty="0" err="1"/>
                  <a:t>to</a:t>
                </a:r>
                <a:r>
                  <a:rPr lang="es-ES" sz="1600" dirty="0"/>
                  <a:t>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</a:t>
                </a:r>
                <a:r>
                  <a:rPr lang="es-ES" sz="1600" dirty="0" err="1"/>
                  <a:t>differential</a:t>
                </a:r>
                <a:r>
                  <a:rPr lang="es-ES" sz="1600" dirty="0"/>
                  <a:t> input </a:t>
                </a:r>
                <a:r>
                  <a:rPr lang="es-ES" sz="1600" dirty="0" err="1"/>
                  <a:t>pairs</a:t>
                </a:r>
                <a:r>
                  <a:rPr lang="es-ES" sz="1600" dirty="0"/>
                  <a:t> </a:t>
                </a:r>
                <a:r>
                  <a:rPr lang="es-ES" sz="1600" dirty="0" err="1"/>
                  <a:t>to</a:t>
                </a:r>
                <a:r>
                  <a:rPr lang="es-ES" sz="1600" dirty="0"/>
                  <a:t> </a:t>
                </a:r>
                <a:r>
                  <a:rPr lang="es-ES" sz="1600" dirty="0" err="1"/>
                  <a:t>subtract</a:t>
                </a:r>
                <a:r>
                  <a:rPr lang="es-ES" sz="1600" dirty="0"/>
                  <a:t> </a:t>
                </a:r>
                <a:r>
                  <a:rPr lang="es-ES" sz="1600" dirty="0" err="1"/>
                  <a:t>current</a:t>
                </a:r>
                <a:r>
                  <a:rPr lang="es-ES" sz="1600" dirty="0"/>
                  <a:t> </a:t>
                </a:r>
                <a:r>
                  <a:rPr lang="es-ES" sz="1600" dirty="0" err="1"/>
                  <a:t>when</a:t>
                </a:r>
                <a:r>
                  <a:rPr lang="es-ES" sz="1600" dirty="0"/>
                  <a:t> </a:t>
                </a:r>
                <a:r>
                  <a:rPr lang="es-ES" sz="1600" dirty="0" err="1"/>
                  <a:t>needed</a:t>
                </a:r>
                <a:r>
                  <a:rPr lang="es-ES" sz="1600" dirty="0"/>
                  <a:t>.</a:t>
                </a:r>
              </a:p>
              <a:p>
                <a:r>
                  <a:rPr lang="es-ES" sz="1600" dirty="0"/>
                  <a:t>At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</a:t>
                </a:r>
                <a:r>
                  <a:rPr lang="es-ES" sz="1600" dirty="0" err="1"/>
                  <a:t>V</a:t>
                </a:r>
                <a:r>
                  <a:rPr lang="es-ES" sz="1600" baseline="-25000" dirty="0" err="1"/>
                  <a:t>cm</a:t>
                </a:r>
                <a:r>
                  <a:rPr lang="es-ES" sz="1600" dirty="0"/>
                  <a:t> extreme </a:t>
                </a:r>
                <a:r>
                  <a:rPr lang="es-ES" sz="1600" dirty="0" err="1"/>
                  <a:t>levels</a:t>
                </a:r>
                <a:r>
                  <a:rPr lang="es-ES" sz="1600" dirty="0"/>
                  <a:t>, I</a:t>
                </a:r>
                <a:r>
                  <a:rPr lang="es-ES" sz="1600" baseline="-25000" dirty="0"/>
                  <a:t>bias</a:t>
                </a:r>
                <a:r>
                  <a:rPr lang="es-ES" sz="1600" dirty="0"/>
                  <a:t> </a:t>
                </a:r>
                <a:r>
                  <a:rPr lang="es-ES" sz="1600" dirty="0" err="1"/>
                  <a:t>only</a:t>
                </a:r>
                <a:r>
                  <a:rPr lang="es-ES" sz="1600" dirty="0"/>
                  <a:t> </a:t>
                </a:r>
                <a:r>
                  <a:rPr lang="es-ES" sz="1600" dirty="0" err="1"/>
                  <a:t>flows</a:t>
                </a:r>
                <a:r>
                  <a:rPr lang="es-ES" sz="1600" dirty="0"/>
                  <a:t> </a:t>
                </a:r>
                <a:r>
                  <a:rPr lang="es-ES" sz="1600" dirty="0" err="1"/>
                  <a:t>through</a:t>
                </a:r>
                <a:r>
                  <a:rPr lang="es-ES" sz="1600" dirty="0"/>
                  <a:t>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input </a:t>
                </a:r>
                <a:r>
                  <a:rPr lang="es-ES" sz="1600" dirty="0" err="1"/>
                  <a:t>transistors</a:t>
                </a:r>
                <a:endParaRPr lang="es-ES" sz="1600" dirty="0"/>
              </a:p>
              <a:p>
                <a:endParaRPr lang="es-ES" sz="1600" dirty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s-E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s-E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𝑀</m:t>
                          </m:r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  <m:r>
                            <a:rPr kumimoji="0" lang="es-E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kumimoji="0" lang="es-E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s-E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s-E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𝑐𝑚</m:t>
                              </m:r>
                            </m:sub>
                          </m:sSub>
                          <m:r>
                            <a:rPr kumimoji="0" lang="es-E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=</m:t>
                          </m:r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e>
                      </m:d>
                      <m:r>
                        <a:rPr kumimoji="0" lang="es-E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b>
                        <m:sSubPr>
                          <m:ctrlP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𝑀𝑁</m:t>
                          </m:r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𝑐𝑚</m:t>
                              </m:r>
                            </m:sub>
                          </m:sSub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𝑑𝑑</m:t>
                              </m:r>
                            </m:sub>
                          </m:sSub>
                        </m:e>
                      </m:d>
                      <m:r>
                        <a:rPr kumimoji="0" lang="es-E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b>
                        <m:sSubPr>
                          <m:ctrlP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𝑏𝑖𝑎𝑠</m:t>
                          </m:r>
                        </m:sub>
                      </m:sSub>
                      <m:r>
                        <a:rPr kumimoji="0" lang="es-E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/2</m:t>
                      </m:r>
                    </m:oMath>
                  </m:oMathPara>
                </a14:m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indent="0">
                  <a:buNone/>
                </a:pPr>
                <a:endParaRPr lang="es-ES" sz="1600" dirty="0"/>
              </a:p>
              <a:p>
                <a:r>
                  <a:rPr lang="es-ES" sz="1600" dirty="0" err="1"/>
                  <a:t>When</a:t>
                </a:r>
                <a:r>
                  <a:rPr lang="es-ES" sz="1600" dirty="0"/>
                  <a:t> </a:t>
                </a:r>
                <a:r>
                  <a:rPr lang="es-ES" sz="1600" dirty="0" err="1"/>
                  <a:t>Vcm</a:t>
                </a:r>
                <a:r>
                  <a:rPr lang="es-ES" sz="1600" dirty="0"/>
                  <a:t> </a:t>
                </a:r>
                <a:r>
                  <a:rPr lang="es-ES" sz="1600" dirty="0" err="1"/>
                  <a:t>decreases</a:t>
                </a:r>
                <a:r>
                  <a:rPr lang="es-ES" sz="1600" dirty="0"/>
                  <a:t>,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</a:t>
                </a:r>
                <a:r>
                  <a:rPr lang="es-ES" sz="1600" dirty="0" err="1"/>
                  <a:t>current</a:t>
                </a:r>
                <a:r>
                  <a:rPr lang="es-ES" sz="1600" dirty="0"/>
                  <a:t> </a:t>
                </a:r>
                <a:r>
                  <a:rPr lang="es-ES" sz="1600" dirty="0" err="1"/>
                  <a:t>start</a:t>
                </a:r>
                <a:r>
                  <a:rPr lang="es-ES" sz="1600" dirty="0"/>
                  <a:t> </a:t>
                </a:r>
                <a:r>
                  <a:rPr lang="es-ES" sz="1600" dirty="0" err="1"/>
                  <a:t>flowing</a:t>
                </a:r>
                <a:r>
                  <a:rPr lang="es-ES" sz="1600" dirty="0"/>
                  <a:t> </a:t>
                </a:r>
                <a:r>
                  <a:rPr lang="es-ES" sz="1600" dirty="0" err="1"/>
                  <a:t>through</a:t>
                </a:r>
                <a:r>
                  <a:rPr lang="es-ES" sz="1600" dirty="0"/>
                  <a:t> MX2, </a:t>
                </a:r>
                <a:r>
                  <a:rPr lang="es-ES" sz="1600" dirty="0" err="1"/>
                  <a:t>decreasing</a:t>
                </a:r>
                <a:r>
                  <a:rPr lang="es-ES" sz="1600" dirty="0"/>
                  <a:t>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</a:t>
                </a:r>
                <a:r>
                  <a:rPr lang="es-ES" sz="1600" dirty="0" err="1"/>
                  <a:t>current</a:t>
                </a:r>
                <a:r>
                  <a:rPr lang="es-ES" sz="1600" dirty="0"/>
                  <a:t> at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input transistor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E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sym typeface="Arial"/>
                </a:endParaRPr>
              </a:p>
              <a:p>
                <a:pPr marL="342900" lvl="1" indent="0">
                  <a:buNone/>
                </a:pPr>
                <a:endParaRPr lang="en-US" sz="1300" dirty="0">
                  <a:solidFill>
                    <a:schemeClr val="tx1"/>
                  </a:solidFill>
                </a:endParaRPr>
              </a:p>
              <a:p>
                <a:pPr marL="0" lvl="1" indent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s-E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s-E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𝑀</m:t>
                          </m:r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  <m:r>
                            <a:rPr kumimoji="0" lang="es-E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kumimoji="0" lang="es-E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s-E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s-ES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𝑐𝑚</m:t>
                              </m:r>
                            </m:sub>
                          </m:sSub>
                          <m:r>
                            <a:rPr kumimoji="0" lang="es-E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=</m:t>
                          </m:r>
                          <m:sSub>
                            <m:sSubPr>
                              <m:ctrlPr>
                                <a:rPr lang="es-E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𝑏𝑝</m:t>
                              </m:r>
                            </m:sub>
                          </m:sSub>
                        </m:e>
                      </m:d>
                      <m:r>
                        <a:rPr kumimoji="0" lang="es-E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b>
                        <m:sSubPr>
                          <m:ctrlP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𝑀𝑁</m:t>
                          </m:r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𝑐𝑚</m:t>
                              </m:r>
                            </m:sub>
                          </m:sSub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=</m:t>
                          </m:r>
                          <m:sSub>
                            <m:sSubPr>
                              <m:ctrlP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s-E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𝑏𝑛</m:t>
                              </m:r>
                            </m:sub>
                          </m:sSub>
                        </m:e>
                      </m:d>
                      <m:r>
                        <a:rPr kumimoji="0" lang="es-E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b>
                        <m:sSubPr>
                          <m:ctrlP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s-E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𝑏𝑖𝑎𝑠</m:t>
                          </m:r>
                        </m:sub>
                      </m:sSub>
                      <m:r>
                        <a:rPr kumimoji="0" lang="es-E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/4</m:t>
                      </m:r>
                    </m:oMath>
                  </m:oMathPara>
                </a14:m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342900" lvl="1" indent="0">
                  <a:buNone/>
                </a:pP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60C8298-7E3A-74C3-7317-847645A56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085" y="1382034"/>
                <a:ext cx="5973547" cy="4572000"/>
              </a:xfrm>
              <a:blipFill>
                <a:blip r:embed="rId2"/>
                <a:stretch>
                  <a:fillRect l="-408" t="-400" r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424D4-4576-F190-048B-A3FD484F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EAAF15-1678-2523-6457-1693F4DE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D7265-407C-A81B-5AD5-B2EC83B6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0E27800E-8C86-559C-E065-C64FAE30B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18" y="1196752"/>
            <a:ext cx="5326262" cy="513530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F0809DF-678A-D67F-60C5-FA171DCE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2.1. Rail-to-rail input stage. G</a:t>
            </a:r>
            <a:r>
              <a:rPr lang="en-GB" sz="2800" baseline="-25000" dirty="0"/>
              <a:t>m</a:t>
            </a:r>
            <a:r>
              <a:rPr lang="en-GB" sz="2800" dirty="0"/>
              <a:t>-equalization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69123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204D9E5-6098-B3A8-6228-E4BEA1ED70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81150" y="1352321"/>
                <a:ext cx="5961903" cy="4572000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600" dirty="0"/>
                  <a:t>As a </a:t>
                </a:r>
                <a:r>
                  <a:rPr lang="es-ES" sz="1600" dirty="0" err="1"/>
                  <a:t>result</a:t>
                </a:r>
                <a:r>
                  <a:rPr lang="es-ES" sz="1600" dirty="0"/>
                  <a:t>,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</a:t>
                </a:r>
                <a:r>
                  <a:rPr lang="es-ES" sz="1600" dirty="0" err="1"/>
                  <a:t>g</a:t>
                </a:r>
                <a:r>
                  <a:rPr lang="es-ES" sz="1600" baseline="-25000" dirty="0" err="1"/>
                  <a:t>m</a:t>
                </a:r>
                <a:r>
                  <a:rPr lang="es-ES" sz="1600" dirty="0"/>
                  <a:t> </a:t>
                </a:r>
                <a:r>
                  <a:rPr lang="es-ES" sz="1600" dirty="0" err="1"/>
                  <a:t>of</a:t>
                </a:r>
                <a:r>
                  <a:rPr lang="es-ES" sz="1600" dirty="0"/>
                  <a:t> NMOS and PMOS input </a:t>
                </a:r>
                <a:r>
                  <a:rPr lang="es-ES" sz="1600" dirty="0" err="1"/>
                  <a:t>pairs</a:t>
                </a:r>
                <a:r>
                  <a:rPr lang="es-ES" sz="1600" dirty="0"/>
                  <a:t> are displaced </a:t>
                </a:r>
                <a:r>
                  <a:rPr lang="es-ES" sz="1600" dirty="0" err="1"/>
                  <a:t>towards</a:t>
                </a:r>
                <a:r>
                  <a:rPr lang="es-ES" sz="1600" dirty="0"/>
                  <a:t> </a:t>
                </a:r>
                <a:r>
                  <a:rPr lang="es-ES" sz="1600" dirty="0" err="1"/>
                  <a:t>each</a:t>
                </a:r>
                <a:r>
                  <a:rPr lang="es-ES" sz="1600" dirty="0"/>
                  <a:t> </a:t>
                </a:r>
                <a:r>
                  <a:rPr lang="es-ES" sz="1600" dirty="0" err="1"/>
                  <a:t>other</a:t>
                </a:r>
                <a:r>
                  <a:rPr lang="es-ES" sz="16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600" dirty="0" err="1"/>
                  <a:t>Assuming</a:t>
                </a:r>
                <a:r>
                  <a:rPr lang="es-ES" sz="1600" dirty="0"/>
                  <a:t>,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NMOS and PMOS input </a:t>
                </a:r>
                <a:r>
                  <a:rPr lang="es-ES" sz="1600" dirty="0" err="1"/>
                  <a:t>pairs</a:t>
                </a:r>
                <a:r>
                  <a:rPr lang="es-ES" sz="1600" dirty="0"/>
                  <a:t> are </a:t>
                </a:r>
                <a:r>
                  <a:rPr lang="es-ES" sz="1600" dirty="0" err="1"/>
                  <a:t>designed</a:t>
                </a:r>
                <a:r>
                  <a:rPr lang="es-ES" sz="1600" dirty="0"/>
                  <a:t> </a:t>
                </a:r>
                <a:r>
                  <a:rPr lang="es-ES" sz="1600" dirty="0" err="1"/>
                  <a:t>to</a:t>
                </a:r>
                <a:r>
                  <a:rPr lang="es-ES" sz="1600" dirty="0"/>
                  <a:t> </a:t>
                </a:r>
                <a:r>
                  <a:rPr lang="es-ES" sz="1600" dirty="0" err="1"/>
                  <a:t>have</a:t>
                </a:r>
                <a:r>
                  <a:rPr lang="es-ES" sz="1600" dirty="0"/>
                  <a:t>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</a:t>
                </a:r>
                <a:r>
                  <a:rPr lang="es-ES" sz="1600" dirty="0" err="1"/>
                  <a:t>same</a:t>
                </a:r>
                <a:r>
                  <a:rPr lang="es-ES" sz="1600" dirty="0"/>
                  <a:t> </a:t>
                </a:r>
                <a:r>
                  <a:rPr lang="es-ES" sz="1600" dirty="0" err="1"/>
                  <a:t>g</a:t>
                </a:r>
                <a:r>
                  <a:rPr lang="es-ES" sz="1600" baseline="-25000" dirty="0" err="1"/>
                  <a:t>m</a:t>
                </a:r>
                <a:r>
                  <a:rPr lang="es-ES" sz="1600" dirty="0"/>
                  <a:t> at </a:t>
                </a:r>
                <a:r>
                  <a:rPr lang="es-ES" sz="1600" dirty="0" err="1"/>
                  <a:t>the</a:t>
                </a:r>
                <a:r>
                  <a:rPr lang="es-ES" sz="1600" dirty="0"/>
                  <a:t> extreme </a:t>
                </a:r>
                <a:r>
                  <a:rPr lang="es-ES" sz="1600" dirty="0" err="1"/>
                  <a:t>values</a:t>
                </a:r>
                <a:endParaRPr lang="es-ES" sz="1600" dirty="0"/>
              </a:p>
              <a:p>
                <a:pPr marL="0" indent="0">
                  <a:buNone/>
                </a:pPr>
                <a:endParaRPr kumimoji="0" lang="es-ES" sz="16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  <a:p>
                <a:pPr marL="0" indent="0">
                  <a:buNone/>
                </a:pPr>
                <a:r>
                  <a:rPr kumimoji="0" lang="es-ES" sz="16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𝑔</m:t>
                        </m:r>
                      </m:e>
                      <m:sub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𝑚</m:t>
                        </m:r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,</m:t>
                        </m:r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𝑃</m:t>
                        </m:r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0</m:t>
                        </m:r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𝑉</m:t>
                        </m:r>
                      </m:e>
                    </m:d>
                    <m:r>
                      <a:rPr kumimoji="0" lang="es-E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𝑔</m:t>
                        </m:r>
                      </m:e>
                      <m:sub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𝑚</m:t>
                        </m:r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,</m:t>
                        </m:r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𝑁</m:t>
                        </m:r>
                        <m: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kumimoji="0" lang="es-E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s-ES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s-ES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s-E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𝑑𝑑</m:t>
                            </m:r>
                          </m:sub>
                        </m:sSub>
                      </m:e>
                    </m:d>
                    <m:r>
                      <a:rPr kumimoji="0" lang="es-E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𝐺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𝑚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</m:sSub>
                  </m:oMath>
                </a14:m>
                <a:endParaRPr lang="es-ES" sz="1600" dirty="0"/>
              </a:p>
              <a:p>
                <a:pPr marL="0" indent="0">
                  <a:buNone/>
                </a:pPr>
                <a:endParaRPr lang="es-ES" sz="1600" dirty="0"/>
              </a:p>
              <a:p>
                <a:pPr marL="0" indent="0">
                  <a:buNone/>
                </a:pPr>
                <a:r>
                  <a:rPr lang="es-ES" sz="1600" dirty="0"/>
                  <a:t>      </a:t>
                </a:r>
                <a:r>
                  <a:rPr lang="es-ES" sz="1600" dirty="0" err="1"/>
                  <a:t>shifting</a:t>
                </a:r>
                <a:r>
                  <a:rPr lang="es-ES" sz="1600" dirty="0"/>
                  <a:t> </a:t>
                </a:r>
                <a:r>
                  <a:rPr lang="es-ES" sz="1600" dirty="0" err="1"/>
                  <a:t>must</a:t>
                </a:r>
                <a:r>
                  <a:rPr lang="es-ES" sz="1600" dirty="0"/>
                  <a:t> be </a:t>
                </a:r>
                <a:r>
                  <a:rPr lang="es-ES" sz="1600" dirty="0" err="1"/>
                  <a:t>controlled</a:t>
                </a:r>
                <a:r>
                  <a:rPr lang="es-ES" sz="1600" dirty="0"/>
                  <a:t> </a:t>
                </a:r>
                <a:r>
                  <a:rPr lang="es-ES" sz="1600" dirty="0" err="1"/>
                  <a:t>by</a:t>
                </a:r>
                <a:r>
                  <a:rPr lang="es-ES" sz="1600" dirty="0"/>
                  <a:t> </a:t>
                </a:r>
                <a:r>
                  <a:rPr lang="es-ES" sz="1600" dirty="0" err="1"/>
                  <a:t>V</a:t>
                </a:r>
                <a:r>
                  <a:rPr lang="es-ES" sz="1600" baseline="-25000" dirty="0" err="1"/>
                  <a:t>bn</a:t>
                </a:r>
                <a:r>
                  <a:rPr lang="es-ES" sz="1600" dirty="0"/>
                  <a:t> and </a:t>
                </a:r>
                <a:r>
                  <a:rPr lang="es-ES" sz="1600" dirty="0" err="1"/>
                  <a:t>V</a:t>
                </a:r>
                <a:r>
                  <a:rPr lang="es-ES" sz="1600" baseline="-25000" dirty="0" err="1"/>
                  <a:t>bp</a:t>
                </a:r>
                <a:r>
                  <a:rPr lang="es-ES" sz="1600" dirty="0"/>
                  <a:t>, </a:t>
                </a:r>
                <a:r>
                  <a:rPr lang="es-ES" sz="1600" dirty="0" err="1"/>
                  <a:t>fulfilling</a:t>
                </a:r>
                <a:r>
                  <a:rPr lang="es-ES" sz="1600" dirty="0"/>
                  <a:t>:</a:t>
                </a:r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𝑃</m:t>
                          </m:r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s-E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s-E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s-E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𝑐𝑚</m:t>
                              </m:r>
                            </m:sub>
                          </m:sSub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s-E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s-E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s-ES" sz="1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𝑑𝑑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s-E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s-E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b>
                        <m:sSubPr>
                          <m:ctrlP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𝑁</m:t>
                          </m:r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s-E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s-E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s-E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𝑐𝑚</m:t>
                              </m:r>
                            </m:sub>
                          </m:sSub>
                          <m:r>
                            <a:rPr kumimoji="0" lang="es-E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s-E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s-E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s-ES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𝑑𝑑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s-E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s-E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 </m:t>
                      </m:r>
                      <m:f>
                        <m:fPr>
                          <m:ctrlP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s-E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s-E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s-E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𝑚</m:t>
                              </m:r>
                              <m:r>
                                <a:rPr kumimoji="0" lang="es-ES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s-E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  <a:p>
                <a:pPr marL="0" indent="0"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204D9E5-6098-B3A8-6228-E4BEA1ED70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1150" y="1352321"/>
                <a:ext cx="5961903" cy="4572000"/>
              </a:xfrm>
              <a:blipFill>
                <a:blip r:embed="rId2"/>
                <a:stretch>
                  <a:fillRect l="-409" t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7E0416-847D-CBDF-4028-9BF93C35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2EBB76-4E39-8CFE-EE7B-FF259E45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90EA81-A46C-9457-3F0C-2C753BD6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8" name="Picture 1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1F1A9FE8-3598-4D2A-03E9-45A21717F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" t="3715" r="7331" b="-532"/>
          <a:stretch/>
        </p:blipFill>
        <p:spPr>
          <a:xfrm>
            <a:off x="148947" y="1352321"/>
            <a:ext cx="5568619" cy="438068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3D0F52D-5300-CD43-3B94-02EBA93F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2.1. Rail-to-rail input stage. G</a:t>
            </a:r>
            <a:r>
              <a:rPr lang="en-GB" sz="2800" baseline="-25000" dirty="0"/>
              <a:t>m</a:t>
            </a:r>
            <a:r>
              <a:rPr lang="en-GB" sz="2800" dirty="0"/>
              <a:t>-equalization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02448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C65FD-D7EB-1D8A-EAD0-FD22D26F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00CB98-E838-4B1C-60C4-71202412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78843-7DF5-D941-59F5-E5EE1FBD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B9EF899-0D42-3636-A570-6BBD0D74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149977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2.1. Rail-to-rail input stage. G</a:t>
            </a:r>
            <a:r>
              <a:rPr lang="en-GB" sz="2800" baseline="-25000" dirty="0"/>
              <a:t>m</a:t>
            </a:r>
            <a:r>
              <a:rPr lang="en-GB" sz="2800" dirty="0"/>
              <a:t>-equalization (alternative techniques)</a:t>
            </a:r>
            <a:endParaRPr lang="es-ES" sz="2800" dirty="0"/>
          </a:p>
        </p:txBody>
      </p:sp>
      <p:pic>
        <p:nvPicPr>
          <p:cNvPr id="10" name="Graphic 5">
            <a:extLst>
              <a:ext uri="{FF2B5EF4-FFF2-40B4-BE49-F238E27FC236}">
                <a16:creationId xmlns:a16="http://schemas.microsoft.com/office/drawing/2014/main" id="{9100520C-1031-567D-E16A-15FD56F6B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406" y="1624793"/>
            <a:ext cx="5550594" cy="3725741"/>
          </a:xfrm>
          <a:prstGeom prst="rect">
            <a:avLst/>
          </a:prstGeom>
        </p:spPr>
      </p:pic>
      <p:pic>
        <p:nvPicPr>
          <p:cNvPr id="11" name="Graphic 4">
            <a:extLst>
              <a:ext uri="{FF2B5EF4-FFF2-40B4-BE49-F238E27FC236}">
                <a16:creationId xmlns:a16="http://schemas.microsoft.com/office/drawing/2014/main" id="{C7ED8BDA-46E2-A480-214E-57409671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8694" y="1618908"/>
            <a:ext cx="4420616" cy="3610291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2F80B696-D3F3-7017-7F40-AADFF2EFB7A1}"/>
              </a:ext>
            </a:extLst>
          </p:cNvPr>
          <p:cNvSpPr txBox="1"/>
          <p:nvPr/>
        </p:nvSpPr>
        <p:spPr>
          <a:xfrm>
            <a:off x="2567608" y="5512416"/>
            <a:ext cx="228777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600" b="0" dirty="0" err="1">
                <a:solidFill>
                  <a:schemeClr val="tx1"/>
                </a:solidFill>
              </a:rPr>
              <a:t>Current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injection</a:t>
            </a:r>
            <a:r>
              <a:rPr lang="es-ES" sz="1600" b="0" dirty="0">
                <a:solidFill>
                  <a:schemeClr val="tx1"/>
                </a:solidFill>
              </a:rPr>
              <a:t> x3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AF5353D-1261-DD89-ACF9-A34FFF3A7A2A}"/>
              </a:ext>
            </a:extLst>
          </p:cNvPr>
          <p:cNvSpPr txBox="1"/>
          <p:nvPr/>
        </p:nvSpPr>
        <p:spPr>
          <a:xfrm>
            <a:off x="8189008" y="5355450"/>
            <a:ext cx="228777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600" b="0" dirty="0">
                <a:solidFill>
                  <a:schemeClr val="tx1"/>
                </a:solidFill>
              </a:rPr>
              <a:t>CMOS Zener </a:t>
            </a:r>
            <a:r>
              <a:rPr lang="es-ES" sz="1600" b="0" dirty="0" err="1">
                <a:solidFill>
                  <a:schemeClr val="tx1"/>
                </a:solidFill>
              </a:rPr>
              <a:t>diode</a:t>
            </a:r>
            <a:endParaRPr lang="en-GB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07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BD12E-94B9-6271-575C-B66813E1B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437865"/>
            <a:ext cx="6400444" cy="4572000"/>
          </a:xfrm>
        </p:spPr>
        <p:txBody>
          <a:bodyPr/>
          <a:lstStyle/>
          <a:p>
            <a:r>
              <a:rPr lang="es-ES" sz="1800" dirty="0"/>
              <a:t> A </a:t>
            </a:r>
            <a:r>
              <a:rPr lang="es-ES" sz="1800" dirty="0" err="1"/>
              <a:t>folded</a:t>
            </a:r>
            <a:r>
              <a:rPr lang="es-ES" sz="1800" dirty="0"/>
              <a:t> </a:t>
            </a:r>
            <a:r>
              <a:rPr lang="es-ES" sz="1800" dirty="0" err="1"/>
              <a:t>cascode</a:t>
            </a:r>
            <a:r>
              <a:rPr lang="es-ES" sz="1800" dirty="0"/>
              <a:t> </a:t>
            </a:r>
            <a:r>
              <a:rPr lang="es-ES" sz="1800" dirty="0" err="1"/>
              <a:t>is</a:t>
            </a:r>
            <a:r>
              <a:rPr lang="es-ES" sz="1800" dirty="0"/>
              <a:t> </a:t>
            </a:r>
            <a:r>
              <a:rPr lang="es-ES" sz="1800" dirty="0" err="1"/>
              <a:t>added</a:t>
            </a:r>
            <a:r>
              <a:rPr lang="es-ES" sz="1800" dirty="0"/>
              <a:t> </a:t>
            </a:r>
            <a:r>
              <a:rPr lang="es-ES" sz="1800" dirty="0" err="1"/>
              <a:t>to</a:t>
            </a:r>
            <a:r>
              <a:rPr lang="es-ES" sz="1800" dirty="0"/>
              <a:t> load </a:t>
            </a:r>
            <a:r>
              <a:rPr lang="es-ES" sz="1800" dirty="0" err="1"/>
              <a:t>the</a:t>
            </a:r>
            <a:r>
              <a:rPr lang="es-ES" sz="1800" dirty="0"/>
              <a:t> input </a:t>
            </a:r>
            <a:r>
              <a:rPr lang="es-ES" sz="1800" dirty="0" err="1"/>
              <a:t>stage</a:t>
            </a:r>
            <a:r>
              <a:rPr lang="es-ES" sz="1800" dirty="0"/>
              <a:t> </a:t>
            </a:r>
            <a:r>
              <a:rPr lang="es-ES" sz="1800" dirty="0" err="1"/>
              <a:t>with</a:t>
            </a:r>
            <a:r>
              <a:rPr lang="es-ES" sz="1800" dirty="0"/>
              <a:t> a </a:t>
            </a:r>
            <a:r>
              <a:rPr lang="es-ES" sz="1800" dirty="0" err="1"/>
              <a:t>high</a:t>
            </a:r>
            <a:r>
              <a:rPr lang="es-ES" sz="1800" dirty="0"/>
              <a:t> </a:t>
            </a:r>
            <a:r>
              <a:rPr lang="es-ES" sz="1800" dirty="0" err="1"/>
              <a:t>impedance</a:t>
            </a:r>
            <a:r>
              <a:rPr lang="es-ES" sz="1800" dirty="0"/>
              <a:t>.</a:t>
            </a:r>
          </a:p>
          <a:p>
            <a:pPr lvl="1"/>
            <a:r>
              <a:rPr lang="es-ES" sz="1400" dirty="0" err="1"/>
              <a:t>Increase</a:t>
            </a:r>
            <a:r>
              <a:rPr lang="es-ES" sz="1400" dirty="0"/>
              <a:t> </a:t>
            </a:r>
            <a:r>
              <a:rPr lang="es-ES" sz="1400" dirty="0" err="1"/>
              <a:t>gain</a:t>
            </a:r>
            <a:endParaRPr lang="es-ES" sz="14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1800" dirty="0" err="1"/>
              <a:t>Cascode</a:t>
            </a:r>
            <a:r>
              <a:rPr lang="es-ES" sz="1800" dirty="0"/>
              <a:t> </a:t>
            </a:r>
            <a:r>
              <a:rPr lang="es-ES" sz="1800" dirty="0" err="1"/>
              <a:t>design</a:t>
            </a:r>
            <a:r>
              <a:rPr lang="es-ES" sz="1800" dirty="0"/>
              <a:t> </a:t>
            </a:r>
            <a:r>
              <a:rPr lang="es-ES" sz="1800" dirty="0" err="1"/>
              <a:t>trade-offs</a:t>
            </a:r>
            <a:r>
              <a:rPr lang="es-ES" sz="1800" dirty="0"/>
              <a:t>:</a:t>
            </a: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r>
              <a:rPr lang="es-ES" sz="1800" dirty="0" err="1"/>
              <a:t>Slew-rate</a:t>
            </a:r>
            <a:r>
              <a:rPr lang="es-ES" sz="1800" dirty="0"/>
              <a:t> </a:t>
            </a:r>
            <a:r>
              <a:rPr lang="es-ES" sz="1800" dirty="0" err="1"/>
              <a:t>limitation</a:t>
            </a: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342900" lvl="1" indent="0">
              <a:buNone/>
            </a:pPr>
            <a:endParaRPr lang="es-ES" sz="16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B1EAC7-07B6-9C49-A6B9-29A691D3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DB4250-851F-B8B7-1EB7-347B0F3B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0048D9-A5E6-18EF-0505-3461EB9D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037B045-7CAE-90FE-9BB8-37658292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2.2. Folded </a:t>
            </a:r>
            <a:r>
              <a:rPr lang="en-GB" sz="2800" dirty="0" err="1"/>
              <a:t>cascode</a:t>
            </a:r>
            <a:endParaRPr lang="es-ES" sz="2800" dirty="0"/>
          </a:p>
        </p:txBody>
      </p:sp>
      <p:pic>
        <p:nvPicPr>
          <p:cNvPr id="8" name="Graphic 28">
            <a:extLst>
              <a:ext uri="{FF2B5EF4-FFF2-40B4-BE49-F238E27FC236}">
                <a16:creationId xmlns:a16="http://schemas.microsoft.com/office/drawing/2014/main" id="{C8FAF6C5-E1F1-E7D6-45AB-E2FE0B3F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51" y="1250461"/>
            <a:ext cx="5651625" cy="4845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2">
                <a:extLst>
                  <a:ext uri="{FF2B5EF4-FFF2-40B4-BE49-F238E27FC236}">
                    <a16:creationId xmlns:a16="http://schemas.microsoft.com/office/drawing/2014/main" id="{DF870009-D12B-BC68-92D5-E0509C7E8AB2}"/>
                  </a:ext>
                </a:extLst>
              </p:cNvPr>
              <p:cNvSpPr txBox="1"/>
              <p:nvPr/>
            </p:nvSpPr>
            <p:spPr>
              <a:xfrm>
                <a:off x="6254351" y="2518101"/>
                <a:ext cx="5362494" cy="212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𝑅</m:t>
                          </m:r>
                        </m:e>
                        <m:sub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𝑐𝑎𝑠𝑐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sub>
                      </m:sSub>
                      <m:r>
                        <a:rPr lang="es-ES" sz="1200" b="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≈</m:t>
                      </m:r>
                      <m:sSub>
                        <m:sSubPr>
                          <m:ctrlP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𝑟</m:t>
                          </m:r>
                        </m:e>
                        <m:sub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𝑑𝑠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s-ES" sz="1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d>
                        <m:dPr>
                          <m:ctrlP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𝑝𝑠h</m:t>
                              </m:r>
                            </m:sub>
                          </m:sSub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s-ES" sz="1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sSub>
                        <m:sSubPr>
                          <m:ctrlP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𝑟</m:t>
                          </m:r>
                        </m:e>
                        <m:sub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𝑑𝑠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1200" b="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𝑝𝑠h</m:t>
                              </m:r>
                            </m:sub>
                          </m:sSub>
                          <m:r>
                            <a:rPr lang="es-ES" sz="1200" b="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1200" b="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b="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22">
                <a:extLst>
                  <a:ext uri="{FF2B5EF4-FFF2-40B4-BE49-F238E27FC236}">
                    <a16:creationId xmlns:a16="http://schemas.microsoft.com/office/drawing/2014/main" id="{DF870009-D12B-BC68-92D5-E0509C7E8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51" y="2518101"/>
                <a:ext cx="5362494" cy="212174"/>
              </a:xfrm>
              <a:prstGeom prst="rect">
                <a:avLst/>
              </a:prstGeom>
              <a:blipFill>
                <a:blip r:embed="rId4"/>
                <a:stretch>
                  <a:fillRect l="-1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3">
                <a:extLst>
                  <a:ext uri="{FF2B5EF4-FFF2-40B4-BE49-F238E27FC236}">
                    <a16:creationId xmlns:a16="http://schemas.microsoft.com/office/drawing/2014/main" id="{E628475C-2338-B083-A331-CFC90535F5E9}"/>
                  </a:ext>
                </a:extLst>
              </p:cNvPr>
              <p:cNvSpPr txBox="1"/>
              <p:nvPr/>
            </p:nvSpPr>
            <p:spPr>
              <a:xfrm>
                <a:off x="6254351" y="2840940"/>
                <a:ext cx="5355505" cy="212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𝑅</m:t>
                          </m:r>
                        </m:e>
                        <m:sub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𝑐𝑎𝑠𝑐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𝑝</m:t>
                          </m:r>
                        </m:sub>
                      </m:sSub>
                      <m:r>
                        <a:rPr lang="es-ES" sz="1200" b="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≈</m:t>
                      </m:r>
                      <m:sSub>
                        <m:sSubPr>
                          <m:ctrlP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𝑟</m:t>
                          </m:r>
                        </m:e>
                        <m:sub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𝑑𝑠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𝑝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s-ES" sz="1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d>
                        <m:dPr>
                          <m:ctrlP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𝑛𝑠h</m:t>
                              </m:r>
                            </m:sub>
                          </m:sSub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s-ES" sz="12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+</m:t>
                      </m:r>
                      <m:sSub>
                        <m:sSubPr>
                          <m:ctrlP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𝑝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𝑟</m:t>
                          </m:r>
                        </m:e>
                        <m:sub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𝑑𝑠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𝑝</m:t>
                          </m:r>
                          <m: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s-ES" sz="1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1200" b="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𝑛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𝑠h</m:t>
                              </m:r>
                            </m:sub>
                          </m:sSub>
                          <m:r>
                            <a:rPr lang="es-ES" sz="1200" b="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 </m:t>
                              </m:r>
                            </m:e>
                          </m:d>
                          <m:r>
                            <a:rPr lang="es-ES" sz="1200" b="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𝑑𝑠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,</m:t>
                              </m:r>
                              <m:r>
                                <a:rPr lang="es-ES" sz="12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lang="es-ES" sz="1200" b="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b="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23">
                <a:extLst>
                  <a:ext uri="{FF2B5EF4-FFF2-40B4-BE49-F238E27FC236}">
                    <a16:creationId xmlns:a16="http://schemas.microsoft.com/office/drawing/2014/main" id="{E628475C-2338-B083-A331-CFC90535F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51" y="2840940"/>
                <a:ext cx="5355505" cy="212174"/>
              </a:xfrm>
              <a:prstGeom prst="rect">
                <a:avLst/>
              </a:prstGeom>
              <a:blipFill>
                <a:blip r:embed="rId5"/>
                <a:stretch>
                  <a:fillRect l="-1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66D13615-F955-959E-3871-557C0DF4134E}"/>
                  </a:ext>
                </a:extLst>
              </p:cNvPr>
              <p:cNvSpPr txBox="1"/>
              <p:nvPr/>
            </p:nvSpPr>
            <p:spPr>
              <a:xfrm>
                <a:off x="6182735" y="4217169"/>
                <a:ext cx="2894447" cy="306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sz="14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GB" sz="1400" b="0" i="1" kern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400" b="0" i="1" kern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s-ES" sz="1400" b="0" i="1" kern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1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4</m:t>
                              </m:r>
                            </m:sub>
                          </m:sSub>
                          <m:r>
                            <a:rPr lang="en-GB" sz="1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↑</m:t>
                          </m:r>
                          <m:r>
                            <a:rPr lang="es-ES" sz="1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    →    </m:t>
                          </m:r>
                          <m:r>
                            <a:rPr lang="es-ES" sz="1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GB" sz="1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s-ES" sz="1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𝐷𝑆</m:t>
                              </m:r>
                            </m:e>
                            <m:sub>
                              <m:r>
                                <a:rPr lang="es-ES" sz="1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𝑠𝑎𝑡</m:t>
                              </m:r>
                              <m:r>
                                <a:rPr lang="es-ES" sz="1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GB" sz="1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↓</m:t>
                      </m:r>
                      <m:r>
                        <a:rPr lang="es-ES" sz="1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   →    </m:t>
                      </m:r>
                      <m:sSub>
                        <m:sSubPr>
                          <m:ctrlPr>
                            <a:rPr lang="es-ES" sz="1400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400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lang="es-ES" sz="1400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  <m:r>
                            <a:rPr lang="es-ES" sz="1400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s-ES" sz="1400" b="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↑</m:t>
                      </m:r>
                    </m:oMath>
                  </m:oMathPara>
                </a14:m>
                <a:endParaRPr lang="en-GB" sz="1400" b="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66D13615-F955-959E-3871-557C0DF41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35" y="4217169"/>
                <a:ext cx="2894447" cy="306494"/>
              </a:xfrm>
              <a:prstGeom prst="rect">
                <a:avLst/>
              </a:prstGeom>
              <a:blipFill>
                <a:blip r:embed="rId6"/>
                <a:stretch>
                  <a:fillRect l="-4421" t="-148000" r="-1053" b="-2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E22ECFB6-1BB3-D787-B41D-8D6ED23258C3}"/>
                  </a:ext>
                </a:extLst>
              </p:cNvPr>
              <p:cNvSpPr txBox="1"/>
              <p:nvPr/>
            </p:nvSpPr>
            <p:spPr>
              <a:xfrm>
                <a:off x="6254745" y="3868681"/>
                <a:ext cx="21032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lang="es-ES" sz="1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𝐷</m:t>
                          </m:r>
                        </m:sub>
                      </m:sSub>
                      <m:r>
                        <a:rPr lang="en-GB" sz="1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↓</m:t>
                      </m:r>
                      <m:r>
                        <a:rPr lang="es-ES" sz="1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           →    </m:t>
                      </m:r>
                      <m:sSub>
                        <m:sSubPr>
                          <m:ctrlPr>
                            <a:rPr lang="es-ES" sz="1400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400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𝑟</m:t>
                          </m:r>
                        </m:e>
                        <m:sub>
                          <m:r>
                            <a:rPr lang="es-ES" sz="1400" b="0" i="1" kern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𝑑𝑠</m:t>
                          </m:r>
                        </m:sub>
                      </m:sSub>
                      <m:r>
                        <a:rPr lang="es-ES" sz="1400" b="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↑</m:t>
                      </m:r>
                      <m:r>
                        <a:rPr lang="es-ES" sz="1400" b="0" i="1" kern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s-ES" sz="1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;</m:t>
                      </m:r>
                      <m:sSub>
                        <m:sSubPr>
                          <m:ctrlPr>
                            <a:rPr lang="es-ES" sz="1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400" b="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  <m:sub>
                          <m:r>
                            <a:rPr lang="es-ES" sz="1400" b="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  <m:r>
                            <a:rPr lang="es-ES" sz="1400" b="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b>
                      </m:sSub>
                      <m:r>
                        <a:rPr lang="es-ES" sz="1400" b="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↓</m:t>
                      </m:r>
                    </m:oMath>
                  </m:oMathPara>
                </a14:m>
                <a:endParaRPr lang="en-GB" sz="1400" b="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E22ECFB6-1BB3-D787-B41D-8D6ED2325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745" y="3868681"/>
                <a:ext cx="2103204" cy="215444"/>
              </a:xfrm>
              <a:prstGeom prst="rect">
                <a:avLst/>
              </a:prstGeom>
              <a:blipFill>
                <a:blip r:embed="rId7"/>
                <a:stretch>
                  <a:fillRect l="-1159" r="-1739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A6D93ED3-BC4A-DB8C-0EDE-0D2E67E8232C}"/>
                  </a:ext>
                </a:extLst>
              </p:cNvPr>
              <p:cNvSpPr txBox="1"/>
              <p:nvPr/>
            </p:nvSpPr>
            <p:spPr>
              <a:xfrm>
                <a:off x="6254351" y="5355575"/>
                <a:ext cx="17191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s-ES" sz="1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lang="es-ES" sz="1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𝐷</m:t>
                          </m:r>
                        </m:sub>
                      </m:sSub>
                      <m:r>
                        <a:rPr lang="en-GB" sz="1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↓</m:t>
                      </m:r>
                      <m:r>
                        <a:rPr lang="es-ES" sz="1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   →</m:t>
                      </m:r>
                      <m:r>
                        <a:rPr lang="es-ES" sz="1400" b="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𝐺𝑎𝑖𝑛</m:t>
                      </m:r>
                      <m:r>
                        <a:rPr lang="es-ES" sz="1400" b="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↑ ; </m:t>
                      </m:r>
                      <m:r>
                        <a:rPr lang="es-ES" sz="1400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𝑆𝑅</m:t>
                      </m:r>
                      <m:r>
                        <a:rPr lang="es-ES" sz="1400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↓</m:t>
                      </m:r>
                    </m:oMath>
                  </m:oMathPara>
                </a14:m>
                <a:endParaRPr lang="en-GB" sz="1400" b="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A6D93ED3-BC4A-DB8C-0EDE-0D2E67E8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351" y="5355575"/>
                <a:ext cx="1719125" cy="215444"/>
              </a:xfrm>
              <a:prstGeom prst="rect">
                <a:avLst/>
              </a:prstGeom>
              <a:blipFill>
                <a:blip r:embed="rId8"/>
                <a:stretch>
                  <a:fillRect l="-1773" r="-212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295C3AC9-2603-5A98-F161-6A17FB4DC735}"/>
                  </a:ext>
                </a:extLst>
              </p:cNvPr>
              <p:cNvSpPr txBox="1"/>
              <p:nvPr/>
            </p:nvSpPr>
            <p:spPr>
              <a:xfrm>
                <a:off x="10052176" y="4074964"/>
                <a:ext cx="5979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s-ES" sz="1400" b="0" i="1" kern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𝐺𝑎𝑖𝑛</m:t>
                      </m:r>
                      <m:r>
                        <a:rPr lang="es-ES" sz="1400" b="0" i="1" ker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↑</m:t>
                      </m:r>
                    </m:oMath>
                  </m:oMathPara>
                </a14:m>
                <a:endParaRPr lang="en-GB" sz="1400" b="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295C3AC9-2603-5A98-F161-6A17FB4DC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176" y="4074964"/>
                <a:ext cx="597984" cy="215444"/>
              </a:xfrm>
              <a:prstGeom prst="rect">
                <a:avLst/>
              </a:prstGeom>
              <a:blipFill>
                <a:blip r:embed="rId9"/>
                <a:stretch>
                  <a:fillRect r="-714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49213C6-999D-8E38-6040-D95DD945D313}"/>
              </a:ext>
            </a:extLst>
          </p:cNvPr>
          <p:cNvCxnSpPr>
            <a:stCxn id="15" idx="3"/>
            <a:endCxn id="17" idx="1"/>
          </p:cNvCxnSpPr>
          <p:nvPr/>
        </p:nvCxnSpPr>
        <p:spPr bwMode="auto">
          <a:xfrm>
            <a:off x="8357949" y="3976403"/>
            <a:ext cx="1694227" cy="206283"/>
          </a:xfrm>
          <a:prstGeom prst="straightConnector1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1099483-FB2B-C8C7-08DB-4752599BDBA5}"/>
              </a:ext>
            </a:extLst>
          </p:cNvPr>
          <p:cNvCxnSpPr>
            <a:stCxn id="14" idx="3"/>
            <a:endCxn id="17" idx="1"/>
          </p:cNvCxnSpPr>
          <p:nvPr/>
        </p:nvCxnSpPr>
        <p:spPr bwMode="auto">
          <a:xfrm flipV="1">
            <a:off x="9077182" y="4182686"/>
            <a:ext cx="974994" cy="187730"/>
          </a:xfrm>
          <a:prstGeom prst="straightConnector1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871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D71E02B3-0D4A-4479-7B6F-C94D569CF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32" y="1406410"/>
            <a:ext cx="2956609" cy="4572000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6F2497-F73F-BF0B-68D7-23AEF483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147938-8B56-5D06-4DFC-642FFD30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2BCD05-7C9E-A42D-A201-95FF6D05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BDBFCF7-DFD9-F5FC-9357-BD7EEC42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2.2. Folded </a:t>
            </a:r>
            <a:r>
              <a:rPr lang="en-GB" sz="2800" dirty="0" err="1"/>
              <a:t>cascode</a:t>
            </a:r>
            <a:r>
              <a:rPr lang="en-GB" sz="2800" dirty="0"/>
              <a:t>. Gain-boosting</a:t>
            </a:r>
            <a:endParaRPr lang="es-ES" sz="280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92AD8B8-3693-64F8-EBDC-4774844F0BD6}"/>
              </a:ext>
            </a:extLst>
          </p:cNvPr>
          <p:cNvSpPr txBox="1">
            <a:spLocks/>
          </p:cNvSpPr>
          <p:nvPr/>
        </p:nvSpPr>
        <p:spPr bwMode="auto">
          <a:xfrm>
            <a:off x="4491901" y="1406410"/>
            <a:ext cx="64004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0" kern="0" dirty="0"/>
              <a:t> </a:t>
            </a:r>
            <a:r>
              <a:rPr lang="es-ES" sz="1800" b="0" kern="0" dirty="0" err="1"/>
              <a:t>Add</a:t>
            </a:r>
            <a:r>
              <a:rPr lang="es-ES" sz="1800" b="0" kern="0" dirty="0"/>
              <a:t> 2 </a:t>
            </a:r>
            <a:r>
              <a:rPr lang="es-ES" sz="1800" b="0" kern="0" dirty="0" err="1"/>
              <a:t>amplifiers</a:t>
            </a:r>
            <a:r>
              <a:rPr lang="es-ES" sz="1800" b="0" kern="0" dirty="0"/>
              <a:t> </a:t>
            </a:r>
            <a:r>
              <a:rPr lang="es-ES" sz="1800" b="0" kern="0" dirty="0" err="1"/>
              <a:t>to</a:t>
            </a:r>
            <a:r>
              <a:rPr lang="es-ES" sz="1800" b="0" kern="0" dirty="0"/>
              <a:t> </a:t>
            </a:r>
            <a:r>
              <a:rPr lang="es-ES" sz="1800" b="0" kern="0" dirty="0" err="1"/>
              <a:t>regulate</a:t>
            </a:r>
            <a:r>
              <a:rPr lang="es-ES" sz="1800" b="0" kern="0" dirty="0"/>
              <a:t> </a:t>
            </a:r>
            <a:r>
              <a:rPr lang="es-ES" sz="1800" b="0" kern="0" dirty="0" err="1"/>
              <a:t>the</a:t>
            </a:r>
            <a:r>
              <a:rPr lang="es-ES" sz="1800" b="0" kern="0" dirty="0"/>
              <a:t> </a:t>
            </a:r>
            <a:r>
              <a:rPr lang="es-ES" sz="1800" b="0" kern="0" dirty="0" err="1"/>
              <a:t>cascode</a:t>
            </a:r>
            <a:endParaRPr lang="es-ES" sz="1800" b="0" kern="0" dirty="0"/>
          </a:p>
          <a:p>
            <a:pPr lvl="1">
              <a:lnSpc>
                <a:spcPct val="100000"/>
              </a:lnSpc>
            </a:pPr>
            <a:r>
              <a:rPr lang="es-ES" sz="1500" b="0" kern="0" dirty="0" err="1"/>
              <a:t>It</a:t>
            </a:r>
            <a:r>
              <a:rPr lang="es-ES" sz="1500" b="0" kern="0" dirty="0"/>
              <a:t> </a:t>
            </a:r>
            <a:r>
              <a:rPr lang="es-ES" sz="1500" b="0" kern="0" dirty="0" err="1"/>
              <a:t>increase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impedance</a:t>
            </a:r>
            <a:r>
              <a:rPr lang="es-ES" sz="1500" b="0" kern="0" dirty="0"/>
              <a:t> </a:t>
            </a:r>
            <a:r>
              <a:rPr lang="es-ES" sz="1500" b="0" kern="0" dirty="0" err="1"/>
              <a:t>of</a:t>
            </a:r>
            <a:r>
              <a:rPr lang="es-ES" sz="1500" b="0" kern="0" dirty="0"/>
              <a:t> MP4 and MN4 </a:t>
            </a:r>
            <a:r>
              <a:rPr lang="es-ES" sz="1500" b="0" kern="0" dirty="0" err="1"/>
              <a:t>by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same</a:t>
            </a:r>
            <a:r>
              <a:rPr lang="es-ES" sz="1500" b="0" kern="0" dirty="0"/>
              <a:t> </a:t>
            </a:r>
            <a:r>
              <a:rPr lang="es-ES" sz="1500" b="0" kern="0" dirty="0" err="1"/>
              <a:t>amount</a:t>
            </a:r>
            <a:r>
              <a:rPr lang="es-ES" sz="1500" b="0" kern="0" dirty="0"/>
              <a:t> as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gain</a:t>
            </a:r>
            <a:r>
              <a:rPr lang="es-ES" sz="1500" b="0" kern="0" dirty="0"/>
              <a:t> </a:t>
            </a:r>
            <a:r>
              <a:rPr lang="es-ES" sz="1500" b="0" kern="0" dirty="0" err="1"/>
              <a:t>of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new </a:t>
            </a:r>
            <a:r>
              <a:rPr lang="es-ES" sz="1500" b="0" kern="0" dirty="0" err="1"/>
              <a:t>amplifiers</a:t>
            </a:r>
            <a:endParaRPr lang="es-ES" sz="1500" b="0" kern="0" dirty="0"/>
          </a:p>
          <a:p>
            <a:pPr lvl="1">
              <a:lnSpc>
                <a:spcPct val="100000"/>
              </a:lnSpc>
            </a:pPr>
            <a:r>
              <a:rPr lang="es-ES" sz="1500" b="0" kern="0" dirty="0" err="1"/>
              <a:t>It</a:t>
            </a:r>
            <a:r>
              <a:rPr lang="es-ES" sz="1500" b="0" kern="0" dirty="0"/>
              <a:t> </a:t>
            </a:r>
            <a:r>
              <a:rPr lang="es-ES" sz="1500" b="0" kern="0" dirty="0" err="1"/>
              <a:t>allows</a:t>
            </a:r>
            <a:r>
              <a:rPr lang="es-ES" sz="1500" b="0" kern="0" dirty="0"/>
              <a:t> </a:t>
            </a:r>
            <a:r>
              <a:rPr lang="es-ES" sz="1500" b="0" kern="0" dirty="0" err="1"/>
              <a:t>to</a:t>
            </a:r>
            <a:r>
              <a:rPr lang="es-ES" sz="1500" b="0" kern="0" dirty="0"/>
              <a:t> </a:t>
            </a:r>
            <a:r>
              <a:rPr lang="es-ES" sz="1500" b="0" kern="0" dirty="0" err="1"/>
              <a:t>boost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gain</a:t>
            </a:r>
            <a:r>
              <a:rPr lang="es-ES" sz="1500" b="0" kern="0" dirty="0"/>
              <a:t> </a:t>
            </a:r>
            <a:r>
              <a:rPr lang="es-ES" sz="1500" b="0" kern="0" dirty="0" err="1"/>
              <a:t>of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cascode</a:t>
            </a:r>
            <a:r>
              <a:rPr lang="es-ES" sz="1500" b="0" kern="0" dirty="0"/>
              <a:t> </a:t>
            </a:r>
            <a:r>
              <a:rPr lang="es-ES" sz="1500" b="0" kern="0" dirty="0" err="1"/>
              <a:t>without</a:t>
            </a:r>
            <a:r>
              <a:rPr lang="es-ES" sz="1500" b="0" kern="0" dirty="0"/>
              <a:t> </a:t>
            </a:r>
            <a:r>
              <a:rPr lang="es-ES" sz="1500" b="0" kern="0" dirty="0" err="1"/>
              <a:t>decreasing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current</a:t>
            </a:r>
            <a:r>
              <a:rPr lang="es-ES" sz="1500" b="0" kern="0" dirty="0"/>
              <a:t>, </a:t>
            </a:r>
            <a:r>
              <a:rPr lang="es-ES" sz="1500" b="0" kern="0" dirty="0" err="1"/>
              <a:t>removing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gain-slewrate</a:t>
            </a:r>
            <a:r>
              <a:rPr lang="es-ES" sz="1500" b="0" kern="0" dirty="0"/>
              <a:t> </a:t>
            </a:r>
            <a:r>
              <a:rPr lang="es-ES" sz="1500" b="0" kern="0" dirty="0" err="1"/>
              <a:t>trade</a:t>
            </a:r>
            <a:r>
              <a:rPr lang="es-ES" sz="1500" b="0" kern="0" dirty="0"/>
              <a:t>-off.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s-ES" sz="1800" b="0" kern="0" dirty="0"/>
          </a:p>
          <a:p>
            <a:pPr marL="342900" lvl="1" indent="0">
              <a:lnSpc>
                <a:spcPct val="100000"/>
              </a:lnSpc>
              <a:buFontTx/>
              <a:buNone/>
            </a:pPr>
            <a:endParaRPr lang="es-ES" sz="1600" b="0" kern="0" dirty="0"/>
          </a:p>
        </p:txBody>
      </p:sp>
    </p:spTree>
    <p:extLst>
      <p:ext uri="{BB962C8B-B14F-4D97-AF65-F5344CB8AC3E}">
        <p14:creationId xmlns:p14="http://schemas.microsoft.com/office/powerpoint/2010/main" val="1370258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D52D608-7323-C643-B652-297F28FEE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801" y="1323160"/>
            <a:ext cx="4509519" cy="53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DFF160-4481-D5BE-8981-02EDBCD2B2D7}"/>
              </a:ext>
            </a:extLst>
          </p:cNvPr>
          <p:cNvSpPr txBox="1"/>
          <p:nvPr/>
        </p:nvSpPr>
        <p:spPr>
          <a:xfrm>
            <a:off x="4900200" y="1490062"/>
            <a:ext cx="7085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600" b="0" dirty="0" err="1">
                <a:solidFill>
                  <a:schemeClr val="tx1"/>
                </a:solidFill>
              </a:rPr>
              <a:t>Class</a:t>
            </a:r>
            <a:r>
              <a:rPr lang="es-ES" sz="1600" b="0" dirty="0">
                <a:solidFill>
                  <a:schemeClr val="tx1"/>
                </a:solidFill>
              </a:rPr>
              <a:t> AB → </a:t>
            </a:r>
            <a:r>
              <a:rPr lang="es-ES" sz="1600" b="0" dirty="0" err="1">
                <a:solidFill>
                  <a:schemeClr val="tx1"/>
                </a:solidFill>
              </a:rPr>
              <a:t>Keep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the</a:t>
            </a:r>
            <a:r>
              <a:rPr lang="es-ES" sz="1600" b="0" dirty="0">
                <a:solidFill>
                  <a:schemeClr val="tx1"/>
                </a:solidFill>
              </a:rPr>
              <a:t> RTR </a:t>
            </a:r>
            <a:r>
              <a:rPr lang="es-ES" sz="1600" b="0" dirty="0" err="1">
                <a:solidFill>
                  <a:schemeClr val="tx1"/>
                </a:solidFill>
              </a:rPr>
              <a:t>behavior</a:t>
            </a:r>
            <a:r>
              <a:rPr lang="es-ES" sz="1600" b="0" dirty="0">
                <a:solidFill>
                  <a:schemeClr val="tx1"/>
                </a:solidFill>
              </a:rPr>
              <a:t> at </a:t>
            </a:r>
            <a:r>
              <a:rPr lang="es-ES" sz="1600" b="0" dirty="0" err="1">
                <a:solidFill>
                  <a:schemeClr val="tx1"/>
                </a:solidFill>
              </a:rPr>
              <a:t>the</a:t>
            </a:r>
            <a:r>
              <a:rPr lang="es-ES" sz="1600" b="0" dirty="0">
                <a:solidFill>
                  <a:schemeClr val="tx1"/>
                </a:solidFill>
              </a:rPr>
              <a:t> output.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600" b="0" dirty="0" err="1">
                <a:solidFill>
                  <a:schemeClr val="tx1"/>
                </a:solidFill>
              </a:rPr>
              <a:t>It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is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based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on</a:t>
            </a:r>
            <a:r>
              <a:rPr lang="es-ES" sz="1600" b="0" dirty="0">
                <a:solidFill>
                  <a:schemeClr val="tx1"/>
                </a:solidFill>
              </a:rPr>
              <a:t> a </a:t>
            </a:r>
            <a:r>
              <a:rPr lang="es-ES" sz="1600" dirty="0" err="1">
                <a:solidFill>
                  <a:schemeClr val="tx1"/>
                </a:solidFill>
              </a:rPr>
              <a:t>common-source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configuration</a:t>
            </a:r>
            <a:r>
              <a:rPr lang="es-ES" sz="1600" b="0" dirty="0">
                <a:solidFill>
                  <a:schemeClr val="tx1"/>
                </a:solidFill>
              </a:rPr>
              <a:t> (MP8-MN8), </a:t>
            </a:r>
            <a:r>
              <a:rPr lang="es-ES" sz="1600" b="0" dirty="0" err="1">
                <a:solidFill>
                  <a:schemeClr val="tx1"/>
                </a:solidFill>
              </a:rPr>
              <a:t>but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the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signal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is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driven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to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both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transistors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with</a:t>
            </a:r>
            <a:r>
              <a:rPr lang="es-ES" sz="1600" dirty="0">
                <a:solidFill>
                  <a:schemeClr val="tx1"/>
                </a:solidFill>
              </a:rPr>
              <a:t> a DC shift </a:t>
            </a:r>
            <a:r>
              <a:rPr lang="es-ES" sz="1600" dirty="0" err="1">
                <a:solidFill>
                  <a:schemeClr val="tx1"/>
                </a:solidFill>
              </a:rPr>
              <a:t>between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them</a:t>
            </a:r>
            <a:r>
              <a:rPr lang="es-ES" sz="1600" b="0" dirty="0">
                <a:solidFill>
                  <a:schemeClr val="tx1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600" b="0" dirty="0" err="1">
                <a:solidFill>
                  <a:schemeClr val="tx1"/>
                </a:solidFill>
              </a:rPr>
              <a:t>The</a:t>
            </a:r>
            <a:r>
              <a:rPr lang="es-ES" sz="1600" b="0" dirty="0">
                <a:solidFill>
                  <a:schemeClr val="tx1"/>
                </a:solidFill>
              </a:rPr>
              <a:t> DC shift </a:t>
            </a:r>
            <a:r>
              <a:rPr lang="es-ES" sz="1600" b="0" dirty="0" err="1">
                <a:solidFill>
                  <a:schemeClr val="tx1"/>
                </a:solidFill>
              </a:rPr>
              <a:t>is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controlled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by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the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floating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transistors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dirty="0">
                <a:solidFill>
                  <a:schemeClr val="tx1"/>
                </a:solidFill>
              </a:rPr>
              <a:t>MP5</a:t>
            </a:r>
            <a:r>
              <a:rPr lang="es-ES" sz="1600" b="0" dirty="0">
                <a:solidFill>
                  <a:schemeClr val="tx1"/>
                </a:solidFill>
              </a:rPr>
              <a:t> and </a:t>
            </a:r>
            <a:r>
              <a:rPr lang="es-ES" sz="1600" dirty="0">
                <a:solidFill>
                  <a:schemeClr val="tx1"/>
                </a:solidFill>
              </a:rPr>
              <a:t>MN5</a:t>
            </a:r>
            <a:r>
              <a:rPr lang="es-ES" sz="1600" b="0" dirty="0">
                <a:solidFill>
                  <a:schemeClr val="tx1"/>
                </a:solidFill>
              </a:rPr>
              <a:t>.</a:t>
            </a:r>
          </a:p>
          <a:p>
            <a:pPr marL="380990" lvl="5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marL="380990" lvl="5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marL="380990" lvl="5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marL="380990" lvl="5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marL="380990" lvl="5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marL="380990" lvl="5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lvl="5"/>
            <a:endParaRPr lang="es-ES" sz="1600" b="0" dirty="0">
              <a:solidFill>
                <a:schemeClr val="tx1"/>
              </a:solidFill>
            </a:endParaRPr>
          </a:p>
          <a:p>
            <a:pPr marL="380990" lvl="4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marL="380990" lvl="4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marL="380990" lvl="4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marL="380990" lvl="4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  <a:p>
            <a:pPr marL="380990" lvl="4" indent="-380990">
              <a:buFont typeface="Arial" panose="020B0604020202020204" pitchFamily="34" charset="0"/>
              <a:buChar char="•"/>
            </a:pPr>
            <a:endParaRPr lang="es-ES" sz="1600" b="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874BB-9E5C-B11C-16C4-15BEA9E89A48}"/>
              </a:ext>
            </a:extLst>
          </p:cNvPr>
          <p:cNvSpPr txBox="1"/>
          <p:nvPr/>
        </p:nvSpPr>
        <p:spPr>
          <a:xfrm>
            <a:off x="5463936" y="2628780"/>
            <a:ext cx="507198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Courier New" panose="02070309020205020404" pitchFamily="49" charset="0"/>
              <a:buChar char="o"/>
            </a:pPr>
            <a:r>
              <a:rPr lang="es-ES" sz="1600" b="0" dirty="0" err="1">
                <a:solidFill>
                  <a:schemeClr val="tx1"/>
                </a:solidFill>
              </a:rPr>
              <a:t>When</a:t>
            </a:r>
            <a:r>
              <a:rPr lang="es-ES" sz="1600" b="0" dirty="0">
                <a:solidFill>
                  <a:schemeClr val="tx1"/>
                </a:solidFill>
              </a:rPr>
              <a:t> Input </a:t>
            </a:r>
            <a:r>
              <a:rPr lang="es-ES" sz="1600" b="0" dirty="0" err="1">
                <a:solidFill>
                  <a:schemeClr val="tx1"/>
                </a:solidFill>
              </a:rPr>
              <a:t>currents</a:t>
            </a:r>
            <a:r>
              <a:rPr lang="es-ES" sz="1600" b="0" dirty="0">
                <a:solidFill>
                  <a:schemeClr val="tx1"/>
                </a:solidFill>
              </a:rPr>
              <a:t> are </a:t>
            </a:r>
            <a:r>
              <a:rPr lang="es-ES" sz="1600" dirty="0" err="1">
                <a:solidFill>
                  <a:schemeClr val="tx1"/>
                </a:solidFill>
              </a:rPr>
              <a:t>pushed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into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the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circuit</a:t>
            </a:r>
            <a:r>
              <a:rPr lang="es-ES" sz="1600" b="0" dirty="0">
                <a:solidFill>
                  <a:schemeClr val="tx1"/>
                </a:solidFill>
              </a:rPr>
              <a:t>, I</a:t>
            </a:r>
            <a:r>
              <a:rPr lang="es-ES" sz="1600" b="0" baseline="-25000" dirty="0">
                <a:solidFill>
                  <a:schemeClr val="tx1"/>
                </a:solidFill>
              </a:rPr>
              <a:t>DP5</a:t>
            </a:r>
            <a:r>
              <a:rPr lang="es-ES" sz="1600" b="0" dirty="0">
                <a:solidFill>
                  <a:schemeClr val="tx1"/>
                </a:solidFill>
              </a:rPr>
              <a:t> ↑ ; I</a:t>
            </a:r>
            <a:r>
              <a:rPr lang="es-ES" sz="1600" b="0" baseline="-25000" dirty="0">
                <a:solidFill>
                  <a:schemeClr val="tx1"/>
                </a:solidFill>
              </a:rPr>
              <a:t>DN5</a:t>
            </a:r>
            <a:r>
              <a:rPr lang="es-ES" sz="1600" b="0" dirty="0">
                <a:solidFill>
                  <a:schemeClr val="tx1"/>
                </a:solidFill>
              </a:rPr>
              <a:t> ↓ → V</a:t>
            </a:r>
            <a:r>
              <a:rPr lang="es-ES" sz="1600" b="0" baseline="-25000" dirty="0">
                <a:solidFill>
                  <a:schemeClr val="tx1"/>
                </a:solidFill>
              </a:rPr>
              <a:t>GP8</a:t>
            </a:r>
            <a:r>
              <a:rPr lang="es-ES" sz="1600" b="0" dirty="0">
                <a:solidFill>
                  <a:schemeClr val="tx1"/>
                </a:solidFill>
              </a:rPr>
              <a:t> ↑ ; V</a:t>
            </a:r>
            <a:r>
              <a:rPr lang="es-ES" sz="1600" b="0" baseline="-25000" dirty="0">
                <a:solidFill>
                  <a:schemeClr val="tx1"/>
                </a:solidFill>
              </a:rPr>
              <a:t>GN8</a:t>
            </a:r>
            <a:r>
              <a:rPr lang="es-ES" sz="1600" b="0" dirty="0">
                <a:solidFill>
                  <a:schemeClr val="tx1"/>
                </a:solidFill>
              </a:rPr>
              <a:t> 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52C50-6DF8-29F4-797C-082AE75FC664}"/>
              </a:ext>
            </a:extLst>
          </p:cNvPr>
          <p:cNvSpPr txBox="1"/>
          <p:nvPr/>
        </p:nvSpPr>
        <p:spPr>
          <a:xfrm>
            <a:off x="5561747" y="4737131"/>
            <a:ext cx="5071984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Courier New" panose="02070309020205020404" pitchFamily="49" charset="0"/>
              <a:buChar char="o"/>
            </a:pPr>
            <a:r>
              <a:rPr lang="es-ES" sz="1600" b="0" dirty="0">
                <a:solidFill>
                  <a:schemeClr val="tx1"/>
                </a:solidFill>
              </a:rPr>
              <a:t>MP8 active </a:t>
            </a:r>
            <a:r>
              <a:rPr lang="es-ES" sz="1600" b="0" dirty="0" err="1">
                <a:solidFill>
                  <a:schemeClr val="tx1"/>
                </a:solidFill>
              </a:rPr>
              <a:t>for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the</a:t>
            </a:r>
            <a:r>
              <a:rPr lang="es-ES" sz="1600" b="0" dirty="0">
                <a:solidFill>
                  <a:schemeClr val="tx1"/>
                </a:solidFill>
              </a:rPr>
              <a:t> pulse positive </a:t>
            </a:r>
            <a:r>
              <a:rPr lang="es-ES" sz="1600" b="0" dirty="0" err="1">
                <a:solidFill>
                  <a:schemeClr val="tx1"/>
                </a:solidFill>
              </a:rPr>
              <a:t>half</a:t>
            </a:r>
            <a:r>
              <a:rPr lang="es-ES" sz="1600" b="0" dirty="0">
                <a:solidFill>
                  <a:schemeClr val="tx1"/>
                </a:solidFill>
              </a:rPr>
              <a:t>.</a:t>
            </a:r>
          </a:p>
          <a:p>
            <a:pPr marL="380990" indent="-380990">
              <a:buFont typeface="Courier New" panose="02070309020205020404" pitchFamily="49" charset="0"/>
              <a:buChar char="o"/>
            </a:pPr>
            <a:endParaRPr lang="es-ES" sz="1600" b="0" dirty="0">
              <a:solidFill>
                <a:schemeClr val="tx1"/>
              </a:solidFill>
            </a:endParaRPr>
          </a:p>
          <a:p>
            <a:pPr marL="380990" indent="-380990">
              <a:buFont typeface="Courier New" panose="02070309020205020404" pitchFamily="49" charset="0"/>
              <a:buChar char="o"/>
            </a:pPr>
            <a:r>
              <a:rPr lang="es-ES" sz="1600" b="0" dirty="0">
                <a:solidFill>
                  <a:schemeClr val="tx1"/>
                </a:solidFill>
              </a:rPr>
              <a:t>MN8 active </a:t>
            </a:r>
            <a:r>
              <a:rPr lang="es-ES" sz="1600" b="0" dirty="0" err="1">
                <a:solidFill>
                  <a:schemeClr val="tx1"/>
                </a:solidFill>
              </a:rPr>
              <a:t>for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the</a:t>
            </a:r>
            <a:r>
              <a:rPr lang="es-ES" sz="1600" b="0" dirty="0">
                <a:solidFill>
                  <a:schemeClr val="tx1"/>
                </a:solidFill>
              </a:rPr>
              <a:t> pulse negative </a:t>
            </a:r>
            <a:r>
              <a:rPr lang="es-ES" sz="1600" b="0" dirty="0" err="1">
                <a:solidFill>
                  <a:schemeClr val="tx1"/>
                </a:solidFill>
              </a:rPr>
              <a:t>half</a:t>
            </a:r>
            <a:r>
              <a:rPr lang="es-ES" sz="1600" b="0" dirty="0">
                <a:solidFill>
                  <a:schemeClr val="tx1"/>
                </a:solidFill>
              </a:rPr>
              <a:t>.</a:t>
            </a:r>
            <a:endParaRPr lang="en-GB" sz="1600" b="0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A8074C7-0F18-375F-CED4-258974FDF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02" y="1323160"/>
            <a:ext cx="4509517" cy="532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11CF56-789D-7415-FBF0-966109079FD1}"/>
              </a:ext>
            </a:extLst>
          </p:cNvPr>
          <p:cNvSpPr txBox="1"/>
          <p:nvPr/>
        </p:nvSpPr>
        <p:spPr>
          <a:xfrm>
            <a:off x="5463936" y="3336720"/>
            <a:ext cx="5071984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Courier New" panose="02070309020205020404" pitchFamily="49" charset="0"/>
              <a:buChar char="o"/>
            </a:pPr>
            <a:r>
              <a:rPr lang="es-ES" sz="1600" b="0" dirty="0" err="1">
                <a:solidFill>
                  <a:schemeClr val="tx1"/>
                </a:solidFill>
              </a:rPr>
              <a:t>When</a:t>
            </a:r>
            <a:r>
              <a:rPr lang="es-ES" sz="1600" b="0" dirty="0">
                <a:solidFill>
                  <a:schemeClr val="tx1"/>
                </a:solidFill>
              </a:rPr>
              <a:t> Input </a:t>
            </a:r>
            <a:r>
              <a:rPr lang="es-ES" sz="1600" b="0" dirty="0" err="1">
                <a:solidFill>
                  <a:schemeClr val="tx1"/>
                </a:solidFill>
              </a:rPr>
              <a:t>currents</a:t>
            </a:r>
            <a:r>
              <a:rPr lang="es-ES" sz="1600" b="0" dirty="0">
                <a:solidFill>
                  <a:schemeClr val="tx1"/>
                </a:solidFill>
              </a:rPr>
              <a:t> are </a:t>
            </a:r>
            <a:r>
              <a:rPr lang="es-ES" sz="1600" dirty="0" err="1">
                <a:solidFill>
                  <a:schemeClr val="tx1"/>
                </a:solidFill>
              </a:rPr>
              <a:t>pulled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into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the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circuit</a:t>
            </a:r>
            <a:r>
              <a:rPr lang="es-ES" sz="1600" b="0" dirty="0">
                <a:solidFill>
                  <a:schemeClr val="tx1"/>
                </a:solidFill>
              </a:rPr>
              <a:t>, I</a:t>
            </a:r>
            <a:r>
              <a:rPr lang="es-ES" sz="1600" b="0" baseline="-25000" dirty="0">
                <a:solidFill>
                  <a:schemeClr val="tx1"/>
                </a:solidFill>
              </a:rPr>
              <a:t>DP5</a:t>
            </a:r>
            <a:r>
              <a:rPr lang="es-ES" sz="1600" b="0" dirty="0">
                <a:solidFill>
                  <a:schemeClr val="tx1"/>
                </a:solidFill>
              </a:rPr>
              <a:t> ↓ ; I</a:t>
            </a:r>
            <a:r>
              <a:rPr lang="es-ES" sz="1600" b="0" baseline="-25000" dirty="0">
                <a:solidFill>
                  <a:schemeClr val="tx1"/>
                </a:solidFill>
              </a:rPr>
              <a:t>DN5</a:t>
            </a:r>
            <a:r>
              <a:rPr lang="es-ES" sz="1600" b="0" dirty="0">
                <a:solidFill>
                  <a:schemeClr val="tx1"/>
                </a:solidFill>
              </a:rPr>
              <a:t> ↑ → V</a:t>
            </a:r>
            <a:r>
              <a:rPr lang="es-ES" sz="1600" b="0" baseline="-25000" dirty="0">
                <a:solidFill>
                  <a:schemeClr val="tx1"/>
                </a:solidFill>
              </a:rPr>
              <a:t>GP8</a:t>
            </a:r>
            <a:r>
              <a:rPr lang="es-ES" sz="1600" b="0" dirty="0">
                <a:solidFill>
                  <a:schemeClr val="tx1"/>
                </a:solidFill>
              </a:rPr>
              <a:t> ↓ ; V</a:t>
            </a:r>
            <a:r>
              <a:rPr lang="es-ES" sz="1600" b="0" baseline="-25000" dirty="0">
                <a:solidFill>
                  <a:schemeClr val="tx1"/>
                </a:solidFill>
              </a:rPr>
              <a:t>GN8</a:t>
            </a:r>
            <a:r>
              <a:rPr lang="es-ES" sz="1600" b="0" dirty="0">
                <a:solidFill>
                  <a:schemeClr val="tx1"/>
                </a:solidFill>
              </a:rPr>
              <a:t> ↓</a:t>
            </a:r>
            <a:endParaRPr lang="en-GB" sz="1600" b="0" dirty="0">
              <a:solidFill>
                <a:schemeClr val="tx1"/>
              </a:solidFill>
            </a:endParaRPr>
          </a:p>
          <a:p>
            <a:pPr marL="380990" indent="-380990">
              <a:buFont typeface="Courier New" panose="02070309020205020404" pitchFamily="49" charset="0"/>
              <a:buChar char="o"/>
            </a:pPr>
            <a:endParaRPr lang="en-GB" sz="1600" b="0" dirty="0">
              <a:solidFill>
                <a:schemeClr val="tx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29A8DE7-F9FD-59CD-80EF-7EAB575A3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360" y="1323160"/>
            <a:ext cx="4509520" cy="532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C7B2B8-B882-8F14-5120-06C7F4D7A901}"/>
              </a:ext>
            </a:extLst>
          </p:cNvPr>
          <p:cNvSpPr txBox="1"/>
          <p:nvPr/>
        </p:nvSpPr>
        <p:spPr>
          <a:xfrm>
            <a:off x="4925118" y="4090617"/>
            <a:ext cx="7060745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s-ES" sz="1600" b="0" dirty="0" err="1">
                <a:solidFill>
                  <a:schemeClr val="tx1"/>
                </a:solidFill>
              </a:rPr>
              <a:t>For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small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signals</a:t>
            </a:r>
            <a:r>
              <a:rPr lang="es-ES" sz="1600" b="0" dirty="0">
                <a:solidFill>
                  <a:schemeClr val="tx1"/>
                </a:solidFill>
              </a:rPr>
              <a:t>, </a:t>
            </a:r>
            <a:r>
              <a:rPr lang="es-ES" sz="1600" b="0" dirty="0" err="1">
                <a:solidFill>
                  <a:schemeClr val="tx1"/>
                </a:solidFill>
              </a:rPr>
              <a:t>both</a:t>
            </a:r>
            <a:r>
              <a:rPr lang="es-ES" sz="1600" b="0" dirty="0">
                <a:solidFill>
                  <a:schemeClr val="tx1"/>
                </a:solidFill>
              </a:rPr>
              <a:t> MP8 and MN8 are active </a:t>
            </a:r>
            <a:r>
              <a:rPr lang="es-ES" sz="1600" b="0" dirty="0" err="1">
                <a:solidFill>
                  <a:schemeClr val="tx1"/>
                </a:solidFill>
              </a:rPr>
              <a:t>with</a:t>
            </a:r>
            <a:r>
              <a:rPr lang="es-ES" sz="1600" b="0" dirty="0">
                <a:solidFill>
                  <a:schemeClr val="tx1"/>
                </a:solidFill>
              </a:rPr>
              <a:t> a </a:t>
            </a:r>
            <a:r>
              <a:rPr lang="es-ES" sz="1600" b="0" dirty="0" err="1">
                <a:solidFill>
                  <a:schemeClr val="tx1"/>
                </a:solidFill>
              </a:rPr>
              <a:t>moderate</a:t>
            </a:r>
            <a:r>
              <a:rPr lang="es-ES" sz="1600" b="0" dirty="0">
                <a:solidFill>
                  <a:schemeClr val="tx1"/>
                </a:solidFill>
              </a:rPr>
              <a:t> DC </a:t>
            </a:r>
            <a:r>
              <a:rPr lang="es-ES" sz="1600" b="0" dirty="0" err="1">
                <a:solidFill>
                  <a:schemeClr val="tx1"/>
                </a:solidFill>
              </a:rPr>
              <a:t>current</a:t>
            </a:r>
            <a:r>
              <a:rPr lang="es-ES" sz="1600" b="0" dirty="0">
                <a:solidFill>
                  <a:schemeClr val="tx1"/>
                </a:solidFill>
              </a:rPr>
              <a:t>. </a:t>
            </a:r>
            <a:r>
              <a:rPr lang="es-ES" sz="1600" b="0" dirty="0" err="1">
                <a:solidFill>
                  <a:schemeClr val="tx1"/>
                </a:solidFill>
              </a:rPr>
              <a:t>For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large</a:t>
            </a:r>
            <a:r>
              <a:rPr lang="es-ES" sz="1600" b="0" dirty="0">
                <a:solidFill>
                  <a:schemeClr val="tx1"/>
                </a:solidFill>
              </a:rPr>
              <a:t> </a:t>
            </a:r>
            <a:r>
              <a:rPr lang="es-ES" sz="1600" b="0" dirty="0" err="1">
                <a:solidFill>
                  <a:schemeClr val="tx1"/>
                </a:solidFill>
              </a:rPr>
              <a:t>signals</a:t>
            </a:r>
            <a:r>
              <a:rPr lang="es-ES" sz="1600" b="0" dirty="0">
                <a:solidFill>
                  <a:schemeClr val="tx1"/>
                </a:solidFill>
              </a:rPr>
              <a:t>:</a:t>
            </a:r>
          </a:p>
          <a:p>
            <a:endParaRPr lang="en-GB" sz="1600" b="0" dirty="0">
              <a:solidFill>
                <a:schemeClr val="tx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C552470-A102-F2FE-7455-11CC41B5E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093" y="1323160"/>
            <a:ext cx="4973115" cy="530204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A6D61CE-B82C-CCA1-7023-FD5D543C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2.3. Class AB output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872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1. Introduction.</a:t>
            </a:r>
            <a:br>
              <a:rPr lang="en-GB" sz="2800" dirty="0"/>
            </a:br>
            <a:r>
              <a:rPr lang="en-GB" sz="2800" dirty="0"/>
              <a:t>1.2. Energy ASIC</a:t>
            </a:r>
            <a:endParaRPr lang="es-ES" sz="28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4819CB7-3919-4951-8B59-9C36077BA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64" y="3573016"/>
            <a:ext cx="10543908" cy="2705554"/>
          </a:xfrm>
        </p:spPr>
        <p:txBody>
          <a:bodyPr/>
          <a:lstStyle/>
          <a:p>
            <a:r>
              <a:rPr lang="en-US" sz="1900" b="0" kern="0" dirty="0"/>
              <a:t>Initial approach: assume similar specifications as ICECAL (U-I)</a:t>
            </a:r>
          </a:p>
          <a:p>
            <a:r>
              <a:rPr lang="en-US" sz="1900" b="1" dirty="0"/>
              <a:t>T</a:t>
            </a:r>
            <a:r>
              <a:rPr lang="en-US" sz="1900" b="1" kern="0" dirty="0"/>
              <a:t>ime-interleaved double channel</a:t>
            </a:r>
            <a:r>
              <a:rPr lang="en-US" sz="1900" b="0" kern="0" dirty="0"/>
              <a:t> scheme for integrator recovery</a:t>
            </a:r>
          </a:p>
          <a:p>
            <a:pPr lvl="1"/>
            <a:r>
              <a:rPr lang="en-US" sz="1600" dirty="0"/>
              <a:t>Pedestal subtraction from previous event</a:t>
            </a:r>
          </a:p>
          <a:p>
            <a:pPr lvl="1"/>
            <a:r>
              <a:rPr lang="en-US" sz="1600" b="0" kern="0" dirty="0"/>
              <a:t>Data transmission at 40MHz, continuous readout with no deadtime</a:t>
            </a:r>
          </a:p>
          <a:p>
            <a:r>
              <a:rPr lang="en-US" sz="1900" b="0" kern="0" dirty="0"/>
              <a:t>Dynamic range 1V with </a:t>
            </a:r>
            <a:r>
              <a:rPr lang="en-US" sz="1900" b="1" kern="0" dirty="0"/>
              <a:t>two-gain system and 11bit resolution </a:t>
            </a:r>
            <a:r>
              <a:rPr lang="en-US" sz="1900" b="0" kern="0" dirty="0"/>
              <a:t>for optimal SNR</a:t>
            </a:r>
            <a:br>
              <a:rPr lang="en-US" sz="1900" b="0" kern="0" dirty="0"/>
            </a:br>
            <a:r>
              <a:rPr lang="en-US" sz="1900" b="0" kern="0" dirty="0"/>
              <a:t>→ noise/1LSB at ~500μV (optimistic)</a:t>
            </a:r>
          </a:p>
          <a:p>
            <a:r>
              <a:rPr lang="en-US" sz="1900" b="1" dirty="0"/>
              <a:t>F</a:t>
            </a:r>
            <a:r>
              <a:rPr lang="en-US" sz="1900" b="1" kern="0" dirty="0"/>
              <a:t>ully differential </a:t>
            </a:r>
            <a:r>
              <a:rPr lang="en-US" sz="1900" b="0" kern="0" dirty="0"/>
              <a:t>to improve noise rejection</a:t>
            </a:r>
          </a:p>
          <a:p>
            <a:r>
              <a:rPr lang="en-US" sz="1900" b="0" kern="0" dirty="0"/>
              <a:t>Internal digitization is not a requirement but could be considered for future versions</a:t>
            </a:r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929FF801-863D-E888-8096-F958603E2DA9}"/>
              </a:ext>
            </a:extLst>
          </p:cNvPr>
          <p:cNvGrpSpPr/>
          <p:nvPr/>
        </p:nvGrpSpPr>
        <p:grpSpPr>
          <a:xfrm>
            <a:off x="2063552" y="1091828"/>
            <a:ext cx="7953330" cy="2409180"/>
            <a:chOff x="3196403" y="1091828"/>
            <a:chExt cx="7953330" cy="2409180"/>
          </a:xfrm>
        </p:grpSpPr>
        <p:sp>
          <p:nvSpPr>
            <p:cNvPr id="117" name="10 Rectángulo">
              <a:extLst>
                <a:ext uri="{FF2B5EF4-FFF2-40B4-BE49-F238E27FC236}">
                  <a16:creationId xmlns:a16="http://schemas.microsoft.com/office/drawing/2014/main" id="{81E6806C-66D1-0AA0-8B51-E52234094D7B}"/>
                </a:ext>
              </a:extLst>
            </p:cNvPr>
            <p:cNvSpPr/>
            <p:nvPr/>
          </p:nvSpPr>
          <p:spPr bwMode="auto">
            <a:xfrm>
              <a:off x="3270992" y="1104772"/>
              <a:ext cx="1118671" cy="2324228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" name="ZoneTexte 406">
              <a:extLst>
                <a:ext uri="{FF2B5EF4-FFF2-40B4-BE49-F238E27FC236}">
                  <a16:creationId xmlns:a16="http://schemas.microsoft.com/office/drawing/2014/main" id="{3B6BC51A-CA55-D26F-5E6C-FF8115106C42}"/>
                </a:ext>
              </a:extLst>
            </p:cNvPr>
            <p:cNvSpPr txBox="1"/>
            <p:nvPr/>
          </p:nvSpPr>
          <p:spPr>
            <a:xfrm flipH="1">
              <a:off x="3196403" y="1191993"/>
              <a:ext cx="874135" cy="436474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>
                  <a:solidFill>
                    <a:schemeClr val="tx1"/>
                  </a:solidFill>
                </a:rPr>
                <a:t>Detector </a:t>
              </a:r>
              <a:r>
                <a:rPr lang="fr-FR" sz="1200" i="1" u="none" dirty="0" err="1">
                  <a:solidFill>
                    <a:schemeClr val="tx1"/>
                  </a:solidFill>
                </a:rPr>
                <a:t>cells</a:t>
              </a:r>
              <a:endParaRPr lang="fr-FR" sz="12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19" name="12 Rectángulo redondeado">
              <a:extLst>
                <a:ext uri="{FF2B5EF4-FFF2-40B4-BE49-F238E27FC236}">
                  <a16:creationId xmlns:a16="http://schemas.microsoft.com/office/drawing/2014/main" id="{9E534928-5C97-385C-89C6-F3D79EF2DE3F}"/>
                </a:ext>
              </a:extLst>
            </p:cNvPr>
            <p:cNvSpPr/>
            <p:nvPr/>
          </p:nvSpPr>
          <p:spPr bwMode="auto">
            <a:xfrm>
              <a:off x="5941456" y="1091828"/>
              <a:ext cx="5208277" cy="2345168"/>
            </a:xfrm>
            <a:prstGeom prst="roundRect">
              <a:avLst>
                <a:gd name="adj" fmla="val 7465"/>
              </a:avLst>
            </a:prstGeom>
            <a:solidFill>
              <a:srgbClr val="CCFF99"/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20" name="14 Grupo">
              <a:extLst>
                <a:ext uri="{FF2B5EF4-FFF2-40B4-BE49-F238E27FC236}">
                  <a16:creationId xmlns:a16="http://schemas.microsoft.com/office/drawing/2014/main" id="{294E6E62-21D2-A5C4-626A-E15D2C13AE90}"/>
                </a:ext>
              </a:extLst>
            </p:cNvPr>
            <p:cNvGrpSpPr/>
            <p:nvPr/>
          </p:nvGrpSpPr>
          <p:grpSpPr>
            <a:xfrm>
              <a:off x="6885932" y="1165926"/>
              <a:ext cx="3313357" cy="1650248"/>
              <a:chOff x="2472485" y="1421654"/>
              <a:chExt cx="4820803" cy="2004031"/>
            </a:xfrm>
          </p:grpSpPr>
          <p:sp>
            <p:nvSpPr>
              <p:cNvPr id="236" name="142 Rectángulo redondeado">
                <a:extLst>
                  <a:ext uri="{FF2B5EF4-FFF2-40B4-BE49-F238E27FC236}">
                    <a16:creationId xmlns:a16="http://schemas.microsoft.com/office/drawing/2014/main" id="{40810031-6E45-822C-D3CD-F9C7FAE05A90}"/>
                  </a:ext>
                </a:extLst>
              </p:cNvPr>
              <p:cNvSpPr/>
              <p:nvPr/>
            </p:nvSpPr>
            <p:spPr bwMode="auto">
              <a:xfrm>
                <a:off x="2556111" y="150730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7" name="143 Rectángulo redondeado">
                <a:extLst>
                  <a:ext uri="{FF2B5EF4-FFF2-40B4-BE49-F238E27FC236}">
                    <a16:creationId xmlns:a16="http://schemas.microsoft.com/office/drawing/2014/main" id="{FDAB74A2-CF42-AA50-0BDB-E5AF61189C26}"/>
                  </a:ext>
                </a:extLst>
              </p:cNvPr>
              <p:cNvSpPr/>
              <p:nvPr/>
            </p:nvSpPr>
            <p:spPr bwMode="auto">
              <a:xfrm>
                <a:off x="2529892" y="1479096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8" name="144 Rectángulo redondeado">
                <a:extLst>
                  <a:ext uri="{FF2B5EF4-FFF2-40B4-BE49-F238E27FC236}">
                    <a16:creationId xmlns:a16="http://schemas.microsoft.com/office/drawing/2014/main" id="{04355737-0778-BC00-9C18-B944036921FF}"/>
                  </a:ext>
                </a:extLst>
              </p:cNvPr>
              <p:cNvSpPr/>
              <p:nvPr/>
            </p:nvSpPr>
            <p:spPr bwMode="auto">
              <a:xfrm>
                <a:off x="2502274" y="145049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9" name="145 Rectángulo redondeado">
                <a:extLst>
                  <a:ext uri="{FF2B5EF4-FFF2-40B4-BE49-F238E27FC236}">
                    <a16:creationId xmlns:a16="http://schemas.microsoft.com/office/drawing/2014/main" id="{27992408-C220-D6EA-18B2-1E4B742E99B4}"/>
                  </a:ext>
                </a:extLst>
              </p:cNvPr>
              <p:cNvSpPr/>
              <p:nvPr/>
            </p:nvSpPr>
            <p:spPr bwMode="auto">
              <a:xfrm>
                <a:off x="2472485" y="142165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1" name="15 Conector recto">
              <a:extLst>
                <a:ext uri="{FF2B5EF4-FFF2-40B4-BE49-F238E27FC236}">
                  <a16:creationId xmlns:a16="http://schemas.microsoft.com/office/drawing/2014/main" id="{B781D41D-3E05-A5C0-9519-B6BA46E22FBF}"/>
                </a:ext>
              </a:extLst>
            </p:cNvPr>
            <p:cNvCxnSpPr/>
            <p:nvPr/>
          </p:nvCxnSpPr>
          <p:spPr bwMode="auto">
            <a:xfrm flipV="1">
              <a:off x="10676567" y="1936947"/>
              <a:ext cx="140078" cy="16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22" name="18 Conector recto">
              <a:extLst>
                <a:ext uri="{FF2B5EF4-FFF2-40B4-BE49-F238E27FC236}">
                  <a16:creationId xmlns:a16="http://schemas.microsoft.com/office/drawing/2014/main" id="{A2F004B0-44B1-7AE7-6B94-95F6031E59C9}"/>
                </a:ext>
              </a:extLst>
            </p:cNvPr>
            <p:cNvCxnSpPr/>
            <p:nvPr/>
          </p:nvCxnSpPr>
          <p:spPr bwMode="auto">
            <a:xfrm flipV="1">
              <a:off x="10725045" y="1914575"/>
              <a:ext cx="31843" cy="491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" name="ZoneTexte 632">
              <a:extLst>
                <a:ext uri="{FF2B5EF4-FFF2-40B4-BE49-F238E27FC236}">
                  <a16:creationId xmlns:a16="http://schemas.microsoft.com/office/drawing/2014/main" id="{2A855DF6-BACC-286E-11E8-3DB1D30C5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881912" y="1289528"/>
              <a:ext cx="723253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Integrator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124" name="22 Conector recto">
              <a:extLst>
                <a:ext uri="{FF2B5EF4-FFF2-40B4-BE49-F238E27FC236}">
                  <a16:creationId xmlns:a16="http://schemas.microsoft.com/office/drawing/2014/main" id="{4E132BB7-950B-49E6-D907-7293A7244379}"/>
                </a:ext>
              </a:extLst>
            </p:cNvPr>
            <p:cNvCxnSpPr>
              <a:cxnSpLocks/>
              <a:stCxn id="226" idx="3"/>
            </p:cNvCxnSpPr>
            <p:nvPr/>
          </p:nvCxnSpPr>
          <p:spPr bwMode="auto">
            <a:xfrm>
              <a:off x="6672064" y="1799995"/>
              <a:ext cx="32958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23 CuadroTexto">
              <a:extLst>
                <a:ext uri="{FF2B5EF4-FFF2-40B4-BE49-F238E27FC236}">
                  <a16:creationId xmlns:a16="http://schemas.microsoft.com/office/drawing/2014/main" id="{F1CBF219-4663-ECA2-A5A8-E45CF7044D2E}"/>
                </a:ext>
              </a:extLst>
            </p:cNvPr>
            <p:cNvSpPr txBox="1"/>
            <p:nvPr/>
          </p:nvSpPr>
          <p:spPr>
            <a:xfrm>
              <a:off x="6148984" y="1640113"/>
              <a:ext cx="130251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s-ES" sz="800" i="1" u="none" dirty="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126" name="24 Conector recto">
              <a:extLst>
                <a:ext uri="{FF2B5EF4-FFF2-40B4-BE49-F238E27FC236}">
                  <a16:creationId xmlns:a16="http://schemas.microsoft.com/office/drawing/2014/main" id="{1D24EF06-DBBC-F0CB-2460-9C0274F3EBE0}"/>
                </a:ext>
              </a:extLst>
            </p:cNvPr>
            <p:cNvCxnSpPr/>
            <p:nvPr/>
          </p:nvCxnSpPr>
          <p:spPr bwMode="auto">
            <a:xfrm>
              <a:off x="7346470" y="1536161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25 Conector recto">
              <a:extLst>
                <a:ext uri="{FF2B5EF4-FFF2-40B4-BE49-F238E27FC236}">
                  <a16:creationId xmlns:a16="http://schemas.microsoft.com/office/drawing/2014/main" id="{9F914C52-F921-F8CC-9EC4-725D7ACC9369}"/>
                </a:ext>
              </a:extLst>
            </p:cNvPr>
            <p:cNvCxnSpPr/>
            <p:nvPr/>
          </p:nvCxnSpPr>
          <p:spPr bwMode="auto">
            <a:xfrm>
              <a:off x="7342852" y="1813017"/>
              <a:ext cx="265271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26 Conector recto">
              <a:extLst>
                <a:ext uri="{FF2B5EF4-FFF2-40B4-BE49-F238E27FC236}">
                  <a16:creationId xmlns:a16="http://schemas.microsoft.com/office/drawing/2014/main" id="{04F62427-8621-D94C-3EC9-9DF4D19AF8E1}"/>
                </a:ext>
              </a:extLst>
            </p:cNvPr>
            <p:cNvCxnSpPr/>
            <p:nvPr/>
          </p:nvCxnSpPr>
          <p:spPr bwMode="auto">
            <a:xfrm>
              <a:off x="7902687" y="1536161"/>
              <a:ext cx="26113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27 Conector recto">
              <a:extLst>
                <a:ext uri="{FF2B5EF4-FFF2-40B4-BE49-F238E27FC236}">
                  <a16:creationId xmlns:a16="http://schemas.microsoft.com/office/drawing/2014/main" id="{D6DA668B-388D-F8F6-DEA9-DF25436CD031}"/>
                </a:ext>
              </a:extLst>
            </p:cNvPr>
            <p:cNvCxnSpPr/>
            <p:nvPr/>
          </p:nvCxnSpPr>
          <p:spPr bwMode="auto">
            <a:xfrm>
              <a:off x="7908816" y="1813017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28 Conector recto">
              <a:extLst>
                <a:ext uri="{FF2B5EF4-FFF2-40B4-BE49-F238E27FC236}">
                  <a16:creationId xmlns:a16="http://schemas.microsoft.com/office/drawing/2014/main" id="{87E5562D-8A1C-CBBD-BAD8-20AF26163D20}"/>
                </a:ext>
              </a:extLst>
            </p:cNvPr>
            <p:cNvCxnSpPr/>
            <p:nvPr/>
          </p:nvCxnSpPr>
          <p:spPr bwMode="auto">
            <a:xfrm>
              <a:off x="8397039" y="1609405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29 Conector recto">
              <a:extLst>
                <a:ext uri="{FF2B5EF4-FFF2-40B4-BE49-F238E27FC236}">
                  <a16:creationId xmlns:a16="http://schemas.microsoft.com/office/drawing/2014/main" id="{72225FEE-F677-E040-A5E5-4E8D1C38B106}"/>
                </a:ext>
              </a:extLst>
            </p:cNvPr>
            <p:cNvCxnSpPr/>
            <p:nvPr/>
          </p:nvCxnSpPr>
          <p:spPr bwMode="auto">
            <a:xfrm>
              <a:off x="8393264" y="1743803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30 Conector recto">
              <a:extLst>
                <a:ext uri="{FF2B5EF4-FFF2-40B4-BE49-F238E27FC236}">
                  <a16:creationId xmlns:a16="http://schemas.microsoft.com/office/drawing/2014/main" id="{CEC3B182-0999-28C0-F030-23EB6E112286}"/>
                </a:ext>
              </a:extLst>
            </p:cNvPr>
            <p:cNvCxnSpPr/>
            <p:nvPr/>
          </p:nvCxnSpPr>
          <p:spPr bwMode="auto">
            <a:xfrm flipV="1">
              <a:off x="8546498" y="1747873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31 Conector recto">
              <a:extLst>
                <a:ext uri="{FF2B5EF4-FFF2-40B4-BE49-F238E27FC236}">
                  <a16:creationId xmlns:a16="http://schemas.microsoft.com/office/drawing/2014/main" id="{7BA23F38-36A9-4CDD-C5A0-A4870C864CFA}"/>
                </a:ext>
              </a:extLst>
            </p:cNvPr>
            <p:cNvCxnSpPr/>
            <p:nvPr/>
          </p:nvCxnSpPr>
          <p:spPr bwMode="auto">
            <a:xfrm>
              <a:off x="8551147" y="1800810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AutoShape 45">
              <a:extLst>
                <a:ext uri="{FF2B5EF4-FFF2-40B4-BE49-F238E27FC236}">
                  <a16:creationId xmlns:a16="http://schemas.microsoft.com/office/drawing/2014/main" id="{A7C8F191-04A8-EF92-ED9C-D24306BC40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08948" y="1476892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800" b="0" u="none" dirty="0">
                  <a:solidFill>
                    <a:schemeClr val="bg1"/>
                  </a:solidFill>
                </a:rPr>
                <a:t>TH</a:t>
              </a:r>
            </a:p>
          </p:txBody>
        </p:sp>
        <p:cxnSp>
          <p:nvCxnSpPr>
            <p:cNvPr id="135" name="33 Conector recto">
              <a:extLst>
                <a:ext uri="{FF2B5EF4-FFF2-40B4-BE49-F238E27FC236}">
                  <a16:creationId xmlns:a16="http://schemas.microsoft.com/office/drawing/2014/main" id="{347BF47B-5D77-AA75-6C05-E70CCFA9354F}"/>
                </a:ext>
              </a:extLst>
            </p:cNvPr>
            <p:cNvCxnSpPr/>
            <p:nvPr/>
          </p:nvCxnSpPr>
          <p:spPr bwMode="auto">
            <a:xfrm flipV="1">
              <a:off x="8551189" y="1556508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34 Rectángulo">
              <a:extLst>
                <a:ext uri="{FF2B5EF4-FFF2-40B4-BE49-F238E27FC236}">
                  <a16:creationId xmlns:a16="http://schemas.microsoft.com/office/drawing/2014/main" id="{1BB3FD25-CB33-F103-0B27-E407358C1811}"/>
                </a:ext>
              </a:extLst>
            </p:cNvPr>
            <p:cNvSpPr/>
            <p:nvPr/>
          </p:nvSpPr>
          <p:spPr bwMode="auto">
            <a:xfrm>
              <a:off x="9139437" y="1466947"/>
              <a:ext cx="408597" cy="94828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37" name="35 Conector recto">
              <a:extLst>
                <a:ext uri="{FF2B5EF4-FFF2-40B4-BE49-F238E27FC236}">
                  <a16:creationId xmlns:a16="http://schemas.microsoft.com/office/drawing/2014/main" id="{CCB0D93C-2C05-E900-17B3-082DACF85A33}"/>
                </a:ext>
              </a:extLst>
            </p:cNvPr>
            <p:cNvCxnSpPr/>
            <p:nvPr/>
          </p:nvCxnSpPr>
          <p:spPr bwMode="auto">
            <a:xfrm>
              <a:off x="8551147" y="1558561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36 Conector recto">
              <a:extLst>
                <a:ext uri="{FF2B5EF4-FFF2-40B4-BE49-F238E27FC236}">
                  <a16:creationId xmlns:a16="http://schemas.microsoft.com/office/drawing/2014/main" id="{B67D545D-EB7D-0EF1-0038-FF89B3385D6D}"/>
                </a:ext>
              </a:extLst>
            </p:cNvPr>
            <p:cNvCxnSpPr/>
            <p:nvPr/>
          </p:nvCxnSpPr>
          <p:spPr bwMode="auto">
            <a:xfrm>
              <a:off x="8922663" y="1609445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37 Conector recto">
              <a:extLst>
                <a:ext uri="{FF2B5EF4-FFF2-40B4-BE49-F238E27FC236}">
                  <a16:creationId xmlns:a16="http://schemas.microsoft.com/office/drawing/2014/main" id="{3ADBE878-BB74-15EE-0AD6-A0CCD1D28634}"/>
                </a:ext>
              </a:extLst>
            </p:cNvPr>
            <p:cNvCxnSpPr/>
            <p:nvPr/>
          </p:nvCxnSpPr>
          <p:spPr bwMode="auto">
            <a:xfrm>
              <a:off x="8918888" y="1743844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ZoneTexte 632">
              <a:extLst>
                <a:ext uri="{FF2B5EF4-FFF2-40B4-BE49-F238E27FC236}">
                  <a16:creationId xmlns:a16="http://schemas.microsoft.com/office/drawing/2014/main" id="{9B22E79C-3E01-0908-C715-BAFFC45DA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471698" y="1216671"/>
              <a:ext cx="684781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Track</a:t>
              </a:r>
              <a:r>
                <a:rPr lang="fr-FR" sz="900" i="1" u="none" dirty="0">
                  <a:solidFill>
                    <a:schemeClr val="tx1"/>
                  </a:solidFill>
                </a:rPr>
                <a:t>-</a:t>
              </a:r>
              <a:br>
                <a:rPr lang="fr-FR" sz="900" i="1" u="none" dirty="0">
                  <a:solidFill>
                    <a:schemeClr val="tx1"/>
                  </a:solidFill>
                </a:rPr>
              </a:br>
              <a:r>
                <a:rPr lang="fr-FR" sz="900" i="1" u="none" dirty="0">
                  <a:solidFill>
                    <a:schemeClr val="tx1"/>
                  </a:solidFill>
                </a:rPr>
                <a:t>and-</a:t>
              </a:r>
              <a:r>
                <a:rPr lang="fr-FR" sz="900" i="1" u="none" dirty="0" err="1">
                  <a:solidFill>
                    <a:schemeClr val="tx1"/>
                  </a:solidFill>
                </a:rPr>
                <a:t>Hold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141" name="39 Conector recto">
              <a:extLst>
                <a:ext uri="{FF2B5EF4-FFF2-40B4-BE49-F238E27FC236}">
                  <a16:creationId xmlns:a16="http://schemas.microsoft.com/office/drawing/2014/main" id="{1B238433-790C-2F75-B11C-0E53DC0BF91C}"/>
                </a:ext>
              </a:extLst>
            </p:cNvPr>
            <p:cNvCxnSpPr/>
            <p:nvPr/>
          </p:nvCxnSpPr>
          <p:spPr bwMode="auto">
            <a:xfrm>
              <a:off x="9552074" y="1804879"/>
              <a:ext cx="15737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40 Conector recto">
              <a:extLst>
                <a:ext uri="{FF2B5EF4-FFF2-40B4-BE49-F238E27FC236}">
                  <a16:creationId xmlns:a16="http://schemas.microsoft.com/office/drawing/2014/main" id="{1C116986-8666-33CC-461B-81F9369632E8}"/>
                </a:ext>
              </a:extLst>
            </p:cNvPr>
            <p:cNvCxnSpPr/>
            <p:nvPr/>
          </p:nvCxnSpPr>
          <p:spPr bwMode="auto">
            <a:xfrm>
              <a:off x="9548299" y="2081736"/>
              <a:ext cx="15737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41 Conector recto">
              <a:extLst>
                <a:ext uri="{FF2B5EF4-FFF2-40B4-BE49-F238E27FC236}">
                  <a16:creationId xmlns:a16="http://schemas.microsoft.com/office/drawing/2014/main" id="{FDEDE98B-288A-F3FC-21DA-A06567BC6072}"/>
                </a:ext>
              </a:extLst>
            </p:cNvPr>
            <p:cNvCxnSpPr/>
            <p:nvPr/>
          </p:nvCxnSpPr>
          <p:spPr bwMode="auto">
            <a:xfrm>
              <a:off x="7346470" y="2065120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42 Conector recto">
              <a:extLst>
                <a:ext uri="{FF2B5EF4-FFF2-40B4-BE49-F238E27FC236}">
                  <a16:creationId xmlns:a16="http://schemas.microsoft.com/office/drawing/2014/main" id="{D81161C6-EC5E-4E8D-A525-7B98D898407F}"/>
                </a:ext>
              </a:extLst>
            </p:cNvPr>
            <p:cNvCxnSpPr/>
            <p:nvPr/>
          </p:nvCxnSpPr>
          <p:spPr bwMode="auto">
            <a:xfrm>
              <a:off x="7342695" y="2341977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43 Conector recto">
              <a:extLst>
                <a:ext uri="{FF2B5EF4-FFF2-40B4-BE49-F238E27FC236}">
                  <a16:creationId xmlns:a16="http://schemas.microsoft.com/office/drawing/2014/main" id="{F0DCB4C0-DA4B-348E-116C-F442A3C51470}"/>
                </a:ext>
              </a:extLst>
            </p:cNvPr>
            <p:cNvCxnSpPr/>
            <p:nvPr/>
          </p:nvCxnSpPr>
          <p:spPr bwMode="auto">
            <a:xfrm>
              <a:off x="7912591" y="2065120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44 Conector recto">
              <a:extLst>
                <a:ext uri="{FF2B5EF4-FFF2-40B4-BE49-F238E27FC236}">
                  <a16:creationId xmlns:a16="http://schemas.microsoft.com/office/drawing/2014/main" id="{347A0EFB-3641-35D9-BD94-4ECE778CC2D3}"/>
                </a:ext>
              </a:extLst>
            </p:cNvPr>
            <p:cNvCxnSpPr/>
            <p:nvPr/>
          </p:nvCxnSpPr>
          <p:spPr bwMode="auto">
            <a:xfrm>
              <a:off x="7908816" y="2341977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45 Conector recto">
              <a:extLst>
                <a:ext uri="{FF2B5EF4-FFF2-40B4-BE49-F238E27FC236}">
                  <a16:creationId xmlns:a16="http://schemas.microsoft.com/office/drawing/2014/main" id="{5E015731-A7A1-7254-F7AC-E4E7E7AA3A0B}"/>
                </a:ext>
              </a:extLst>
            </p:cNvPr>
            <p:cNvCxnSpPr/>
            <p:nvPr/>
          </p:nvCxnSpPr>
          <p:spPr bwMode="auto">
            <a:xfrm>
              <a:off x="8397039" y="2138364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46 Conector recto">
              <a:extLst>
                <a:ext uri="{FF2B5EF4-FFF2-40B4-BE49-F238E27FC236}">
                  <a16:creationId xmlns:a16="http://schemas.microsoft.com/office/drawing/2014/main" id="{B0336D51-14B7-E1B2-AE00-8C44D63C79A6}"/>
                </a:ext>
              </a:extLst>
            </p:cNvPr>
            <p:cNvCxnSpPr/>
            <p:nvPr/>
          </p:nvCxnSpPr>
          <p:spPr bwMode="auto">
            <a:xfrm>
              <a:off x="8393264" y="2272763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47 Conector recto">
              <a:extLst>
                <a:ext uri="{FF2B5EF4-FFF2-40B4-BE49-F238E27FC236}">
                  <a16:creationId xmlns:a16="http://schemas.microsoft.com/office/drawing/2014/main" id="{287F5AA8-7CAB-0C69-0025-535D293936E3}"/>
                </a:ext>
              </a:extLst>
            </p:cNvPr>
            <p:cNvCxnSpPr/>
            <p:nvPr/>
          </p:nvCxnSpPr>
          <p:spPr bwMode="auto">
            <a:xfrm flipV="1">
              <a:off x="8546498" y="2276833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48 Conector recto">
              <a:extLst>
                <a:ext uri="{FF2B5EF4-FFF2-40B4-BE49-F238E27FC236}">
                  <a16:creationId xmlns:a16="http://schemas.microsoft.com/office/drawing/2014/main" id="{AC17D092-0431-8284-5F89-8692938C9120}"/>
                </a:ext>
              </a:extLst>
            </p:cNvPr>
            <p:cNvCxnSpPr/>
            <p:nvPr/>
          </p:nvCxnSpPr>
          <p:spPr bwMode="auto">
            <a:xfrm>
              <a:off x="8551147" y="2329769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AutoShape 45">
              <a:extLst>
                <a:ext uri="{FF2B5EF4-FFF2-40B4-BE49-F238E27FC236}">
                  <a16:creationId xmlns:a16="http://schemas.microsoft.com/office/drawing/2014/main" id="{2D461A6C-AF66-A24A-4B5B-AF35DFA6F0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08948" y="2005851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800" b="0" u="none" dirty="0"/>
                <a:t>TH</a:t>
              </a:r>
            </a:p>
          </p:txBody>
        </p:sp>
        <p:cxnSp>
          <p:nvCxnSpPr>
            <p:cNvPr id="152" name="50 Conector recto">
              <a:extLst>
                <a:ext uri="{FF2B5EF4-FFF2-40B4-BE49-F238E27FC236}">
                  <a16:creationId xmlns:a16="http://schemas.microsoft.com/office/drawing/2014/main" id="{17CD0F67-3CF4-D76E-F939-57E47B28160A}"/>
                </a:ext>
              </a:extLst>
            </p:cNvPr>
            <p:cNvCxnSpPr/>
            <p:nvPr/>
          </p:nvCxnSpPr>
          <p:spPr bwMode="auto">
            <a:xfrm flipV="1">
              <a:off x="8551189" y="2085467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51 Conector recto">
              <a:extLst>
                <a:ext uri="{FF2B5EF4-FFF2-40B4-BE49-F238E27FC236}">
                  <a16:creationId xmlns:a16="http://schemas.microsoft.com/office/drawing/2014/main" id="{F65511F4-03B0-3FA2-270F-A5D34EE6055B}"/>
                </a:ext>
              </a:extLst>
            </p:cNvPr>
            <p:cNvCxnSpPr/>
            <p:nvPr/>
          </p:nvCxnSpPr>
          <p:spPr bwMode="auto">
            <a:xfrm>
              <a:off x="8551147" y="2087520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52 Conector recto">
              <a:extLst>
                <a:ext uri="{FF2B5EF4-FFF2-40B4-BE49-F238E27FC236}">
                  <a16:creationId xmlns:a16="http://schemas.microsoft.com/office/drawing/2014/main" id="{7AB9CAAE-AE00-F3CD-8F31-0874BA1A7A00}"/>
                </a:ext>
              </a:extLst>
            </p:cNvPr>
            <p:cNvCxnSpPr/>
            <p:nvPr/>
          </p:nvCxnSpPr>
          <p:spPr bwMode="auto">
            <a:xfrm>
              <a:off x="8922663" y="2138404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53 Conector recto">
              <a:extLst>
                <a:ext uri="{FF2B5EF4-FFF2-40B4-BE49-F238E27FC236}">
                  <a16:creationId xmlns:a16="http://schemas.microsoft.com/office/drawing/2014/main" id="{51953958-2873-2646-74E6-31E6C09021B7}"/>
                </a:ext>
              </a:extLst>
            </p:cNvPr>
            <p:cNvCxnSpPr/>
            <p:nvPr/>
          </p:nvCxnSpPr>
          <p:spPr bwMode="auto">
            <a:xfrm>
              <a:off x="8918888" y="2272803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ZoneTexte 632">
              <a:extLst>
                <a:ext uri="{FF2B5EF4-FFF2-40B4-BE49-F238E27FC236}">
                  <a16:creationId xmlns:a16="http://schemas.microsoft.com/office/drawing/2014/main" id="{C9398CD4-1701-4FDE-B1B9-EF5101543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501436" y="1280078"/>
              <a:ext cx="466772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Filter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57" name="ZoneTexte 632">
              <a:extLst>
                <a:ext uri="{FF2B5EF4-FFF2-40B4-BE49-F238E27FC236}">
                  <a16:creationId xmlns:a16="http://schemas.microsoft.com/office/drawing/2014/main" id="{C87C830F-AB2C-C795-D2BF-01976F1A5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886075" y="1268760"/>
              <a:ext cx="646309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Pre-amp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58" name="ZoneTexte 632">
              <a:extLst>
                <a:ext uri="{FF2B5EF4-FFF2-40B4-BE49-F238E27FC236}">
                  <a16:creationId xmlns:a16="http://schemas.microsoft.com/office/drawing/2014/main" id="{1C9BF4BA-4794-B46D-5F97-16AC1C079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002374" y="1280078"/>
              <a:ext cx="793785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Multiplexer</a:t>
              </a:r>
            </a:p>
          </p:txBody>
        </p:sp>
        <p:sp>
          <p:nvSpPr>
            <p:cNvPr id="159" name="ZoneTexte 632">
              <a:extLst>
                <a:ext uri="{FF2B5EF4-FFF2-40B4-BE49-F238E27FC236}">
                  <a16:creationId xmlns:a16="http://schemas.microsoft.com/office/drawing/2014/main" id="{2BAC0823-5A02-85B2-0A15-A121F3924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588613" y="1442783"/>
              <a:ext cx="505245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ADC</a:t>
              </a:r>
              <a:br>
                <a:rPr lang="fr-FR" sz="900" i="1" u="none" dirty="0">
                  <a:solidFill>
                    <a:schemeClr val="tx1"/>
                  </a:solidFill>
                </a:rPr>
              </a:br>
              <a:r>
                <a:rPr lang="fr-FR" sz="900" i="1" u="none" dirty="0">
                  <a:solidFill>
                    <a:schemeClr val="tx1"/>
                  </a:solidFill>
                </a:rPr>
                <a:t>driver</a:t>
              </a:r>
            </a:p>
          </p:txBody>
        </p:sp>
        <p:sp>
          <p:nvSpPr>
            <p:cNvPr id="160" name="AutoShape 45">
              <a:extLst>
                <a:ext uri="{FF2B5EF4-FFF2-40B4-BE49-F238E27FC236}">
                  <a16:creationId xmlns:a16="http://schemas.microsoft.com/office/drawing/2014/main" id="{6C5821B5-A28C-1C71-18FB-A1AE8B58B4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874272" y="1739710"/>
              <a:ext cx="931584" cy="40274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endParaRPr lang="es-ES" sz="900" b="0" u="none" dirty="0"/>
            </a:p>
          </p:txBody>
        </p:sp>
        <p:cxnSp>
          <p:nvCxnSpPr>
            <p:cNvPr id="161" name="59 Conector recto de flecha">
              <a:extLst>
                <a:ext uri="{FF2B5EF4-FFF2-40B4-BE49-F238E27FC236}">
                  <a16:creationId xmlns:a16="http://schemas.microsoft.com/office/drawing/2014/main" id="{3B1F8E75-4819-0095-6737-AD0A3E50B356}"/>
                </a:ext>
              </a:extLst>
            </p:cNvPr>
            <p:cNvCxnSpPr/>
            <p:nvPr/>
          </p:nvCxnSpPr>
          <p:spPr bwMode="auto">
            <a:xfrm flipV="1">
              <a:off x="9909606" y="1874855"/>
              <a:ext cx="406024" cy="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60 Conector recto de flecha">
              <a:extLst>
                <a:ext uri="{FF2B5EF4-FFF2-40B4-BE49-F238E27FC236}">
                  <a16:creationId xmlns:a16="http://schemas.microsoft.com/office/drawing/2014/main" id="{9CAF2424-4C79-DFCE-6FC4-53ACBD3205D2}"/>
                </a:ext>
              </a:extLst>
            </p:cNvPr>
            <p:cNvCxnSpPr/>
            <p:nvPr/>
          </p:nvCxnSpPr>
          <p:spPr bwMode="auto">
            <a:xfrm flipV="1">
              <a:off x="9905499" y="2007919"/>
              <a:ext cx="421852" cy="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100 Conector recto">
              <a:extLst>
                <a:ext uri="{FF2B5EF4-FFF2-40B4-BE49-F238E27FC236}">
                  <a16:creationId xmlns:a16="http://schemas.microsoft.com/office/drawing/2014/main" id="{02946EDC-D857-D36A-0ED0-3CEA5ED690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338687" y="2423564"/>
              <a:ext cx="3164" cy="118254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64" name="106 Conector recto">
              <a:extLst>
                <a:ext uri="{FF2B5EF4-FFF2-40B4-BE49-F238E27FC236}">
                  <a16:creationId xmlns:a16="http://schemas.microsoft.com/office/drawing/2014/main" id="{E4B9FBC1-FAC1-8AAC-BE87-93F4D27682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173343" y="2997236"/>
              <a:ext cx="1358555" cy="1032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/>
              <a:tailEnd/>
            </a:ln>
          </p:spPr>
        </p:cxnSp>
        <p:sp>
          <p:nvSpPr>
            <p:cNvPr id="165" name="65 Rectángulo">
              <a:extLst>
                <a:ext uri="{FF2B5EF4-FFF2-40B4-BE49-F238E27FC236}">
                  <a16:creationId xmlns:a16="http://schemas.microsoft.com/office/drawing/2014/main" id="{0459B0E0-ADC6-99E4-A7D5-F2FD0660C091}"/>
                </a:ext>
              </a:extLst>
            </p:cNvPr>
            <p:cNvSpPr/>
            <p:nvPr/>
          </p:nvSpPr>
          <p:spPr bwMode="auto">
            <a:xfrm>
              <a:off x="7001651" y="1466947"/>
              <a:ext cx="408597" cy="948288"/>
            </a:xfrm>
            <a:prstGeom prst="rect">
              <a:avLst/>
            </a:prstGeom>
            <a:solidFill>
              <a:srgbClr val="99CC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66 Rectángulo">
              <a:extLst>
                <a:ext uri="{FF2B5EF4-FFF2-40B4-BE49-F238E27FC236}">
                  <a16:creationId xmlns:a16="http://schemas.microsoft.com/office/drawing/2014/main" id="{49830F52-E44D-254B-3AE4-D3D05EB1322F}"/>
                </a:ext>
              </a:extLst>
            </p:cNvPr>
            <p:cNvSpPr/>
            <p:nvPr/>
          </p:nvSpPr>
          <p:spPr bwMode="auto">
            <a:xfrm>
              <a:off x="7604740" y="1502709"/>
              <a:ext cx="371451" cy="349324"/>
            </a:xfrm>
            <a:prstGeom prst="rect">
              <a:avLst/>
            </a:prstGeom>
            <a:solidFill>
              <a:srgbClr val="33CC3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PZ</a:t>
              </a:r>
            </a:p>
          </p:txBody>
        </p:sp>
        <p:sp>
          <p:nvSpPr>
            <p:cNvPr id="167" name="AutoShape 45">
              <a:extLst>
                <a:ext uri="{FF2B5EF4-FFF2-40B4-BE49-F238E27FC236}">
                  <a16:creationId xmlns:a16="http://schemas.microsoft.com/office/drawing/2014/main" id="{1E535227-5CC7-6A1C-DBD1-1EBA0C9ABC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93035" y="1476892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000" b="0" u="none" dirty="0">
                  <a:latin typeface="Arial Unicode MS"/>
                  <a:ea typeface="Arial Unicode MS"/>
                  <a:cs typeface="Arial Unicode MS"/>
                </a:rPr>
                <a:t>ʃ</a:t>
              </a:r>
              <a:endParaRPr lang="es-ES" sz="1000" b="0" u="none" dirty="0"/>
            </a:p>
          </p:txBody>
        </p:sp>
        <p:sp>
          <p:nvSpPr>
            <p:cNvPr id="168" name="68 Rectángulo">
              <a:extLst>
                <a:ext uri="{FF2B5EF4-FFF2-40B4-BE49-F238E27FC236}">
                  <a16:creationId xmlns:a16="http://schemas.microsoft.com/office/drawing/2014/main" id="{7141DE45-93D2-1500-0F24-8790C23994B5}"/>
                </a:ext>
              </a:extLst>
            </p:cNvPr>
            <p:cNvSpPr/>
            <p:nvPr/>
          </p:nvSpPr>
          <p:spPr bwMode="auto">
            <a:xfrm>
              <a:off x="7604740" y="2031669"/>
              <a:ext cx="371451" cy="34932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PZ</a:t>
              </a:r>
            </a:p>
          </p:txBody>
        </p:sp>
        <p:sp>
          <p:nvSpPr>
            <p:cNvPr id="169" name="AutoShape 45">
              <a:extLst>
                <a:ext uri="{FF2B5EF4-FFF2-40B4-BE49-F238E27FC236}">
                  <a16:creationId xmlns:a16="http://schemas.microsoft.com/office/drawing/2014/main" id="{41C11879-EB67-3F60-3420-20F608F2FE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93035" y="2005851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000" b="0" u="none" dirty="0">
                  <a:latin typeface="Arial Unicode MS"/>
                  <a:ea typeface="Arial Unicode MS"/>
                  <a:cs typeface="Arial Unicode MS"/>
                </a:rPr>
                <a:t>ʃ</a:t>
              </a:r>
              <a:endParaRPr lang="es-ES" sz="1000" b="0" u="none" dirty="0"/>
            </a:p>
          </p:txBody>
        </p:sp>
        <p:sp>
          <p:nvSpPr>
            <p:cNvPr id="170" name="AutoShape 45">
              <a:extLst>
                <a:ext uri="{FF2B5EF4-FFF2-40B4-BE49-F238E27FC236}">
                  <a16:creationId xmlns:a16="http://schemas.microsoft.com/office/drawing/2014/main" id="{2D7F979A-40C0-7393-EEE7-9EAC3C7840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734114" y="1742998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800" u="none" dirty="0" err="1"/>
                <a:t>Drv</a:t>
              </a:r>
              <a:endParaRPr lang="es-ES" sz="800" b="0" u="none" dirty="0"/>
            </a:p>
          </p:txBody>
        </p:sp>
        <p:cxnSp>
          <p:nvCxnSpPr>
            <p:cNvPr id="171" name="100 Conector recto">
              <a:extLst>
                <a:ext uri="{FF2B5EF4-FFF2-40B4-BE49-F238E27FC236}">
                  <a16:creationId xmlns:a16="http://schemas.microsoft.com/office/drawing/2014/main" id="{8A943AEF-4866-4CD6-9685-0B8DA40359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66537" y="2541818"/>
              <a:ext cx="572832" cy="0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72" name="73 Rectángulo">
              <a:extLst>
                <a:ext uri="{FF2B5EF4-FFF2-40B4-BE49-F238E27FC236}">
                  <a16:creationId xmlns:a16="http://schemas.microsoft.com/office/drawing/2014/main" id="{B18402D9-8060-395A-B8A9-DFC73BD3D264}"/>
                </a:ext>
              </a:extLst>
            </p:cNvPr>
            <p:cNvSpPr/>
            <p:nvPr/>
          </p:nvSpPr>
          <p:spPr>
            <a:xfrm>
              <a:off x="9840416" y="2168860"/>
              <a:ext cx="312906" cy="216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buNone/>
              </a:pPr>
              <a:r>
                <a:rPr lang="es-ES" sz="900" b="1" i="1" u="none" kern="0" dirty="0">
                  <a:solidFill>
                    <a:srgbClr val="0070C0"/>
                  </a:solidFill>
                  <a:latin typeface="+mn-lt"/>
                  <a:ea typeface="+mn-ea"/>
                  <a:cs typeface="+mn-cs"/>
                </a:rPr>
                <a:t>x4</a:t>
              </a:r>
            </a:p>
          </p:txBody>
        </p:sp>
        <p:grpSp>
          <p:nvGrpSpPr>
            <p:cNvPr id="173" name="74 Grupo">
              <a:extLst>
                <a:ext uri="{FF2B5EF4-FFF2-40B4-BE49-F238E27FC236}">
                  <a16:creationId xmlns:a16="http://schemas.microsoft.com/office/drawing/2014/main" id="{D5004FC2-D940-52E5-1E3D-1347370B9667}"/>
                </a:ext>
              </a:extLst>
            </p:cNvPr>
            <p:cNvGrpSpPr/>
            <p:nvPr/>
          </p:nvGrpSpPr>
          <p:grpSpPr>
            <a:xfrm>
              <a:off x="10254036" y="1760028"/>
              <a:ext cx="442197" cy="390499"/>
              <a:chOff x="7280163" y="2294628"/>
              <a:chExt cx="647419" cy="571730"/>
            </a:xfrm>
          </p:grpSpPr>
          <p:sp>
            <p:nvSpPr>
              <p:cNvPr id="232" name="132 Pentágono">
                <a:extLst>
                  <a:ext uri="{FF2B5EF4-FFF2-40B4-BE49-F238E27FC236}">
                    <a16:creationId xmlns:a16="http://schemas.microsoft.com/office/drawing/2014/main" id="{34EEFDA5-9F3B-B0D1-FDFB-A859392F2EE1}"/>
                  </a:ext>
                </a:extLst>
              </p:cNvPr>
              <p:cNvSpPr/>
              <p:nvPr/>
            </p:nvSpPr>
            <p:spPr bwMode="auto">
              <a:xfrm flipH="1">
                <a:off x="7362079" y="2373605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4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233" name="133 Pentágono">
                <a:extLst>
                  <a:ext uri="{FF2B5EF4-FFF2-40B4-BE49-F238E27FC236}">
                    <a16:creationId xmlns:a16="http://schemas.microsoft.com/office/drawing/2014/main" id="{11D98872-2653-23AD-6251-D4BFA9D84282}"/>
                  </a:ext>
                </a:extLst>
              </p:cNvPr>
              <p:cNvSpPr/>
              <p:nvPr/>
            </p:nvSpPr>
            <p:spPr bwMode="auto">
              <a:xfrm flipH="1">
                <a:off x="7334938" y="2348880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4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234" name="134 Pentágono">
                <a:extLst>
                  <a:ext uri="{FF2B5EF4-FFF2-40B4-BE49-F238E27FC236}">
                    <a16:creationId xmlns:a16="http://schemas.microsoft.com/office/drawing/2014/main" id="{D8C5F16E-CA70-BCD1-F947-061A9A31D007}"/>
                  </a:ext>
                </a:extLst>
              </p:cNvPr>
              <p:cNvSpPr/>
              <p:nvPr/>
            </p:nvSpPr>
            <p:spPr bwMode="auto">
              <a:xfrm flipH="1">
                <a:off x="7307320" y="2322246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4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235" name="135 Pentágono">
                <a:extLst>
                  <a:ext uri="{FF2B5EF4-FFF2-40B4-BE49-F238E27FC236}">
                    <a16:creationId xmlns:a16="http://schemas.microsoft.com/office/drawing/2014/main" id="{9BBA16CE-0E36-3D18-A21E-37AC8A9359A8}"/>
                  </a:ext>
                </a:extLst>
              </p:cNvPr>
              <p:cNvSpPr/>
              <p:nvPr/>
            </p:nvSpPr>
            <p:spPr bwMode="auto">
              <a:xfrm flipH="1">
                <a:off x="7280163" y="2294628"/>
                <a:ext cx="565501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s-ES" sz="5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74" name="75 Rectángulo">
              <a:extLst>
                <a:ext uri="{FF2B5EF4-FFF2-40B4-BE49-F238E27FC236}">
                  <a16:creationId xmlns:a16="http://schemas.microsoft.com/office/drawing/2014/main" id="{EF843904-671D-59CE-E9E5-E6E2DE7FD24E}"/>
                </a:ext>
              </a:extLst>
            </p:cNvPr>
            <p:cNvSpPr/>
            <p:nvPr/>
          </p:nvSpPr>
          <p:spPr bwMode="auto">
            <a:xfrm>
              <a:off x="7030506" y="2492636"/>
              <a:ext cx="598228" cy="16118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</a:p>
          </p:txBody>
        </p:sp>
        <p:cxnSp>
          <p:nvCxnSpPr>
            <p:cNvPr id="175" name="106 Conector recto">
              <a:extLst>
                <a:ext uri="{FF2B5EF4-FFF2-40B4-BE49-F238E27FC236}">
                  <a16:creationId xmlns:a16="http://schemas.microsoft.com/office/drawing/2014/main" id="{F732E86D-1B02-3C66-7C88-C14F9A3736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539741" y="2106011"/>
              <a:ext cx="0" cy="895164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grpSp>
          <p:nvGrpSpPr>
            <p:cNvPr id="176" name="78 Grupo">
              <a:extLst>
                <a:ext uri="{FF2B5EF4-FFF2-40B4-BE49-F238E27FC236}">
                  <a16:creationId xmlns:a16="http://schemas.microsoft.com/office/drawing/2014/main" id="{8DAC5217-761D-80E2-96F5-B5C753356C02}"/>
                </a:ext>
              </a:extLst>
            </p:cNvPr>
            <p:cNvGrpSpPr/>
            <p:nvPr/>
          </p:nvGrpSpPr>
          <p:grpSpPr>
            <a:xfrm>
              <a:off x="7853615" y="2888940"/>
              <a:ext cx="1338729" cy="246592"/>
              <a:chOff x="2472485" y="1421654"/>
              <a:chExt cx="4820803" cy="2004031"/>
            </a:xfrm>
          </p:grpSpPr>
          <p:sp>
            <p:nvSpPr>
              <p:cNvPr id="228" name="128 Rectángulo redondeado">
                <a:extLst>
                  <a:ext uri="{FF2B5EF4-FFF2-40B4-BE49-F238E27FC236}">
                    <a16:creationId xmlns:a16="http://schemas.microsoft.com/office/drawing/2014/main" id="{0926BB39-491C-A0EC-D814-F342C534D198}"/>
                  </a:ext>
                </a:extLst>
              </p:cNvPr>
              <p:cNvSpPr/>
              <p:nvPr/>
            </p:nvSpPr>
            <p:spPr bwMode="auto">
              <a:xfrm>
                <a:off x="2556111" y="150730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9" name="129 Rectángulo redondeado">
                <a:extLst>
                  <a:ext uri="{FF2B5EF4-FFF2-40B4-BE49-F238E27FC236}">
                    <a16:creationId xmlns:a16="http://schemas.microsoft.com/office/drawing/2014/main" id="{81CD434D-C9B2-4592-6A89-96C792EBBB68}"/>
                  </a:ext>
                </a:extLst>
              </p:cNvPr>
              <p:cNvSpPr/>
              <p:nvPr/>
            </p:nvSpPr>
            <p:spPr bwMode="auto">
              <a:xfrm>
                <a:off x="2529892" y="1479096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0" name="130 Rectángulo redondeado">
                <a:extLst>
                  <a:ext uri="{FF2B5EF4-FFF2-40B4-BE49-F238E27FC236}">
                    <a16:creationId xmlns:a16="http://schemas.microsoft.com/office/drawing/2014/main" id="{68D979B3-F6B6-F745-B432-CDF31943B299}"/>
                  </a:ext>
                </a:extLst>
              </p:cNvPr>
              <p:cNvSpPr/>
              <p:nvPr/>
            </p:nvSpPr>
            <p:spPr bwMode="auto">
              <a:xfrm>
                <a:off x="2502274" y="145049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1" name="131 Rectángulo redondeado">
                <a:extLst>
                  <a:ext uri="{FF2B5EF4-FFF2-40B4-BE49-F238E27FC236}">
                    <a16:creationId xmlns:a16="http://schemas.microsoft.com/office/drawing/2014/main" id="{360B61D2-65B5-FFB5-A5E4-0CF4EDFE1B5C}"/>
                  </a:ext>
                </a:extLst>
              </p:cNvPr>
              <p:cNvSpPr/>
              <p:nvPr/>
            </p:nvSpPr>
            <p:spPr bwMode="auto">
              <a:xfrm>
                <a:off x="2472485" y="142165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77" name="100 Conector recto">
              <a:extLst>
                <a:ext uri="{FF2B5EF4-FFF2-40B4-BE49-F238E27FC236}">
                  <a16:creationId xmlns:a16="http://schemas.microsoft.com/office/drawing/2014/main" id="{8B324998-86DC-3831-FB8B-D0736148ED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769174" y="2358332"/>
              <a:ext cx="2891" cy="536915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78" name="100 Conector recto">
              <a:extLst>
                <a:ext uri="{FF2B5EF4-FFF2-40B4-BE49-F238E27FC236}">
                  <a16:creationId xmlns:a16="http://schemas.microsoft.com/office/drawing/2014/main" id="{79479D37-34F8-7172-0FD4-1A093F5D4A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428150" y="2270012"/>
              <a:ext cx="894" cy="629079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79" name="106 Conector recto">
              <a:extLst>
                <a:ext uri="{FF2B5EF4-FFF2-40B4-BE49-F238E27FC236}">
                  <a16:creationId xmlns:a16="http://schemas.microsoft.com/office/drawing/2014/main" id="{FFB7618B-78E4-0603-B4F7-97BFCF04A8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7277715" y="2417012"/>
              <a:ext cx="0" cy="117473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80" name="ZoneTexte 406">
              <a:extLst>
                <a:ext uri="{FF2B5EF4-FFF2-40B4-BE49-F238E27FC236}">
                  <a16:creationId xmlns:a16="http://schemas.microsoft.com/office/drawing/2014/main" id="{6C9EAC49-79A0-7325-ECF8-4F73395F0C60}"/>
                </a:ext>
              </a:extLst>
            </p:cNvPr>
            <p:cNvSpPr txBox="1"/>
            <p:nvPr/>
          </p:nvSpPr>
          <p:spPr>
            <a:xfrm flipH="1">
              <a:off x="7712430" y="2456892"/>
              <a:ext cx="752690" cy="3416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u="none" dirty="0" err="1">
                  <a:solidFill>
                    <a:srgbClr val="7030A0"/>
                  </a:solidFill>
                </a:rPr>
                <a:t>Integrator</a:t>
              </a:r>
              <a:r>
                <a:rPr lang="fr-FR" sz="900" i="1" u="none" dirty="0">
                  <a:solidFill>
                    <a:srgbClr val="7030A0"/>
                  </a:solidFill>
                </a:rPr>
                <a:t> 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clock</a:t>
              </a:r>
              <a:endParaRPr lang="fr-FR" sz="900" i="1" u="none" dirty="0">
                <a:solidFill>
                  <a:srgbClr val="7030A0"/>
                </a:solidFill>
              </a:endParaRPr>
            </a:p>
          </p:txBody>
        </p:sp>
        <p:sp>
          <p:nvSpPr>
            <p:cNvPr id="181" name="ZoneTexte 406">
              <a:extLst>
                <a:ext uri="{FF2B5EF4-FFF2-40B4-BE49-F238E27FC236}">
                  <a16:creationId xmlns:a16="http://schemas.microsoft.com/office/drawing/2014/main" id="{078EC007-B218-8F1E-D4D3-BE77495D3F24}"/>
                </a:ext>
              </a:extLst>
            </p:cNvPr>
            <p:cNvSpPr txBox="1"/>
            <p:nvPr/>
          </p:nvSpPr>
          <p:spPr>
            <a:xfrm flipH="1">
              <a:off x="10009543" y="2425302"/>
              <a:ext cx="752689" cy="3416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dirty="0">
                  <a:solidFill>
                    <a:srgbClr val="7030A0"/>
                  </a:solidFill>
                </a:rPr>
                <a:t>ADC</a:t>
              </a:r>
              <a:r>
                <a:rPr lang="fr-FR" sz="900" i="1" u="none" dirty="0">
                  <a:solidFill>
                    <a:srgbClr val="7030A0"/>
                  </a:solidFill>
                </a:rPr>
                <a:t> 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clock</a:t>
              </a:r>
              <a:endParaRPr lang="fr-FR" sz="900" i="1" u="none" dirty="0">
                <a:solidFill>
                  <a:srgbClr val="7030A0"/>
                </a:solidFill>
              </a:endParaRPr>
            </a:p>
          </p:txBody>
        </p:sp>
        <p:sp>
          <p:nvSpPr>
            <p:cNvPr id="182" name="ZoneTexte 406">
              <a:extLst>
                <a:ext uri="{FF2B5EF4-FFF2-40B4-BE49-F238E27FC236}">
                  <a16:creationId xmlns:a16="http://schemas.microsoft.com/office/drawing/2014/main" id="{566E15A6-410A-A868-4F18-4617B4F31ED5}"/>
                </a:ext>
              </a:extLst>
            </p:cNvPr>
            <p:cNvSpPr txBox="1"/>
            <p:nvPr/>
          </p:nvSpPr>
          <p:spPr>
            <a:xfrm flipH="1">
              <a:off x="8666393" y="2528900"/>
              <a:ext cx="1441065" cy="21697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u="none" dirty="0" err="1">
                  <a:solidFill>
                    <a:srgbClr val="7030A0"/>
                  </a:solidFill>
                </a:rPr>
                <a:t>Track</a:t>
              </a:r>
              <a:r>
                <a:rPr lang="fr-FR" sz="900" i="1" u="none" dirty="0">
                  <a:solidFill>
                    <a:srgbClr val="7030A0"/>
                  </a:solidFill>
                </a:rPr>
                <a:t>-and-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Hold</a:t>
              </a:r>
              <a:r>
                <a:rPr lang="fr-FR" sz="900" i="1" u="none" dirty="0">
                  <a:solidFill>
                    <a:srgbClr val="7030A0"/>
                  </a:solidFill>
                </a:rPr>
                <a:t> 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clock</a:t>
              </a:r>
              <a:endParaRPr lang="fr-FR" sz="900" i="1" u="none" dirty="0">
                <a:solidFill>
                  <a:srgbClr val="7030A0"/>
                </a:solidFill>
              </a:endParaRPr>
            </a:p>
          </p:txBody>
        </p:sp>
        <p:sp>
          <p:nvSpPr>
            <p:cNvPr id="183" name="ZoneTexte 632">
              <a:extLst>
                <a:ext uri="{FF2B5EF4-FFF2-40B4-BE49-F238E27FC236}">
                  <a16:creationId xmlns:a16="http://schemas.microsoft.com/office/drawing/2014/main" id="{1AE2BEB5-FE7A-4B13-19E5-6C79ECBBE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263384" y="2910372"/>
              <a:ext cx="409064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DLL</a:t>
              </a:r>
            </a:p>
          </p:txBody>
        </p:sp>
        <p:sp>
          <p:nvSpPr>
            <p:cNvPr id="184" name="ZoneTexte 406">
              <a:extLst>
                <a:ext uri="{FF2B5EF4-FFF2-40B4-BE49-F238E27FC236}">
                  <a16:creationId xmlns:a16="http://schemas.microsoft.com/office/drawing/2014/main" id="{F60AF1BC-BA76-07EB-9815-EFDAF47BA604}"/>
                </a:ext>
              </a:extLst>
            </p:cNvPr>
            <p:cNvSpPr txBox="1"/>
            <p:nvPr/>
          </p:nvSpPr>
          <p:spPr>
            <a:xfrm flipH="1">
              <a:off x="6096000" y="2835350"/>
              <a:ext cx="752689" cy="3416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Clock</a:t>
              </a:r>
              <a:r>
                <a:rPr lang="fr-FR" sz="900" i="1" u="none" dirty="0">
                  <a:solidFill>
                    <a:schemeClr val="tx1"/>
                  </a:solidFill>
                </a:rPr>
                <a:t> Input</a:t>
              </a:r>
            </a:p>
          </p:txBody>
        </p:sp>
        <p:cxnSp>
          <p:nvCxnSpPr>
            <p:cNvPr id="185" name="106 Conector recto">
              <a:extLst>
                <a:ext uri="{FF2B5EF4-FFF2-40B4-BE49-F238E27FC236}">
                  <a16:creationId xmlns:a16="http://schemas.microsoft.com/office/drawing/2014/main" id="{B6BAE6EB-927E-B7BC-440A-B095E663DF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5676200" y="1334019"/>
              <a:ext cx="0" cy="30934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86" name="Rectangle 20">
              <a:extLst>
                <a:ext uri="{FF2B5EF4-FFF2-40B4-BE49-F238E27FC236}">
                  <a16:creationId xmlns:a16="http://schemas.microsoft.com/office/drawing/2014/main" id="{E5D977C6-1D5E-742B-333F-898718910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5785" y="1196752"/>
              <a:ext cx="878767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  <a:t>CHANNEL</a:t>
              </a:r>
              <a:b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</a:br>
              <a: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  <a:t>OUTPUT</a:t>
              </a:r>
              <a:endParaRPr lang="en-US" altLang="en-US" sz="1100" dirty="0">
                <a:solidFill>
                  <a:srgbClr val="009999"/>
                </a:solidFill>
                <a:cs typeface="Arial" charset="0"/>
              </a:endParaRPr>
            </a:p>
          </p:txBody>
        </p:sp>
        <p:sp>
          <p:nvSpPr>
            <p:cNvPr id="187" name="Line 22">
              <a:extLst>
                <a:ext uri="{FF2B5EF4-FFF2-40B4-BE49-F238E27FC236}">
                  <a16:creationId xmlns:a16="http://schemas.microsoft.com/office/drawing/2014/main" id="{FD19E884-BE87-D047-79C8-FF426DA98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54037" y="1558562"/>
              <a:ext cx="131850" cy="291675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ZoneTexte 632">
              <a:extLst>
                <a:ext uri="{FF2B5EF4-FFF2-40B4-BE49-F238E27FC236}">
                  <a16:creationId xmlns:a16="http://schemas.microsoft.com/office/drawing/2014/main" id="{4744F01E-BD12-E457-1E16-8D1FA8A03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269800" y="1741226"/>
              <a:ext cx="434712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11b</a:t>
              </a:r>
              <a:br>
                <a:rPr lang="fr-FR" sz="900" i="1" u="none" dirty="0">
                  <a:solidFill>
                    <a:schemeClr val="tx1"/>
                  </a:solidFill>
                </a:rPr>
              </a:br>
              <a:r>
                <a:rPr lang="fr-FR" sz="900" i="1" u="none" dirty="0">
                  <a:solidFill>
                    <a:schemeClr val="tx1"/>
                  </a:solidFill>
                </a:rPr>
                <a:t>ADC</a:t>
              </a:r>
            </a:p>
          </p:txBody>
        </p:sp>
        <p:grpSp>
          <p:nvGrpSpPr>
            <p:cNvPr id="189" name="Grupo 188">
              <a:extLst>
                <a:ext uri="{FF2B5EF4-FFF2-40B4-BE49-F238E27FC236}">
                  <a16:creationId xmlns:a16="http://schemas.microsoft.com/office/drawing/2014/main" id="{A9CC3BFD-4C6D-BDC6-8263-4F8024E9DC5F}"/>
                </a:ext>
              </a:extLst>
            </p:cNvPr>
            <p:cNvGrpSpPr/>
            <p:nvPr/>
          </p:nvGrpSpPr>
          <p:grpSpPr>
            <a:xfrm>
              <a:off x="6369188" y="1628800"/>
              <a:ext cx="302876" cy="342389"/>
              <a:chOff x="5735751" y="2531189"/>
              <a:chExt cx="333164" cy="376628"/>
            </a:xfrm>
          </p:grpSpPr>
          <p:sp>
            <p:nvSpPr>
              <p:cNvPr id="226" name="Rectángulo 225">
                <a:extLst>
                  <a:ext uri="{FF2B5EF4-FFF2-40B4-BE49-F238E27FC236}">
                    <a16:creationId xmlns:a16="http://schemas.microsoft.com/office/drawing/2014/main" id="{E2360BC6-3D89-ADE7-0A91-5A221E763961}"/>
                  </a:ext>
                </a:extLst>
              </p:cNvPr>
              <p:cNvSpPr/>
              <p:nvPr/>
            </p:nvSpPr>
            <p:spPr bwMode="auto">
              <a:xfrm>
                <a:off x="5735751" y="2531189"/>
                <a:ext cx="333164" cy="376628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7" name="Triángulo isósceles 226">
                <a:extLst>
                  <a:ext uri="{FF2B5EF4-FFF2-40B4-BE49-F238E27FC236}">
                    <a16:creationId xmlns:a16="http://schemas.microsoft.com/office/drawing/2014/main" id="{CC679607-C7E4-CEF6-DFE6-0D8021886DDD}"/>
                  </a:ext>
                </a:extLst>
              </p:cNvPr>
              <p:cNvSpPr/>
              <p:nvPr/>
            </p:nvSpPr>
            <p:spPr bwMode="auto">
              <a:xfrm rot="5400000">
                <a:off x="5807958" y="2628194"/>
                <a:ext cx="216675" cy="180555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90" name="48 Grupo">
              <a:extLst>
                <a:ext uri="{FF2B5EF4-FFF2-40B4-BE49-F238E27FC236}">
                  <a16:creationId xmlns:a16="http://schemas.microsoft.com/office/drawing/2014/main" id="{047B1873-8C6B-02CD-37B3-89DD2DB08910}"/>
                </a:ext>
              </a:extLst>
            </p:cNvPr>
            <p:cNvGrpSpPr/>
            <p:nvPr/>
          </p:nvGrpSpPr>
          <p:grpSpPr>
            <a:xfrm rot="5400000">
              <a:off x="6031195" y="2032687"/>
              <a:ext cx="371542" cy="152269"/>
              <a:chOff x="1974502" y="2960948"/>
              <a:chExt cx="329228" cy="152401"/>
            </a:xfrm>
          </p:grpSpPr>
          <p:cxnSp>
            <p:nvCxnSpPr>
              <p:cNvPr id="217" name="Straight Connector 641">
                <a:extLst>
                  <a:ext uri="{FF2B5EF4-FFF2-40B4-BE49-F238E27FC236}">
                    <a16:creationId xmlns:a16="http://schemas.microsoft.com/office/drawing/2014/main" id="{860122EC-2249-B478-03BE-69E8E7B9B177}"/>
                  </a:ext>
                </a:extLst>
              </p:cNvPr>
              <p:cNvCxnSpPr/>
              <p:nvPr/>
            </p:nvCxnSpPr>
            <p:spPr bwMode="auto">
              <a:xfrm rot="5400000" flipH="1">
                <a:off x="2058295" y="3014130"/>
                <a:ext cx="152401" cy="460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642">
                <a:extLst>
                  <a:ext uri="{FF2B5EF4-FFF2-40B4-BE49-F238E27FC236}">
                    <a16:creationId xmlns:a16="http://schemas.microsoft.com/office/drawing/2014/main" id="{C33BF86B-A032-D925-1540-D929019D6D23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015777" y="3014924"/>
                <a:ext cx="152401" cy="44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648">
                <a:extLst>
                  <a:ext uri="{FF2B5EF4-FFF2-40B4-BE49-F238E27FC236}">
                    <a16:creationId xmlns:a16="http://schemas.microsoft.com/office/drawing/2014/main" id="{160701FF-D9FC-5855-64E7-10368F432215}"/>
                  </a:ext>
                </a:extLst>
              </p:cNvPr>
              <p:cNvCxnSpPr/>
              <p:nvPr/>
            </p:nvCxnSpPr>
            <p:spPr bwMode="auto">
              <a:xfrm rot="5400000" flipH="1">
                <a:off x="1962596" y="3014130"/>
                <a:ext cx="152401" cy="460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670">
                <a:extLst>
                  <a:ext uri="{FF2B5EF4-FFF2-40B4-BE49-F238E27FC236}">
                    <a16:creationId xmlns:a16="http://schemas.microsoft.com/office/drawing/2014/main" id="{450BD4B3-DFF9-54B6-B466-DF5B5643C396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1965771" y="2987143"/>
                <a:ext cx="76200" cy="238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672">
                <a:extLst>
                  <a:ext uri="{FF2B5EF4-FFF2-40B4-BE49-F238E27FC236}">
                    <a16:creationId xmlns:a16="http://schemas.microsoft.com/office/drawing/2014/main" id="{110AAA42-CDAE-AE85-C8E2-5023D6394262}"/>
                  </a:ext>
                </a:extLst>
              </p:cNvPr>
              <p:cNvCxnSpPr/>
              <p:nvPr/>
            </p:nvCxnSpPr>
            <p:spPr bwMode="auto">
              <a:xfrm rot="10800000">
                <a:off x="1974502" y="3032387"/>
                <a:ext cx="22225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639">
                <a:extLst>
                  <a:ext uri="{FF2B5EF4-FFF2-40B4-BE49-F238E27FC236}">
                    <a16:creationId xmlns:a16="http://schemas.microsoft.com/office/drawing/2014/main" id="{10BE6895-AF5B-3722-76EB-1F4693CAE9FB}"/>
                  </a:ext>
                </a:extLst>
              </p:cNvPr>
              <p:cNvCxnSpPr/>
              <p:nvPr/>
            </p:nvCxnSpPr>
            <p:spPr bwMode="auto">
              <a:xfrm flipH="1">
                <a:off x="2277268" y="3032387"/>
                <a:ext cx="264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640">
                <a:extLst>
                  <a:ext uri="{FF2B5EF4-FFF2-40B4-BE49-F238E27FC236}">
                    <a16:creationId xmlns:a16="http://schemas.microsoft.com/office/drawing/2014/main" id="{83214C88-F0CE-4D22-A55E-EAC19AE8CD9F}"/>
                  </a:ext>
                </a:extLst>
              </p:cNvPr>
              <p:cNvCxnSpPr/>
              <p:nvPr/>
            </p:nvCxnSpPr>
            <p:spPr bwMode="auto">
              <a:xfrm flipH="1">
                <a:off x="2252948" y="3032389"/>
                <a:ext cx="23813" cy="80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641">
                <a:extLst>
                  <a:ext uri="{FF2B5EF4-FFF2-40B4-BE49-F238E27FC236}">
                    <a16:creationId xmlns:a16="http://schemas.microsoft.com/office/drawing/2014/main" id="{0375EBB8-A839-6198-33E9-80CE6C8F1422}"/>
                  </a:ext>
                </a:extLst>
              </p:cNvPr>
              <p:cNvCxnSpPr/>
              <p:nvPr/>
            </p:nvCxnSpPr>
            <p:spPr bwMode="auto">
              <a:xfrm rot="5400000" flipH="1">
                <a:off x="2153729" y="3014130"/>
                <a:ext cx="152401" cy="460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642">
                <a:extLst>
                  <a:ext uri="{FF2B5EF4-FFF2-40B4-BE49-F238E27FC236}">
                    <a16:creationId xmlns:a16="http://schemas.microsoft.com/office/drawing/2014/main" id="{07038F6D-03B7-CEFF-4938-5A1E34D22A37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105757" y="3014924"/>
                <a:ext cx="152401" cy="44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58 Conector recto">
              <a:extLst>
                <a:ext uri="{FF2B5EF4-FFF2-40B4-BE49-F238E27FC236}">
                  <a16:creationId xmlns:a16="http://schemas.microsoft.com/office/drawing/2014/main" id="{8A327AFB-A75B-61C3-5B99-CFD5F0454923}"/>
                </a:ext>
              </a:extLst>
            </p:cNvPr>
            <p:cNvCxnSpPr/>
            <p:nvPr/>
          </p:nvCxnSpPr>
          <p:spPr bwMode="auto">
            <a:xfrm flipH="1" flipV="1">
              <a:off x="6218777" y="1799486"/>
              <a:ext cx="2056" cy="13184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92" name="59 Grupo">
              <a:extLst>
                <a:ext uri="{FF2B5EF4-FFF2-40B4-BE49-F238E27FC236}">
                  <a16:creationId xmlns:a16="http://schemas.microsoft.com/office/drawing/2014/main" id="{778F7532-C260-F0BE-5C56-4B4A58EA481F}"/>
                </a:ext>
              </a:extLst>
            </p:cNvPr>
            <p:cNvGrpSpPr/>
            <p:nvPr/>
          </p:nvGrpSpPr>
          <p:grpSpPr>
            <a:xfrm>
              <a:off x="6150688" y="2324226"/>
              <a:ext cx="156574" cy="169708"/>
              <a:chOff x="2214298" y="2954838"/>
              <a:chExt cx="156710" cy="150380"/>
            </a:xfrm>
          </p:grpSpPr>
          <p:cxnSp>
            <p:nvCxnSpPr>
              <p:cNvPr id="211" name="Straight Connector 422">
                <a:extLst>
                  <a:ext uri="{FF2B5EF4-FFF2-40B4-BE49-F238E27FC236}">
                    <a16:creationId xmlns:a16="http://schemas.microsoft.com/office/drawing/2014/main" id="{EB7CDE53-3BF9-B2B0-5424-747D959EB89F}"/>
                  </a:ext>
                </a:extLst>
              </p:cNvPr>
              <p:cNvCxnSpPr/>
              <p:nvPr/>
            </p:nvCxnSpPr>
            <p:spPr bwMode="auto">
              <a:xfrm>
                <a:off x="2286913" y="2954838"/>
                <a:ext cx="0" cy="95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423">
                <a:extLst>
                  <a:ext uri="{FF2B5EF4-FFF2-40B4-BE49-F238E27FC236}">
                    <a16:creationId xmlns:a16="http://schemas.microsoft.com/office/drawing/2014/main" id="{86038B56-F46C-B4B3-75E0-D12484EDB979}"/>
                  </a:ext>
                </a:extLst>
              </p:cNvPr>
              <p:cNvCxnSpPr/>
              <p:nvPr/>
            </p:nvCxnSpPr>
            <p:spPr bwMode="auto">
              <a:xfrm>
                <a:off x="2214298" y="3049041"/>
                <a:ext cx="147211" cy="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423">
                <a:extLst>
                  <a:ext uri="{FF2B5EF4-FFF2-40B4-BE49-F238E27FC236}">
                    <a16:creationId xmlns:a16="http://schemas.microsoft.com/office/drawing/2014/main" id="{31177677-1291-CC41-3B13-32DF839016A2}"/>
                  </a:ext>
                </a:extLst>
              </p:cNvPr>
              <p:cNvCxnSpPr/>
              <p:nvPr/>
            </p:nvCxnSpPr>
            <p:spPr bwMode="auto">
              <a:xfrm flipH="1" flipV="1">
                <a:off x="2229355" y="3049623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423">
                <a:extLst>
                  <a:ext uri="{FF2B5EF4-FFF2-40B4-BE49-F238E27FC236}">
                    <a16:creationId xmlns:a16="http://schemas.microsoft.com/office/drawing/2014/main" id="{E440078C-829B-E479-90ED-6BC599E95B41}"/>
                  </a:ext>
                </a:extLst>
              </p:cNvPr>
              <p:cNvCxnSpPr/>
              <p:nvPr/>
            </p:nvCxnSpPr>
            <p:spPr bwMode="auto">
              <a:xfrm flipH="1" flipV="1">
                <a:off x="2262978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423">
                <a:extLst>
                  <a:ext uri="{FF2B5EF4-FFF2-40B4-BE49-F238E27FC236}">
                    <a16:creationId xmlns:a16="http://schemas.microsoft.com/office/drawing/2014/main" id="{ABE33508-B33B-A674-D90D-1FA40D2B48CD}"/>
                  </a:ext>
                </a:extLst>
              </p:cNvPr>
              <p:cNvCxnSpPr/>
              <p:nvPr/>
            </p:nvCxnSpPr>
            <p:spPr bwMode="auto">
              <a:xfrm flipH="1" flipV="1">
                <a:off x="2298982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423">
                <a:extLst>
                  <a:ext uri="{FF2B5EF4-FFF2-40B4-BE49-F238E27FC236}">
                    <a16:creationId xmlns:a16="http://schemas.microsoft.com/office/drawing/2014/main" id="{0B962104-C73E-C693-13F6-D5E5B79BDB8E}"/>
                  </a:ext>
                </a:extLst>
              </p:cNvPr>
              <p:cNvCxnSpPr/>
              <p:nvPr/>
            </p:nvCxnSpPr>
            <p:spPr bwMode="auto">
              <a:xfrm flipH="1" flipV="1">
                <a:off x="2332605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3" name="66 Conector recto">
              <a:extLst>
                <a:ext uri="{FF2B5EF4-FFF2-40B4-BE49-F238E27FC236}">
                  <a16:creationId xmlns:a16="http://schemas.microsoft.com/office/drawing/2014/main" id="{9BDEDD4C-9D55-345B-77F2-95B9715C0C59}"/>
                </a:ext>
              </a:extLst>
            </p:cNvPr>
            <p:cNvCxnSpPr/>
            <p:nvPr/>
          </p:nvCxnSpPr>
          <p:spPr bwMode="auto">
            <a:xfrm flipH="1" flipV="1">
              <a:off x="6221156" y="2258303"/>
              <a:ext cx="2056" cy="13184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ZoneTexte 406">
              <a:extLst>
                <a:ext uri="{FF2B5EF4-FFF2-40B4-BE49-F238E27FC236}">
                  <a16:creationId xmlns:a16="http://schemas.microsoft.com/office/drawing/2014/main" id="{1791082C-FB33-55F0-F790-C6F027976E4C}"/>
                </a:ext>
              </a:extLst>
            </p:cNvPr>
            <p:cNvSpPr txBox="1"/>
            <p:nvPr/>
          </p:nvSpPr>
          <p:spPr>
            <a:xfrm flipH="1">
              <a:off x="5676200" y="1993520"/>
              <a:ext cx="565014" cy="24467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100" i="1" dirty="0">
                  <a:solidFill>
                    <a:schemeClr val="tx1"/>
                  </a:solidFill>
                </a:rPr>
                <a:t>50</a:t>
              </a:r>
              <a:r>
                <a:rPr lang="el-GR" sz="1100" i="1" dirty="0">
                  <a:solidFill>
                    <a:schemeClr val="tx1"/>
                  </a:solidFill>
                </a:rPr>
                <a:t>Ω</a:t>
              </a:r>
              <a:endParaRPr lang="fr-FR" sz="1100" i="1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22 Conector recto">
              <a:extLst>
                <a:ext uri="{FF2B5EF4-FFF2-40B4-BE49-F238E27FC236}">
                  <a16:creationId xmlns:a16="http://schemas.microsoft.com/office/drawing/2014/main" id="{8F96FA05-3A95-C00E-352A-EA3A7472977C}"/>
                </a:ext>
              </a:extLst>
            </p:cNvPr>
            <p:cNvCxnSpPr>
              <a:cxnSpLocks/>
              <a:stCxn id="201" idx="3"/>
              <a:endCxn id="226" idx="1"/>
            </p:cNvCxnSpPr>
            <p:nvPr/>
          </p:nvCxnSpPr>
          <p:spPr bwMode="auto">
            <a:xfrm flipV="1">
              <a:off x="5767362" y="1799995"/>
              <a:ext cx="601826" cy="13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6" name="9 Cubo">
              <a:extLst>
                <a:ext uri="{FF2B5EF4-FFF2-40B4-BE49-F238E27FC236}">
                  <a16:creationId xmlns:a16="http://schemas.microsoft.com/office/drawing/2014/main" id="{19E12656-C55F-4FBB-4115-9396E041B29E}"/>
                </a:ext>
              </a:extLst>
            </p:cNvPr>
            <p:cNvSpPr/>
            <p:nvPr/>
          </p:nvSpPr>
          <p:spPr bwMode="auto">
            <a:xfrm>
              <a:off x="3505001" y="1623999"/>
              <a:ext cx="577793" cy="375093"/>
            </a:xfrm>
            <a:prstGeom prst="cub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" name="10 Cilindro">
              <a:extLst>
                <a:ext uri="{FF2B5EF4-FFF2-40B4-BE49-F238E27FC236}">
                  <a16:creationId xmlns:a16="http://schemas.microsoft.com/office/drawing/2014/main" id="{FB586FB8-8826-FBD4-3532-6DCB59AD4465}"/>
                </a:ext>
              </a:extLst>
            </p:cNvPr>
            <p:cNvSpPr/>
            <p:nvPr/>
          </p:nvSpPr>
          <p:spPr bwMode="auto">
            <a:xfrm rot="5400000" flipH="1">
              <a:off x="4035528" y="1699701"/>
              <a:ext cx="220813" cy="202687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8" name="11 Conector recto">
              <a:extLst>
                <a:ext uri="{FF2B5EF4-FFF2-40B4-BE49-F238E27FC236}">
                  <a16:creationId xmlns:a16="http://schemas.microsoft.com/office/drawing/2014/main" id="{7C806762-E19C-9080-2C01-47A99F2E43B7}"/>
                </a:ext>
              </a:extLst>
            </p:cNvPr>
            <p:cNvCxnSpPr>
              <a:stCxn id="197" idx="1"/>
              <a:endCxn id="201" idx="1"/>
            </p:cNvCxnSpPr>
            <p:nvPr/>
          </p:nvCxnSpPr>
          <p:spPr bwMode="auto">
            <a:xfrm>
              <a:off x="4247278" y="1801044"/>
              <a:ext cx="304644" cy="3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ZoneTexte 406">
              <a:extLst>
                <a:ext uri="{FF2B5EF4-FFF2-40B4-BE49-F238E27FC236}">
                  <a16:creationId xmlns:a16="http://schemas.microsoft.com/office/drawing/2014/main" id="{0C9E4E05-0069-0A26-2A8A-FAB309366996}"/>
                </a:ext>
              </a:extLst>
            </p:cNvPr>
            <p:cNvSpPr txBox="1"/>
            <p:nvPr/>
          </p:nvSpPr>
          <p:spPr>
            <a:xfrm flipH="1">
              <a:off x="4607915" y="1904121"/>
              <a:ext cx="1101054" cy="4247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200" i="1" dirty="0" err="1">
                  <a:solidFill>
                    <a:schemeClr val="tx1"/>
                  </a:solidFill>
                </a:rPr>
                <a:t>Different</a:t>
              </a:r>
              <a:r>
                <a:rPr lang="fr-FR" sz="1200" i="1" dirty="0">
                  <a:solidFill>
                    <a:schemeClr val="tx1"/>
                  </a:solidFill>
                </a:rPr>
                <a:t> </a:t>
              </a:r>
              <a:r>
                <a:rPr lang="fr-FR" sz="1200" i="1" dirty="0" err="1">
                  <a:solidFill>
                    <a:schemeClr val="tx1"/>
                  </a:solidFill>
                </a:rPr>
                <a:t>lengthes</a:t>
              </a:r>
              <a:endParaRPr lang="fr-FR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00" name="ZoneTexte 406">
              <a:extLst>
                <a:ext uri="{FF2B5EF4-FFF2-40B4-BE49-F238E27FC236}">
                  <a16:creationId xmlns:a16="http://schemas.microsoft.com/office/drawing/2014/main" id="{1A727447-11C2-AA82-B9C0-B24921601208}"/>
                </a:ext>
              </a:extLst>
            </p:cNvPr>
            <p:cNvSpPr txBox="1"/>
            <p:nvPr/>
          </p:nvSpPr>
          <p:spPr>
            <a:xfrm flipH="1">
              <a:off x="3890163" y="1312937"/>
              <a:ext cx="513649" cy="235020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200" i="1" dirty="0">
                  <a:solidFill>
                    <a:schemeClr val="tx1"/>
                  </a:solidFill>
                </a:rPr>
                <a:t>PMT</a:t>
              </a:r>
            </a:p>
          </p:txBody>
        </p:sp>
        <p:sp>
          <p:nvSpPr>
            <p:cNvPr id="201" name="44 Cilindro">
              <a:extLst>
                <a:ext uri="{FF2B5EF4-FFF2-40B4-BE49-F238E27FC236}">
                  <a16:creationId xmlns:a16="http://schemas.microsoft.com/office/drawing/2014/main" id="{E520BE34-C37C-AF7A-EA57-A0CC3DD01246}"/>
                </a:ext>
              </a:extLst>
            </p:cNvPr>
            <p:cNvSpPr/>
            <p:nvPr/>
          </p:nvSpPr>
          <p:spPr bwMode="auto">
            <a:xfrm rot="16200000" flipH="1">
              <a:off x="5078379" y="1193639"/>
              <a:ext cx="162525" cy="1215440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" name="ZoneTexte 406">
              <a:extLst>
                <a:ext uri="{FF2B5EF4-FFF2-40B4-BE49-F238E27FC236}">
                  <a16:creationId xmlns:a16="http://schemas.microsoft.com/office/drawing/2014/main" id="{A08CDECC-F19F-F884-1E27-E346657E362C}"/>
                </a:ext>
              </a:extLst>
            </p:cNvPr>
            <p:cNvSpPr txBox="1"/>
            <p:nvPr/>
          </p:nvSpPr>
          <p:spPr>
            <a:xfrm flipH="1">
              <a:off x="4879419" y="1490479"/>
              <a:ext cx="513649" cy="222429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100" i="1" dirty="0">
                  <a:solidFill>
                    <a:schemeClr val="tx1"/>
                  </a:solidFill>
                </a:rPr>
                <a:t>50</a:t>
              </a:r>
              <a:r>
                <a:rPr lang="el-GR" sz="1100" i="1" dirty="0">
                  <a:solidFill>
                    <a:schemeClr val="tx1"/>
                  </a:solidFill>
                </a:rPr>
                <a:t>Ω</a:t>
              </a:r>
              <a:endParaRPr lang="fr-FR" sz="1100" i="1" dirty="0">
                <a:solidFill>
                  <a:schemeClr val="tx1"/>
                </a:solidFill>
              </a:endParaRPr>
            </a:p>
          </p:txBody>
        </p:sp>
        <p:grpSp>
          <p:nvGrpSpPr>
            <p:cNvPr id="203" name="149 Grupo">
              <a:extLst>
                <a:ext uri="{FF2B5EF4-FFF2-40B4-BE49-F238E27FC236}">
                  <a16:creationId xmlns:a16="http://schemas.microsoft.com/office/drawing/2014/main" id="{E5CD35FA-5784-1BCB-47EF-91AB4BD50993}"/>
                </a:ext>
              </a:extLst>
            </p:cNvPr>
            <p:cNvGrpSpPr/>
            <p:nvPr/>
          </p:nvGrpSpPr>
          <p:grpSpPr>
            <a:xfrm>
              <a:off x="5674447" y="1879397"/>
              <a:ext cx="156574" cy="169708"/>
              <a:chOff x="2219064" y="2954838"/>
              <a:chExt cx="156710" cy="150380"/>
            </a:xfrm>
          </p:grpSpPr>
          <p:cxnSp>
            <p:nvCxnSpPr>
              <p:cNvPr id="205" name="Straight Connector 422">
                <a:extLst>
                  <a:ext uri="{FF2B5EF4-FFF2-40B4-BE49-F238E27FC236}">
                    <a16:creationId xmlns:a16="http://schemas.microsoft.com/office/drawing/2014/main" id="{87B15FC6-0E8A-D8CA-DA86-5B2C254BC8B3}"/>
                  </a:ext>
                </a:extLst>
              </p:cNvPr>
              <p:cNvCxnSpPr/>
              <p:nvPr/>
            </p:nvCxnSpPr>
            <p:spPr bwMode="auto">
              <a:xfrm>
                <a:off x="2291679" y="2954838"/>
                <a:ext cx="0" cy="95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423">
                <a:extLst>
                  <a:ext uri="{FF2B5EF4-FFF2-40B4-BE49-F238E27FC236}">
                    <a16:creationId xmlns:a16="http://schemas.microsoft.com/office/drawing/2014/main" id="{625E4572-010E-4704-C729-757EDEAD8F5B}"/>
                  </a:ext>
                </a:extLst>
              </p:cNvPr>
              <p:cNvCxnSpPr/>
              <p:nvPr/>
            </p:nvCxnSpPr>
            <p:spPr bwMode="auto">
              <a:xfrm>
                <a:off x="2219064" y="3049041"/>
                <a:ext cx="147211" cy="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423">
                <a:extLst>
                  <a:ext uri="{FF2B5EF4-FFF2-40B4-BE49-F238E27FC236}">
                    <a16:creationId xmlns:a16="http://schemas.microsoft.com/office/drawing/2014/main" id="{D4DA3F70-7995-4259-8A23-B9FB15D765FB}"/>
                  </a:ext>
                </a:extLst>
              </p:cNvPr>
              <p:cNvCxnSpPr/>
              <p:nvPr/>
            </p:nvCxnSpPr>
            <p:spPr bwMode="auto">
              <a:xfrm flipH="1" flipV="1">
                <a:off x="2234121" y="3049623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423">
                <a:extLst>
                  <a:ext uri="{FF2B5EF4-FFF2-40B4-BE49-F238E27FC236}">
                    <a16:creationId xmlns:a16="http://schemas.microsoft.com/office/drawing/2014/main" id="{AA5E8385-0990-9DB7-798F-E82B1661754B}"/>
                  </a:ext>
                </a:extLst>
              </p:cNvPr>
              <p:cNvCxnSpPr/>
              <p:nvPr/>
            </p:nvCxnSpPr>
            <p:spPr bwMode="auto">
              <a:xfrm flipH="1" flipV="1">
                <a:off x="2267744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423">
                <a:extLst>
                  <a:ext uri="{FF2B5EF4-FFF2-40B4-BE49-F238E27FC236}">
                    <a16:creationId xmlns:a16="http://schemas.microsoft.com/office/drawing/2014/main" id="{BC355B09-C797-B5D2-7969-506FB6574796}"/>
                  </a:ext>
                </a:extLst>
              </p:cNvPr>
              <p:cNvCxnSpPr/>
              <p:nvPr/>
            </p:nvCxnSpPr>
            <p:spPr bwMode="auto">
              <a:xfrm flipH="1" flipV="1">
                <a:off x="2303748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423">
                <a:extLst>
                  <a:ext uri="{FF2B5EF4-FFF2-40B4-BE49-F238E27FC236}">
                    <a16:creationId xmlns:a16="http://schemas.microsoft.com/office/drawing/2014/main" id="{3D236634-0FCA-3AB3-0E9A-8564F2E4F75A}"/>
                  </a:ext>
                </a:extLst>
              </p:cNvPr>
              <p:cNvCxnSpPr/>
              <p:nvPr/>
            </p:nvCxnSpPr>
            <p:spPr bwMode="auto">
              <a:xfrm flipH="1" flipV="1">
                <a:off x="2337371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ZoneTexte 632">
              <a:extLst>
                <a:ext uri="{FF2B5EF4-FFF2-40B4-BE49-F238E27FC236}">
                  <a16:creationId xmlns:a16="http://schemas.microsoft.com/office/drawing/2014/main" id="{F482479B-BDC0-A678-9F64-D20FA42C9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832304" y="3159386"/>
              <a:ext cx="2005655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800" i="1" u="none" dirty="0">
                  <a:solidFill>
                    <a:schemeClr val="tx1"/>
                  </a:solidFill>
                </a:rPr>
                <a:t>Front End </a:t>
              </a:r>
              <a:r>
                <a:rPr lang="fr-FR" sz="1800" i="1" u="none" dirty="0" err="1">
                  <a:solidFill>
                    <a:schemeClr val="tx1"/>
                  </a:solidFill>
                </a:rPr>
                <a:t>Board</a:t>
              </a:r>
              <a:endParaRPr lang="fr-FR" sz="1800" i="1" u="none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01FF68B6-F003-FEE5-1C4E-0A64D570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349" y="6521220"/>
            <a:ext cx="2540000" cy="276225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6994D302-0DEF-9553-81BB-2C334B5E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690" y="6525347"/>
            <a:ext cx="5652598" cy="2762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PicoCal</a:t>
            </a:r>
            <a:r>
              <a:rPr lang="en-US" dirty="0"/>
              <a:t> Electronics meeting</a:t>
            </a:r>
          </a:p>
        </p:txBody>
      </p:sp>
    </p:spTree>
    <p:extLst>
      <p:ext uri="{BB962C8B-B14F-4D97-AF65-F5344CB8AC3E}">
        <p14:creationId xmlns:p14="http://schemas.microsoft.com/office/powerpoint/2010/main" val="4068879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DFF160-4481-D5BE-8981-02EDBCD2B2D7}"/>
              </a:ext>
            </a:extLst>
          </p:cNvPr>
          <p:cNvSpPr txBox="1"/>
          <p:nvPr/>
        </p:nvSpPr>
        <p:spPr>
          <a:xfrm>
            <a:off x="5238416" y="1545665"/>
            <a:ext cx="605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tx1"/>
                </a:solidFill>
              </a:rPr>
              <a:t>DC </a:t>
            </a:r>
            <a:r>
              <a:rPr lang="es-ES" sz="1800" b="0" dirty="0" err="1">
                <a:solidFill>
                  <a:schemeClr val="tx1"/>
                </a:solidFill>
              </a:rPr>
              <a:t>quiescent</a:t>
            </a:r>
            <a:r>
              <a:rPr lang="es-ES" sz="1800" b="0" dirty="0">
                <a:solidFill>
                  <a:schemeClr val="tx1"/>
                </a:solidFill>
              </a:rPr>
              <a:t> output </a:t>
            </a:r>
            <a:r>
              <a:rPr lang="es-ES" sz="1800" b="0" dirty="0" err="1">
                <a:solidFill>
                  <a:schemeClr val="tx1"/>
                </a:solidFill>
              </a:rPr>
              <a:t>current</a:t>
            </a:r>
            <a:r>
              <a:rPr lang="es-ES" sz="1800" b="0" dirty="0">
                <a:solidFill>
                  <a:schemeClr val="tx1"/>
                </a:solidFill>
              </a:rPr>
              <a:t> </a:t>
            </a:r>
            <a:r>
              <a:rPr lang="es-ES" sz="1800" b="0" dirty="0" err="1">
                <a:solidFill>
                  <a:schemeClr val="tx1"/>
                </a:solidFill>
              </a:rPr>
              <a:t>is</a:t>
            </a:r>
            <a:r>
              <a:rPr lang="es-ES" sz="1800" b="0" dirty="0">
                <a:solidFill>
                  <a:schemeClr val="tx1"/>
                </a:solidFill>
              </a:rPr>
              <a:t> </a:t>
            </a:r>
            <a:r>
              <a:rPr lang="es-ES" sz="1800" b="0" dirty="0" err="1">
                <a:solidFill>
                  <a:schemeClr val="tx1"/>
                </a:solidFill>
              </a:rPr>
              <a:t>controlled</a:t>
            </a:r>
            <a:r>
              <a:rPr lang="es-ES" sz="1800" b="0" dirty="0">
                <a:solidFill>
                  <a:schemeClr val="tx1"/>
                </a:solidFill>
              </a:rPr>
              <a:t> </a:t>
            </a:r>
            <a:r>
              <a:rPr lang="es-ES" sz="1800" b="0" dirty="0" err="1">
                <a:solidFill>
                  <a:schemeClr val="tx1"/>
                </a:solidFill>
              </a:rPr>
              <a:t>by</a:t>
            </a:r>
            <a:r>
              <a:rPr lang="es-ES" sz="1800" b="0" dirty="0">
                <a:solidFill>
                  <a:schemeClr val="tx1"/>
                </a:solidFill>
              </a:rPr>
              <a:t> a translinear </a:t>
            </a:r>
            <a:r>
              <a:rPr lang="es-ES" sz="1800" b="0" dirty="0" err="1">
                <a:solidFill>
                  <a:schemeClr val="tx1"/>
                </a:solidFill>
              </a:rPr>
              <a:t>loop</a:t>
            </a:r>
            <a:r>
              <a:rPr lang="es-ES" sz="1800" b="0" dirty="0">
                <a:solidFill>
                  <a:schemeClr val="tx1"/>
                </a:solidFill>
              </a:rPr>
              <a:t> </a:t>
            </a:r>
            <a:r>
              <a:rPr lang="es-ES" sz="1800" b="0" dirty="0" err="1">
                <a:solidFill>
                  <a:schemeClr val="tx1"/>
                </a:solidFill>
              </a:rPr>
              <a:t>formed</a:t>
            </a:r>
            <a:r>
              <a:rPr lang="es-ES" sz="1800" b="0" dirty="0">
                <a:solidFill>
                  <a:schemeClr val="tx1"/>
                </a:solidFill>
              </a:rPr>
              <a:t> </a:t>
            </a:r>
            <a:r>
              <a:rPr lang="es-ES" sz="1800" b="0" dirty="0" err="1">
                <a:solidFill>
                  <a:schemeClr val="tx1"/>
                </a:solidFill>
              </a:rPr>
              <a:t>by</a:t>
            </a:r>
            <a:r>
              <a:rPr lang="es-ES" sz="1800" b="0" dirty="0">
                <a:solidFill>
                  <a:schemeClr val="tx1"/>
                </a:solidFill>
              </a:rPr>
              <a:t> MP5…MP8.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s-ES" sz="1800" b="0" dirty="0">
              <a:solidFill>
                <a:schemeClr val="tx1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tx1"/>
                </a:solidFill>
              </a:rPr>
              <a:t>Overdive</a:t>
            </a:r>
            <a:r>
              <a:rPr lang="es-ES" sz="1800" b="0" dirty="0">
                <a:solidFill>
                  <a:schemeClr val="tx1"/>
                </a:solidFill>
              </a:rPr>
              <a:t> </a:t>
            </a:r>
            <a:r>
              <a:rPr lang="es-ES" sz="1800" b="0" dirty="0" err="1">
                <a:solidFill>
                  <a:schemeClr val="tx1"/>
                </a:solidFill>
              </a:rPr>
              <a:t>voltages</a:t>
            </a:r>
            <a:r>
              <a:rPr lang="es-ES" sz="1800" b="0" dirty="0">
                <a:solidFill>
                  <a:schemeClr val="tx1"/>
                </a:solidFill>
              </a:rPr>
              <a:t> can be </a:t>
            </a:r>
            <a:r>
              <a:rPr lang="es-ES" sz="1800" b="0" dirty="0" err="1">
                <a:solidFill>
                  <a:schemeClr val="tx1"/>
                </a:solidFill>
              </a:rPr>
              <a:t>related</a:t>
            </a:r>
            <a:r>
              <a:rPr lang="es-ES" sz="1800" b="0" dirty="0">
                <a:solidFill>
                  <a:schemeClr val="tx1"/>
                </a:solidFill>
              </a:rPr>
              <a:t> as: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1C29D97-BDEE-4275-5378-AD4012EA4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954" y="1612100"/>
            <a:ext cx="4083985" cy="4002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EAC8ED-74FC-61AE-45D0-766D1B9AB793}"/>
                  </a:ext>
                </a:extLst>
              </p:cNvPr>
              <p:cNvSpPr txBox="1"/>
              <p:nvPr/>
            </p:nvSpPr>
            <p:spPr>
              <a:xfrm>
                <a:off x="7093815" y="2938115"/>
                <a:ext cx="2300630" cy="263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𝑂𝐷</m:t>
                          </m:r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s-ES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𝑂𝐷</m:t>
                          </m:r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s-ES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𝑂𝐷</m:t>
                          </m:r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,8</m:t>
                          </m:r>
                        </m:sub>
                      </m:sSub>
                    </m:oMath>
                  </m:oMathPara>
                </a14:m>
                <a:endParaRPr lang="en-GB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EAC8ED-74FC-61AE-45D0-766D1B9A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15" y="2938115"/>
                <a:ext cx="2300630" cy="263855"/>
              </a:xfrm>
              <a:prstGeom prst="rect">
                <a:avLst/>
              </a:prstGeom>
              <a:blipFill>
                <a:blip r:embed="rId4"/>
                <a:stretch>
                  <a:fillRect l="-1061" t="-232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57A2E7A-3EDC-3DDB-5417-4CB3B8A6654C}"/>
              </a:ext>
            </a:extLst>
          </p:cNvPr>
          <p:cNvSpPr txBox="1"/>
          <p:nvPr/>
        </p:nvSpPr>
        <p:spPr>
          <a:xfrm>
            <a:off x="5238415" y="3462646"/>
            <a:ext cx="605819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tx1"/>
                </a:solidFill>
              </a:rPr>
              <a:t>If</a:t>
            </a:r>
            <a:r>
              <a:rPr lang="es-ES" sz="1800" b="0" dirty="0">
                <a:solidFill>
                  <a:schemeClr val="tx1"/>
                </a:solidFill>
              </a:rPr>
              <a:t> </a:t>
            </a:r>
            <a:r>
              <a:rPr lang="es-ES" sz="1800" b="0" dirty="0" err="1">
                <a:solidFill>
                  <a:schemeClr val="tx1"/>
                </a:solidFill>
              </a:rPr>
              <a:t>overdrive</a:t>
            </a:r>
            <a:r>
              <a:rPr lang="es-ES" sz="1800" b="0" dirty="0">
                <a:solidFill>
                  <a:schemeClr val="tx1"/>
                </a:solidFill>
              </a:rPr>
              <a:t> </a:t>
            </a:r>
            <a:r>
              <a:rPr lang="es-ES" sz="1800" b="0" dirty="0" err="1">
                <a:solidFill>
                  <a:schemeClr val="tx1"/>
                </a:solidFill>
              </a:rPr>
              <a:t>voltages</a:t>
            </a:r>
            <a:r>
              <a:rPr lang="es-ES" sz="1800" b="0" dirty="0">
                <a:solidFill>
                  <a:schemeClr val="tx1"/>
                </a:solidFill>
              </a:rPr>
              <a:t> </a:t>
            </a:r>
            <a:r>
              <a:rPr lang="es-ES" sz="1800" b="0" dirty="0" err="1">
                <a:solidFill>
                  <a:schemeClr val="tx1"/>
                </a:solidFill>
              </a:rPr>
              <a:t>of</a:t>
            </a:r>
            <a:r>
              <a:rPr lang="es-ES" sz="1800" b="0" dirty="0">
                <a:solidFill>
                  <a:schemeClr val="tx1"/>
                </a:solidFill>
              </a:rPr>
              <a:t> MP6, and MP5 match, </a:t>
            </a:r>
            <a:r>
              <a:rPr lang="es-ES" sz="1800" b="0" dirty="0" err="1">
                <a:solidFill>
                  <a:schemeClr val="tx1"/>
                </a:solidFill>
              </a:rPr>
              <a:t>the</a:t>
            </a:r>
            <a:r>
              <a:rPr lang="es-ES" sz="1800" b="0" dirty="0">
                <a:solidFill>
                  <a:schemeClr val="tx1"/>
                </a:solidFill>
              </a:rPr>
              <a:t> output </a:t>
            </a:r>
            <a:r>
              <a:rPr lang="es-ES" sz="1800" b="0" dirty="0" err="1">
                <a:solidFill>
                  <a:schemeClr val="tx1"/>
                </a:solidFill>
              </a:rPr>
              <a:t>current</a:t>
            </a:r>
            <a:r>
              <a:rPr lang="es-ES" sz="1800" b="0" dirty="0">
                <a:solidFill>
                  <a:schemeClr val="tx1"/>
                </a:solidFill>
              </a:rPr>
              <a:t> can be </a:t>
            </a:r>
            <a:r>
              <a:rPr lang="es-ES" sz="1800" b="0" dirty="0" err="1">
                <a:solidFill>
                  <a:schemeClr val="tx1"/>
                </a:solidFill>
              </a:rPr>
              <a:t>calculated</a:t>
            </a:r>
            <a:r>
              <a:rPr lang="es-ES" sz="1800" b="0" dirty="0">
                <a:solidFill>
                  <a:schemeClr val="tx1"/>
                </a:solidFill>
              </a:rPr>
              <a:t> as: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009EE3-BD56-A3D3-F938-F378C5101A21}"/>
                  </a:ext>
                </a:extLst>
              </p:cNvPr>
              <p:cNvSpPr txBox="1"/>
              <p:nvPr/>
            </p:nvSpPr>
            <p:spPr>
              <a:xfrm>
                <a:off x="7093815" y="4511377"/>
                <a:ext cx="2057999" cy="545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s-ES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s-ES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s-ES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s-ES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num>
                                    <m:den>
                                      <m:r>
                                        <a:rPr lang="es-ES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6,7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s-E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6,7</m:t>
                          </m:r>
                        </m:sub>
                      </m:sSub>
                    </m:oMath>
                  </m:oMathPara>
                </a14:m>
                <a:endParaRPr lang="en-GB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009EE3-BD56-A3D3-F938-F378C5101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15" y="4511377"/>
                <a:ext cx="2057999" cy="545021"/>
              </a:xfrm>
              <a:prstGeom prst="rect">
                <a:avLst/>
              </a:prstGeom>
              <a:blipFill>
                <a:blip r:embed="rId5"/>
                <a:stretch>
                  <a:fillRect t="-3371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>
            <a:extLst>
              <a:ext uri="{FF2B5EF4-FFF2-40B4-BE49-F238E27FC236}">
                <a16:creationId xmlns:a16="http://schemas.microsoft.com/office/drawing/2014/main" id="{AE712081-F31D-DDF4-357C-A30BA70B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2.3. Class AB output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5392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2FDAB9-48B3-DAE8-ABDC-769741CD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B49173-01A1-DBF3-D2A9-468B84E9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8A243-90D6-E53A-CF73-8440415F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3EEB0AE-2978-AB18-11C8-9621CB0B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2.4. Common-mode feedback (CMFB)</a:t>
            </a:r>
            <a:endParaRPr lang="es-ES" sz="2800" dirty="0"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E4EB1D1B-7113-C4A8-03D8-AD9A2AA6E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298" y="1144927"/>
            <a:ext cx="2873689" cy="2428845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158E2670-DD8A-8FD8-0ACC-02B6006C9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0048" y="1066158"/>
            <a:ext cx="4869179" cy="5414477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65970F9-5EA5-AAB5-2062-C991A9197003}"/>
              </a:ext>
            </a:extLst>
          </p:cNvPr>
          <p:cNvCxnSpPr>
            <a:cxnSpLocks/>
          </p:cNvCxnSpPr>
          <p:nvPr/>
        </p:nvCxnSpPr>
        <p:spPr bwMode="auto">
          <a:xfrm>
            <a:off x="3575720" y="2475923"/>
            <a:ext cx="3104328" cy="0"/>
          </a:xfrm>
          <a:prstGeom prst="straightConnector1">
            <a:avLst/>
          </a:prstGeom>
          <a:noFill/>
          <a:ln w="9525" cap="flat" cmpd="sng" algn="ctr">
            <a:solidFill>
              <a:srgbClr val="004DA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3A3C362-37B1-18EE-9476-3D183F777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3811048"/>
            <a:ext cx="6408712" cy="2085620"/>
          </a:xfrm>
        </p:spPr>
        <p:txBody>
          <a:bodyPr/>
          <a:lstStyle/>
          <a:p>
            <a:r>
              <a:rPr lang="es-ES" sz="1600" dirty="0">
                <a:solidFill>
                  <a:schemeClr val="tx1"/>
                </a:solidFill>
              </a:rPr>
              <a:t>CMFB </a:t>
            </a:r>
            <a:r>
              <a:rPr lang="es-ES" sz="1600" dirty="0" err="1">
                <a:solidFill>
                  <a:schemeClr val="tx1"/>
                </a:solidFill>
              </a:rPr>
              <a:t>senses</a:t>
            </a:r>
            <a:r>
              <a:rPr lang="es-ES" sz="1600" dirty="0">
                <a:solidFill>
                  <a:schemeClr val="tx1"/>
                </a:solidFill>
              </a:rPr>
              <a:t> output DC </a:t>
            </a:r>
            <a:r>
              <a:rPr lang="es-ES" sz="1600" dirty="0" err="1">
                <a:solidFill>
                  <a:schemeClr val="tx1"/>
                </a:solidFill>
              </a:rPr>
              <a:t>level</a:t>
            </a:r>
            <a:r>
              <a:rPr lang="es-ES" sz="1600" dirty="0">
                <a:solidFill>
                  <a:schemeClr val="tx1"/>
                </a:solidFill>
              </a:rPr>
              <a:t> and </a:t>
            </a:r>
            <a:r>
              <a:rPr lang="es-ES" sz="1600" dirty="0" err="1">
                <a:solidFill>
                  <a:schemeClr val="tx1"/>
                </a:solidFill>
              </a:rPr>
              <a:t>stabilize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it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to</a:t>
            </a:r>
            <a:r>
              <a:rPr lang="es-ES" sz="1600" dirty="0">
                <a:solidFill>
                  <a:schemeClr val="tx1"/>
                </a:solidFill>
              </a:rPr>
              <a:t> a </a:t>
            </a:r>
            <a:r>
              <a:rPr lang="es-ES" sz="1600" dirty="0" err="1">
                <a:solidFill>
                  <a:schemeClr val="tx1"/>
                </a:solidFill>
              </a:rPr>
              <a:t>reference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value</a:t>
            </a:r>
            <a:r>
              <a:rPr lang="es-ES" sz="1600" dirty="0">
                <a:solidFill>
                  <a:schemeClr val="tx1"/>
                </a:solidFill>
              </a:rPr>
              <a:t> (</a:t>
            </a:r>
            <a:r>
              <a:rPr lang="es-ES" sz="1600" dirty="0" err="1">
                <a:solidFill>
                  <a:schemeClr val="tx1"/>
                </a:solidFill>
              </a:rPr>
              <a:t>V</a:t>
            </a:r>
            <a:r>
              <a:rPr lang="es-ES" sz="1600" baseline="-25000" dirty="0" err="1">
                <a:solidFill>
                  <a:schemeClr val="tx1"/>
                </a:solidFill>
              </a:rPr>
              <a:t>cm,ref</a:t>
            </a:r>
            <a:r>
              <a:rPr lang="es-ES" sz="1600" dirty="0">
                <a:solidFill>
                  <a:schemeClr val="tx1"/>
                </a:solidFill>
              </a:rPr>
              <a:t>) </a:t>
            </a:r>
            <a:r>
              <a:rPr lang="es-ES" sz="1600" dirty="0" err="1">
                <a:solidFill>
                  <a:schemeClr val="tx1"/>
                </a:solidFill>
              </a:rPr>
              <a:t>that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maximizes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the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amplifier’s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dynamic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range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dirty="0">
                <a:solidFill>
                  <a:schemeClr val="tx1"/>
                </a:solidFill>
              </a:rPr>
              <a:t>(</a:t>
            </a:r>
            <a:r>
              <a:rPr lang="es-ES" sz="1600" dirty="0" err="1">
                <a:solidFill>
                  <a:schemeClr val="tx1"/>
                </a:solidFill>
              </a:rPr>
              <a:t>V</a:t>
            </a:r>
            <a:r>
              <a:rPr lang="es-ES" sz="1600" baseline="-25000" dirty="0" err="1">
                <a:solidFill>
                  <a:schemeClr val="tx1"/>
                </a:solidFill>
              </a:rPr>
              <a:t>dd</a:t>
            </a:r>
            <a:r>
              <a:rPr lang="es-ES" sz="1600" dirty="0">
                <a:solidFill>
                  <a:schemeClr val="tx1"/>
                </a:solidFill>
              </a:rPr>
              <a:t>/2).</a:t>
            </a:r>
          </a:p>
          <a:p>
            <a:r>
              <a:rPr lang="es-ES" sz="1600" dirty="0">
                <a:solidFill>
                  <a:schemeClr val="tx1"/>
                </a:solidFill>
              </a:rPr>
              <a:t>CMFB </a:t>
            </a:r>
            <a:r>
              <a:rPr lang="es-ES" sz="1600" dirty="0" err="1">
                <a:solidFill>
                  <a:schemeClr val="tx1"/>
                </a:solidFill>
              </a:rPr>
              <a:t>creates</a:t>
            </a:r>
            <a:r>
              <a:rPr lang="es-ES" sz="1600" dirty="0">
                <a:solidFill>
                  <a:schemeClr val="tx1"/>
                </a:solidFill>
              </a:rPr>
              <a:t> a </a:t>
            </a:r>
            <a:r>
              <a:rPr lang="es-ES" sz="1600" dirty="0" err="1">
                <a:solidFill>
                  <a:schemeClr val="tx1"/>
                </a:solidFill>
              </a:rPr>
              <a:t>feedback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loop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that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must</a:t>
            </a:r>
            <a:r>
              <a:rPr lang="es-ES" sz="1600" dirty="0">
                <a:solidFill>
                  <a:schemeClr val="tx1"/>
                </a:solidFill>
              </a:rPr>
              <a:t> be </a:t>
            </a:r>
            <a:r>
              <a:rPr lang="es-ES" sz="1600" dirty="0" err="1">
                <a:solidFill>
                  <a:schemeClr val="tx1"/>
                </a:solidFill>
              </a:rPr>
              <a:t>stable</a:t>
            </a:r>
            <a:r>
              <a:rPr lang="es-ES" sz="1600" dirty="0">
                <a:solidFill>
                  <a:schemeClr val="tx1"/>
                </a:solidFill>
              </a:rPr>
              <a:t> and </a:t>
            </a:r>
            <a:r>
              <a:rPr lang="es-ES" sz="1600" dirty="0" err="1">
                <a:solidFill>
                  <a:schemeClr val="tx1"/>
                </a:solidFill>
              </a:rPr>
              <a:t>ensure</a:t>
            </a:r>
            <a:r>
              <a:rPr lang="es-ES" sz="1600" dirty="0">
                <a:solidFill>
                  <a:schemeClr val="tx1"/>
                </a:solidFill>
              </a:rPr>
              <a:t> a </a:t>
            </a:r>
            <a:r>
              <a:rPr lang="es-ES" sz="1600" dirty="0" err="1">
                <a:solidFill>
                  <a:schemeClr val="tx1"/>
                </a:solidFill>
              </a:rPr>
              <a:t>very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high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gain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for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proper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stabilization</a:t>
            </a:r>
            <a:r>
              <a:rPr lang="es-ES" sz="1600" dirty="0">
                <a:solidFill>
                  <a:schemeClr val="tx1"/>
                </a:solidFill>
              </a:rPr>
              <a:t>.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33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3291FD-CE0B-8AB8-75C7-78C303ED9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169" y="1321378"/>
            <a:ext cx="6048672" cy="4572000"/>
          </a:xfrm>
        </p:spPr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architecture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CMFB </a:t>
            </a:r>
            <a:r>
              <a:rPr lang="es-ES" dirty="0" err="1"/>
              <a:t>amplifiers</a:t>
            </a:r>
            <a:r>
              <a:rPr lang="es-ES" dirty="0"/>
              <a:t> </a:t>
            </a:r>
            <a:r>
              <a:rPr lang="es-ES" dirty="0" err="1"/>
              <a:t>consists</a:t>
            </a:r>
            <a:r>
              <a:rPr lang="es-ES" dirty="0"/>
              <a:t> in:</a:t>
            </a:r>
          </a:p>
          <a:p>
            <a:pPr lvl="1"/>
            <a:r>
              <a:rPr lang="es-ES" dirty="0" err="1"/>
              <a:t>Averaging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differential</a:t>
            </a:r>
            <a:r>
              <a:rPr lang="es-ES" dirty="0"/>
              <a:t> DC outputs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means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2 </a:t>
            </a:r>
            <a:r>
              <a:rPr lang="es-ES" dirty="0" err="1"/>
              <a:t>resistors</a:t>
            </a:r>
            <a:r>
              <a:rPr lang="es-ES" dirty="0"/>
              <a:t> </a:t>
            </a:r>
            <a:r>
              <a:rPr lang="es-ES" dirty="0" err="1"/>
              <a:t>R</a:t>
            </a:r>
            <a:r>
              <a:rPr lang="es-ES" baseline="-25000" dirty="0" err="1"/>
              <a:t>cmfb</a:t>
            </a:r>
            <a:r>
              <a:rPr lang="es-ES" dirty="0"/>
              <a:t>.</a:t>
            </a:r>
          </a:p>
          <a:p>
            <a:pPr lvl="2"/>
            <a:r>
              <a:rPr lang="es-ES" dirty="0"/>
              <a:t>High </a:t>
            </a:r>
            <a:r>
              <a:rPr lang="es-ES" dirty="0" err="1"/>
              <a:t>resistance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avoid</a:t>
            </a:r>
            <a:r>
              <a:rPr lang="es-ES" dirty="0"/>
              <a:t> </a:t>
            </a:r>
            <a:r>
              <a:rPr lang="es-ES" dirty="0" err="1"/>
              <a:t>gain</a:t>
            </a:r>
            <a:r>
              <a:rPr lang="es-ES" dirty="0"/>
              <a:t> </a:t>
            </a:r>
            <a:r>
              <a:rPr lang="es-ES" dirty="0" err="1"/>
              <a:t>degradation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Differential</a:t>
            </a:r>
            <a:r>
              <a:rPr lang="es-ES" dirty="0"/>
              <a:t> </a:t>
            </a:r>
            <a:r>
              <a:rPr lang="es-ES" dirty="0" err="1"/>
              <a:t>pair</a:t>
            </a:r>
            <a:r>
              <a:rPr lang="es-ES" dirty="0"/>
              <a:t> </a:t>
            </a:r>
            <a:r>
              <a:rPr lang="es-ES" dirty="0" err="1"/>
              <a:t>amplifier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achieve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open-</a:t>
            </a:r>
            <a:r>
              <a:rPr lang="es-ES" dirty="0" err="1"/>
              <a:t>loop</a:t>
            </a:r>
            <a:r>
              <a:rPr lang="es-ES" dirty="0"/>
              <a:t> </a:t>
            </a:r>
            <a:r>
              <a:rPr lang="es-ES" dirty="0" err="1"/>
              <a:t>gain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enough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guarantee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proper</a:t>
            </a:r>
            <a:r>
              <a:rPr lang="es-ES" dirty="0"/>
              <a:t> </a:t>
            </a:r>
            <a:r>
              <a:rPr lang="es-ES" dirty="0" err="1"/>
              <a:t>stabilization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DC output </a:t>
            </a:r>
            <a:r>
              <a:rPr lang="es-ES" dirty="0" err="1"/>
              <a:t>level</a:t>
            </a:r>
            <a:r>
              <a:rPr lang="es-ES" dirty="0"/>
              <a:t>.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38CC9D-57BC-6961-BD80-DD4F8607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65719F-E9A9-8B89-5571-0A6553CC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C1EA55-8329-651F-FC6F-9A5776BB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A1A9CCA-075D-083F-FE39-A6781CE4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2.4. Common-mode feedback (CMFB) amplifier</a:t>
            </a:r>
            <a:endParaRPr lang="es-ES" sz="2800" dirty="0"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577EE767-413E-D74D-0496-2AD94C174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48907"/>
          <a:stretch/>
        </p:blipFill>
        <p:spPr>
          <a:xfrm>
            <a:off x="194017" y="1321378"/>
            <a:ext cx="3685784" cy="4347500"/>
          </a:xfrm>
          <a:prstGeom prst="rect">
            <a:avLst/>
          </a:prstGeom>
        </p:spPr>
      </p:pic>
      <p:pic>
        <p:nvPicPr>
          <p:cNvPr id="9" name="Graphic 13">
            <a:extLst>
              <a:ext uri="{FF2B5EF4-FFF2-40B4-BE49-F238E27FC236}">
                <a16:creationId xmlns:a16="http://schemas.microsoft.com/office/drawing/2014/main" id="{96752969-75C6-BD23-F4F6-9C2D15A40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572" t="27454" r="-1" b="43208"/>
          <a:stretch/>
        </p:blipFill>
        <p:spPr>
          <a:xfrm>
            <a:off x="3337147" y="2420888"/>
            <a:ext cx="190597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6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929FF801-863D-E888-8096-F958603E2DA9}"/>
              </a:ext>
            </a:extLst>
          </p:cNvPr>
          <p:cNvGrpSpPr/>
          <p:nvPr/>
        </p:nvGrpSpPr>
        <p:grpSpPr>
          <a:xfrm>
            <a:off x="623392" y="1124744"/>
            <a:ext cx="7953330" cy="2409180"/>
            <a:chOff x="3196403" y="1091828"/>
            <a:chExt cx="7953330" cy="2409180"/>
          </a:xfrm>
        </p:grpSpPr>
        <p:sp>
          <p:nvSpPr>
            <p:cNvPr id="117" name="10 Rectángulo">
              <a:extLst>
                <a:ext uri="{FF2B5EF4-FFF2-40B4-BE49-F238E27FC236}">
                  <a16:creationId xmlns:a16="http://schemas.microsoft.com/office/drawing/2014/main" id="{81E6806C-66D1-0AA0-8B51-E52234094D7B}"/>
                </a:ext>
              </a:extLst>
            </p:cNvPr>
            <p:cNvSpPr/>
            <p:nvPr/>
          </p:nvSpPr>
          <p:spPr bwMode="auto">
            <a:xfrm>
              <a:off x="3270992" y="1104772"/>
              <a:ext cx="1118671" cy="2324228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" name="ZoneTexte 406">
              <a:extLst>
                <a:ext uri="{FF2B5EF4-FFF2-40B4-BE49-F238E27FC236}">
                  <a16:creationId xmlns:a16="http://schemas.microsoft.com/office/drawing/2014/main" id="{3B6BC51A-CA55-D26F-5E6C-FF8115106C42}"/>
                </a:ext>
              </a:extLst>
            </p:cNvPr>
            <p:cNvSpPr txBox="1"/>
            <p:nvPr/>
          </p:nvSpPr>
          <p:spPr>
            <a:xfrm flipH="1">
              <a:off x="3196403" y="1191993"/>
              <a:ext cx="874135" cy="436474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>
                  <a:solidFill>
                    <a:schemeClr val="tx1"/>
                  </a:solidFill>
                </a:rPr>
                <a:t>Detector </a:t>
              </a:r>
              <a:r>
                <a:rPr lang="fr-FR" sz="1200" i="1" u="none" dirty="0" err="1">
                  <a:solidFill>
                    <a:schemeClr val="tx1"/>
                  </a:solidFill>
                </a:rPr>
                <a:t>cells</a:t>
              </a:r>
              <a:endParaRPr lang="fr-FR" sz="12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19" name="12 Rectángulo redondeado">
              <a:extLst>
                <a:ext uri="{FF2B5EF4-FFF2-40B4-BE49-F238E27FC236}">
                  <a16:creationId xmlns:a16="http://schemas.microsoft.com/office/drawing/2014/main" id="{9E534928-5C97-385C-89C6-F3D79EF2DE3F}"/>
                </a:ext>
              </a:extLst>
            </p:cNvPr>
            <p:cNvSpPr/>
            <p:nvPr/>
          </p:nvSpPr>
          <p:spPr bwMode="auto">
            <a:xfrm>
              <a:off x="5941456" y="1091828"/>
              <a:ext cx="5208277" cy="2345168"/>
            </a:xfrm>
            <a:prstGeom prst="roundRect">
              <a:avLst>
                <a:gd name="adj" fmla="val 7465"/>
              </a:avLst>
            </a:prstGeom>
            <a:solidFill>
              <a:srgbClr val="CCFF99"/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20" name="14 Grupo">
              <a:extLst>
                <a:ext uri="{FF2B5EF4-FFF2-40B4-BE49-F238E27FC236}">
                  <a16:creationId xmlns:a16="http://schemas.microsoft.com/office/drawing/2014/main" id="{294E6E62-21D2-A5C4-626A-E15D2C13AE90}"/>
                </a:ext>
              </a:extLst>
            </p:cNvPr>
            <p:cNvGrpSpPr/>
            <p:nvPr/>
          </p:nvGrpSpPr>
          <p:grpSpPr>
            <a:xfrm>
              <a:off x="6885932" y="1165926"/>
              <a:ext cx="3313357" cy="1650248"/>
              <a:chOff x="2472485" y="1421654"/>
              <a:chExt cx="4820803" cy="2004031"/>
            </a:xfrm>
          </p:grpSpPr>
          <p:sp>
            <p:nvSpPr>
              <p:cNvPr id="236" name="142 Rectángulo redondeado">
                <a:extLst>
                  <a:ext uri="{FF2B5EF4-FFF2-40B4-BE49-F238E27FC236}">
                    <a16:creationId xmlns:a16="http://schemas.microsoft.com/office/drawing/2014/main" id="{40810031-6E45-822C-D3CD-F9C7FAE05A90}"/>
                  </a:ext>
                </a:extLst>
              </p:cNvPr>
              <p:cNvSpPr/>
              <p:nvPr/>
            </p:nvSpPr>
            <p:spPr bwMode="auto">
              <a:xfrm>
                <a:off x="2556111" y="150730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7" name="143 Rectángulo redondeado">
                <a:extLst>
                  <a:ext uri="{FF2B5EF4-FFF2-40B4-BE49-F238E27FC236}">
                    <a16:creationId xmlns:a16="http://schemas.microsoft.com/office/drawing/2014/main" id="{FDAB74A2-CF42-AA50-0BDB-E5AF61189C26}"/>
                  </a:ext>
                </a:extLst>
              </p:cNvPr>
              <p:cNvSpPr/>
              <p:nvPr/>
            </p:nvSpPr>
            <p:spPr bwMode="auto">
              <a:xfrm>
                <a:off x="2529892" y="1479096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8" name="144 Rectángulo redondeado">
                <a:extLst>
                  <a:ext uri="{FF2B5EF4-FFF2-40B4-BE49-F238E27FC236}">
                    <a16:creationId xmlns:a16="http://schemas.microsoft.com/office/drawing/2014/main" id="{04355737-0778-BC00-9C18-B944036921FF}"/>
                  </a:ext>
                </a:extLst>
              </p:cNvPr>
              <p:cNvSpPr/>
              <p:nvPr/>
            </p:nvSpPr>
            <p:spPr bwMode="auto">
              <a:xfrm>
                <a:off x="2502274" y="145049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9" name="145 Rectángulo redondeado">
                <a:extLst>
                  <a:ext uri="{FF2B5EF4-FFF2-40B4-BE49-F238E27FC236}">
                    <a16:creationId xmlns:a16="http://schemas.microsoft.com/office/drawing/2014/main" id="{27992408-C220-D6EA-18B2-1E4B742E99B4}"/>
                  </a:ext>
                </a:extLst>
              </p:cNvPr>
              <p:cNvSpPr/>
              <p:nvPr/>
            </p:nvSpPr>
            <p:spPr bwMode="auto">
              <a:xfrm>
                <a:off x="2472485" y="142165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1" name="15 Conector recto">
              <a:extLst>
                <a:ext uri="{FF2B5EF4-FFF2-40B4-BE49-F238E27FC236}">
                  <a16:creationId xmlns:a16="http://schemas.microsoft.com/office/drawing/2014/main" id="{B781D41D-3E05-A5C0-9519-B6BA46E22FBF}"/>
                </a:ext>
              </a:extLst>
            </p:cNvPr>
            <p:cNvCxnSpPr/>
            <p:nvPr/>
          </p:nvCxnSpPr>
          <p:spPr bwMode="auto">
            <a:xfrm flipV="1">
              <a:off x="10676567" y="1936947"/>
              <a:ext cx="140078" cy="16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22" name="18 Conector recto">
              <a:extLst>
                <a:ext uri="{FF2B5EF4-FFF2-40B4-BE49-F238E27FC236}">
                  <a16:creationId xmlns:a16="http://schemas.microsoft.com/office/drawing/2014/main" id="{A2F004B0-44B1-7AE7-6B94-95F6031E59C9}"/>
                </a:ext>
              </a:extLst>
            </p:cNvPr>
            <p:cNvCxnSpPr/>
            <p:nvPr/>
          </p:nvCxnSpPr>
          <p:spPr bwMode="auto">
            <a:xfrm flipV="1">
              <a:off x="10725045" y="1914575"/>
              <a:ext cx="31843" cy="491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" name="ZoneTexte 632">
              <a:extLst>
                <a:ext uri="{FF2B5EF4-FFF2-40B4-BE49-F238E27FC236}">
                  <a16:creationId xmlns:a16="http://schemas.microsoft.com/office/drawing/2014/main" id="{2A855DF6-BACC-286E-11E8-3DB1D30C5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881912" y="1289528"/>
              <a:ext cx="723253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Integrator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124" name="22 Conector recto">
              <a:extLst>
                <a:ext uri="{FF2B5EF4-FFF2-40B4-BE49-F238E27FC236}">
                  <a16:creationId xmlns:a16="http://schemas.microsoft.com/office/drawing/2014/main" id="{4E132BB7-950B-49E6-D907-7293A7244379}"/>
                </a:ext>
              </a:extLst>
            </p:cNvPr>
            <p:cNvCxnSpPr>
              <a:cxnSpLocks/>
              <a:stCxn id="226" idx="3"/>
            </p:cNvCxnSpPr>
            <p:nvPr/>
          </p:nvCxnSpPr>
          <p:spPr bwMode="auto">
            <a:xfrm>
              <a:off x="6672064" y="1799995"/>
              <a:ext cx="32958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23 CuadroTexto">
              <a:extLst>
                <a:ext uri="{FF2B5EF4-FFF2-40B4-BE49-F238E27FC236}">
                  <a16:creationId xmlns:a16="http://schemas.microsoft.com/office/drawing/2014/main" id="{F1CBF219-4663-ECA2-A5A8-E45CF7044D2E}"/>
                </a:ext>
              </a:extLst>
            </p:cNvPr>
            <p:cNvSpPr txBox="1"/>
            <p:nvPr/>
          </p:nvSpPr>
          <p:spPr>
            <a:xfrm>
              <a:off x="6148984" y="1640113"/>
              <a:ext cx="130251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s-ES" sz="800" i="1" u="none" dirty="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126" name="24 Conector recto">
              <a:extLst>
                <a:ext uri="{FF2B5EF4-FFF2-40B4-BE49-F238E27FC236}">
                  <a16:creationId xmlns:a16="http://schemas.microsoft.com/office/drawing/2014/main" id="{1D24EF06-DBBC-F0CB-2460-9C0274F3EBE0}"/>
                </a:ext>
              </a:extLst>
            </p:cNvPr>
            <p:cNvCxnSpPr/>
            <p:nvPr/>
          </p:nvCxnSpPr>
          <p:spPr bwMode="auto">
            <a:xfrm>
              <a:off x="7346470" y="1536161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25 Conector recto">
              <a:extLst>
                <a:ext uri="{FF2B5EF4-FFF2-40B4-BE49-F238E27FC236}">
                  <a16:creationId xmlns:a16="http://schemas.microsoft.com/office/drawing/2014/main" id="{9F914C52-F921-F8CC-9EC4-725D7ACC9369}"/>
                </a:ext>
              </a:extLst>
            </p:cNvPr>
            <p:cNvCxnSpPr/>
            <p:nvPr/>
          </p:nvCxnSpPr>
          <p:spPr bwMode="auto">
            <a:xfrm>
              <a:off x="7342852" y="1813017"/>
              <a:ext cx="265271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26 Conector recto">
              <a:extLst>
                <a:ext uri="{FF2B5EF4-FFF2-40B4-BE49-F238E27FC236}">
                  <a16:creationId xmlns:a16="http://schemas.microsoft.com/office/drawing/2014/main" id="{04F62427-8621-D94C-3EC9-9DF4D19AF8E1}"/>
                </a:ext>
              </a:extLst>
            </p:cNvPr>
            <p:cNvCxnSpPr/>
            <p:nvPr/>
          </p:nvCxnSpPr>
          <p:spPr bwMode="auto">
            <a:xfrm>
              <a:off x="7902687" y="1536161"/>
              <a:ext cx="26113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27 Conector recto">
              <a:extLst>
                <a:ext uri="{FF2B5EF4-FFF2-40B4-BE49-F238E27FC236}">
                  <a16:creationId xmlns:a16="http://schemas.microsoft.com/office/drawing/2014/main" id="{D6DA668B-388D-F8F6-DEA9-DF25436CD031}"/>
                </a:ext>
              </a:extLst>
            </p:cNvPr>
            <p:cNvCxnSpPr/>
            <p:nvPr/>
          </p:nvCxnSpPr>
          <p:spPr bwMode="auto">
            <a:xfrm>
              <a:off x="7908816" y="1813017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28 Conector recto">
              <a:extLst>
                <a:ext uri="{FF2B5EF4-FFF2-40B4-BE49-F238E27FC236}">
                  <a16:creationId xmlns:a16="http://schemas.microsoft.com/office/drawing/2014/main" id="{87E5562D-8A1C-CBBD-BAD8-20AF26163D20}"/>
                </a:ext>
              </a:extLst>
            </p:cNvPr>
            <p:cNvCxnSpPr/>
            <p:nvPr/>
          </p:nvCxnSpPr>
          <p:spPr bwMode="auto">
            <a:xfrm>
              <a:off x="8397039" y="1609405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29 Conector recto">
              <a:extLst>
                <a:ext uri="{FF2B5EF4-FFF2-40B4-BE49-F238E27FC236}">
                  <a16:creationId xmlns:a16="http://schemas.microsoft.com/office/drawing/2014/main" id="{72225FEE-F677-E040-A5E5-4E8D1C38B106}"/>
                </a:ext>
              </a:extLst>
            </p:cNvPr>
            <p:cNvCxnSpPr/>
            <p:nvPr/>
          </p:nvCxnSpPr>
          <p:spPr bwMode="auto">
            <a:xfrm>
              <a:off x="8393264" y="1743803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30 Conector recto">
              <a:extLst>
                <a:ext uri="{FF2B5EF4-FFF2-40B4-BE49-F238E27FC236}">
                  <a16:creationId xmlns:a16="http://schemas.microsoft.com/office/drawing/2014/main" id="{CEC3B182-0999-28C0-F030-23EB6E112286}"/>
                </a:ext>
              </a:extLst>
            </p:cNvPr>
            <p:cNvCxnSpPr/>
            <p:nvPr/>
          </p:nvCxnSpPr>
          <p:spPr bwMode="auto">
            <a:xfrm flipV="1">
              <a:off x="8546498" y="1747873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31 Conector recto">
              <a:extLst>
                <a:ext uri="{FF2B5EF4-FFF2-40B4-BE49-F238E27FC236}">
                  <a16:creationId xmlns:a16="http://schemas.microsoft.com/office/drawing/2014/main" id="{7BA23F38-36A9-4CDD-C5A0-A4870C864CFA}"/>
                </a:ext>
              </a:extLst>
            </p:cNvPr>
            <p:cNvCxnSpPr/>
            <p:nvPr/>
          </p:nvCxnSpPr>
          <p:spPr bwMode="auto">
            <a:xfrm>
              <a:off x="8551147" y="1800810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AutoShape 45">
              <a:extLst>
                <a:ext uri="{FF2B5EF4-FFF2-40B4-BE49-F238E27FC236}">
                  <a16:creationId xmlns:a16="http://schemas.microsoft.com/office/drawing/2014/main" id="{A7C8F191-04A8-EF92-ED9C-D24306BC40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08948" y="1476892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800" b="0" u="none" dirty="0">
                  <a:solidFill>
                    <a:schemeClr val="bg1"/>
                  </a:solidFill>
                </a:rPr>
                <a:t>TH</a:t>
              </a:r>
            </a:p>
          </p:txBody>
        </p:sp>
        <p:cxnSp>
          <p:nvCxnSpPr>
            <p:cNvPr id="135" name="33 Conector recto">
              <a:extLst>
                <a:ext uri="{FF2B5EF4-FFF2-40B4-BE49-F238E27FC236}">
                  <a16:creationId xmlns:a16="http://schemas.microsoft.com/office/drawing/2014/main" id="{347BF47B-5D77-AA75-6C05-E70CCFA9354F}"/>
                </a:ext>
              </a:extLst>
            </p:cNvPr>
            <p:cNvCxnSpPr/>
            <p:nvPr/>
          </p:nvCxnSpPr>
          <p:spPr bwMode="auto">
            <a:xfrm flipV="1">
              <a:off x="8551189" y="1556508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34 Rectángulo">
              <a:extLst>
                <a:ext uri="{FF2B5EF4-FFF2-40B4-BE49-F238E27FC236}">
                  <a16:creationId xmlns:a16="http://schemas.microsoft.com/office/drawing/2014/main" id="{1BB3FD25-CB33-F103-0B27-E407358C1811}"/>
                </a:ext>
              </a:extLst>
            </p:cNvPr>
            <p:cNvSpPr/>
            <p:nvPr/>
          </p:nvSpPr>
          <p:spPr bwMode="auto">
            <a:xfrm>
              <a:off x="9139437" y="1466947"/>
              <a:ext cx="408597" cy="94828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37" name="35 Conector recto">
              <a:extLst>
                <a:ext uri="{FF2B5EF4-FFF2-40B4-BE49-F238E27FC236}">
                  <a16:creationId xmlns:a16="http://schemas.microsoft.com/office/drawing/2014/main" id="{CCB0D93C-2C05-E900-17B3-082DACF85A33}"/>
                </a:ext>
              </a:extLst>
            </p:cNvPr>
            <p:cNvCxnSpPr/>
            <p:nvPr/>
          </p:nvCxnSpPr>
          <p:spPr bwMode="auto">
            <a:xfrm>
              <a:off x="8551147" y="1558561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36 Conector recto">
              <a:extLst>
                <a:ext uri="{FF2B5EF4-FFF2-40B4-BE49-F238E27FC236}">
                  <a16:creationId xmlns:a16="http://schemas.microsoft.com/office/drawing/2014/main" id="{B67D545D-EB7D-0EF1-0038-FF89B3385D6D}"/>
                </a:ext>
              </a:extLst>
            </p:cNvPr>
            <p:cNvCxnSpPr/>
            <p:nvPr/>
          </p:nvCxnSpPr>
          <p:spPr bwMode="auto">
            <a:xfrm>
              <a:off x="8922663" y="1609445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37 Conector recto">
              <a:extLst>
                <a:ext uri="{FF2B5EF4-FFF2-40B4-BE49-F238E27FC236}">
                  <a16:creationId xmlns:a16="http://schemas.microsoft.com/office/drawing/2014/main" id="{3ADBE878-BB74-15EE-0AD6-A0CCD1D28634}"/>
                </a:ext>
              </a:extLst>
            </p:cNvPr>
            <p:cNvCxnSpPr/>
            <p:nvPr/>
          </p:nvCxnSpPr>
          <p:spPr bwMode="auto">
            <a:xfrm>
              <a:off x="8918888" y="1743844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ZoneTexte 632">
              <a:extLst>
                <a:ext uri="{FF2B5EF4-FFF2-40B4-BE49-F238E27FC236}">
                  <a16:creationId xmlns:a16="http://schemas.microsoft.com/office/drawing/2014/main" id="{9B22E79C-3E01-0908-C715-BAFFC45DA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471698" y="1216671"/>
              <a:ext cx="684781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Track</a:t>
              </a:r>
              <a:r>
                <a:rPr lang="fr-FR" sz="900" i="1" u="none" dirty="0">
                  <a:solidFill>
                    <a:schemeClr val="tx1"/>
                  </a:solidFill>
                </a:rPr>
                <a:t>-</a:t>
              </a:r>
              <a:br>
                <a:rPr lang="fr-FR" sz="900" i="1" u="none" dirty="0">
                  <a:solidFill>
                    <a:schemeClr val="tx1"/>
                  </a:solidFill>
                </a:rPr>
              </a:br>
              <a:r>
                <a:rPr lang="fr-FR" sz="900" i="1" u="none" dirty="0">
                  <a:solidFill>
                    <a:schemeClr val="tx1"/>
                  </a:solidFill>
                </a:rPr>
                <a:t>and-</a:t>
              </a:r>
              <a:r>
                <a:rPr lang="fr-FR" sz="900" i="1" u="none" dirty="0" err="1">
                  <a:solidFill>
                    <a:schemeClr val="tx1"/>
                  </a:solidFill>
                </a:rPr>
                <a:t>Hold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141" name="39 Conector recto">
              <a:extLst>
                <a:ext uri="{FF2B5EF4-FFF2-40B4-BE49-F238E27FC236}">
                  <a16:creationId xmlns:a16="http://schemas.microsoft.com/office/drawing/2014/main" id="{1B238433-790C-2F75-B11C-0E53DC0BF91C}"/>
                </a:ext>
              </a:extLst>
            </p:cNvPr>
            <p:cNvCxnSpPr/>
            <p:nvPr/>
          </p:nvCxnSpPr>
          <p:spPr bwMode="auto">
            <a:xfrm>
              <a:off x="9552074" y="1804879"/>
              <a:ext cx="15737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40 Conector recto">
              <a:extLst>
                <a:ext uri="{FF2B5EF4-FFF2-40B4-BE49-F238E27FC236}">
                  <a16:creationId xmlns:a16="http://schemas.microsoft.com/office/drawing/2014/main" id="{1C116986-8666-33CC-461B-81F9369632E8}"/>
                </a:ext>
              </a:extLst>
            </p:cNvPr>
            <p:cNvCxnSpPr/>
            <p:nvPr/>
          </p:nvCxnSpPr>
          <p:spPr bwMode="auto">
            <a:xfrm>
              <a:off x="9548299" y="2081736"/>
              <a:ext cx="15737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41 Conector recto">
              <a:extLst>
                <a:ext uri="{FF2B5EF4-FFF2-40B4-BE49-F238E27FC236}">
                  <a16:creationId xmlns:a16="http://schemas.microsoft.com/office/drawing/2014/main" id="{FDEDE98B-288A-F3FC-21DA-A06567BC6072}"/>
                </a:ext>
              </a:extLst>
            </p:cNvPr>
            <p:cNvCxnSpPr/>
            <p:nvPr/>
          </p:nvCxnSpPr>
          <p:spPr bwMode="auto">
            <a:xfrm>
              <a:off x="7346470" y="2065120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42 Conector recto">
              <a:extLst>
                <a:ext uri="{FF2B5EF4-FFF2-40B4-BE49-F238E27FC236}">
                  <a16:creationId xmlns:a16="http://schemas.microsoft.com/office/drawing/2014/main" id="{D81161C6-EC5E-4E8D-A525-7B98D898407F}"/>
                </a:ext>
              </a:extLst>
            </p:cNvPr>
            <p:cNvCxnSpPr/>
            <p:nvPr/>
          </p:nvCxnSpPr>
          <p:spPr bwMode="auto">
            <a:xfrm>
              <a:off x="7342695" y="2341977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43 Conector recto">
              <a:extLst>
                <a:ext uri="{FF2B5EF4-FFF2-40B4-BE49-F238E27FC236}">
                  <a16:creationId xmlns:a16="http://schemas.microsoft.com/office/drawing/2014/main" id="{F0DCB4C0-DA4B-348E-116C-F442A3C51470}"/>
                </a:ext>
              </a:extLst>
            </p:cNvPr>
            <p:cNvCxnSpPr/>
            <p:nvPr/>
          </p:nvCxnSpPr>
          <p:spPr bwMode="auto">
            <a:xfrm>
              <a:off x="7912591" y="2065120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44 Conector recto">
              <a:extLst>
                <a:ext uri="{FF2B5EF4-FFF2-40B4-BE49-F238E27FC236}">
                  <a16:creationId xmlns:a16="http://schemas.microsoft.com/office/drawing/2014/main" id="{347A0EFB-3641-35D9-BD94-4ECE778CC2D3}"/>
                </a:ext>
              </a:extLst>
            </p:cNvPr>
            <p:cNvCxnSpPr/>
            <p:nvPr/>
          </p:nvCxnSpPr>
          <p:spPr bwMode="auto">
            <a:xfrm>
              <a:off x="7908816" y="2341977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45 Conector recto">
              <a:extLst>
                <a:ext uri="{FF2B5EF4-FFF2-40B4-BE49-F238E27FC236}">
                  <a16:creationId xmlns:a16="http://schemas.microsoft.com/office/drawing/2014/main" id="{5E015731-A7A1-7254-F7AC-E4E7E7AA3A0B}"/>
                </a:ext>
              </a:extLst>
            </p:cNvPr>
            <p:cNvCxnSpPr/>
            <p:nvPr/>
          </p:nvCxnSpPr>
          <p:spPr bwMode="auto">
            <a:xfrm>
              <a:off x="8397039" y="2138364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46 Conector recto">
              <a:extLst>
                <a:ext uri="{FF2B5EF4-FFF2-40B4-BE49-F238E27FC236}">
                  <a16:creationId xmlns:a16="http://schemas.microsoft.com/office/drawing/2014/main" id="{B0336D51-14B7-E1B2-AE00-8C44D63C79A6}"/>
                </a:ext>
              </a:extLst>
            </p:cNvPr>
            <p:cNvCxnSpPr/>
            <p:nvPr/>
          </p:nvCxnSpPr>
          <p:spPr bwMode="auto">
            <a:xfrm>
              <a:off x="8393264" y="2272763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47 Conector recto">
              <a:extLst>
                <a:ext uri="{FF2B5EF4-FFF2-40B4-BE49-F238E27FC236}">
                  <a16:creationId xmlns:a16="http://schemas.microsoft.com/office/drawing/2014/main" id="{287F5AA8-7CAB-0C69-0025-535D293936E3}"/>
                </a:ext>
              </a:extLst>
            </p:cNvPr>
            <p:cNvCxnSpPr/>
            <p:nvPr/>
          </p:nvCxnSpPr>
          <p:spPr bwMode="auto">
            <a:xfrm flipV="1">
              <a:off x="8546498" y="2276833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48 Conector recto">
              <a:extLst>
                <a:ext uri="{FF2B5EF4-FFF2-40B4-BE49-F238E27FC236}">
                  <a16:creationId xmlns:a16="http://schemas.microsoft.com/office/drawing/2014/main" id="{AC17D092-0431-8284-5F89-8692938C9120}"/>
                </a:ext>
              </a:extLst>
            </p:cNvPr>
            <p:cNvCxnSpPr/>
            <p:nvPr/>
          </p:nvCxnSpPr>
          <p:spPr bwMode="auto">
            <a:xfrm>
              <a:off x="8551147" y="2329769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AutoShape 45">
              <a:extLst>
                <a:ext uri="{FF2B5EF4-FFF2-40B4-BE49-F238E27FC236}">
                  <a16:creationId xmlns:a16="http://schemas.microsoft.com/office/drawing/2014/main" id="{2D461A6C-AF66-A24A-4B5B-AF35DFA6F0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08948" y="2005851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800" b="0" u="none" dirty="0"/>
                <a:t>TH</a:t>
              </a:r>
            </a:p>
          </p:txBody>
        </p:sp>
        <p:cxnSp>
          <p:nvCxnSpPr>
            <p:cNvPr id="152" name="50 Conector recto">
              <a:extLst>
                <a:ext uri="{FF2B5EF4-FFF2-40B4-BE49-F238E27FC236}">
                  <a16:creationId xmlns:a16="http://schemas.microsoft.com/office/drawing/2014/main" id="{17CD0F67-3CF4-D76E-F939-57E47B28160A}"/>
                </a:ext>
              </a:extLst>
            </p:cNvPr>
            <p:cNvCxnSpPr/>
            <p:nvPr/>
          </p:nvCxnSpPr>
          <p:spPr bwMode="auto">
            <a:xfrm flipV="1">
              <a:off x="8551189" y="2085467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51 Conector recto">
              <a:extLst>
                <a:ext uri="{FF2B5EF4-FFF2-40B4-BE49-F238E27FC236}">
                  <a16:creationId xmlns:a16="http://schemas.microsoft.com/office/drawing/2014/main" id="{F65511F4-03B0-3FA2-270F-A5D34EE6055B}"/>
                </a:ext>
              </a:extLst>
            </p:cNvPr>
            <p:cNvCxnSpPr/>
            <p:nvPr/>
          </p:nvCxnSpPr>
          <p:spPr bwMode="auto">
            <a:xfrm>
              <a:off x="8551147" y="2087520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52 Conector recto">
              <a:extLst>
                <a:ext uri="{FF2B5EF4-FFF2-40B4-BE49-F238E27FC236}">
                  <a16:creationId xmlns:a16="http://schemas.microsoft.com/office/drawing/2014/main" id="{7AB9CAAE-AE00-F3CD-8F31-0874BA1A7A00}"/>
                </a:ext>
              </a:extLst>
            </p:cNvPr>
            <p:cNvCxnSpPr/>
            <p:nvPr/>
          </p:nvCxnSpPr>
          <p:spPr bwMode="auto">
            <a:xfrm>
              <a:off x="8922663" y="2138404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53 Conector recto">
              <a:extLst>
                <a:ext uri="{FF2B5EF4-FFF2-40B4-BE49-F238E27FC236}">
                  <a16:creationId xmlns:a16="http://schemas.microsoft.com/office/drawing/2014/main" id="{51953958-2873-2646-74E6-31E6C09021B7}"/>
                </a:ext>
              </a:extLst>
            </p:cNvPr>
            <p:cNvCxnSpPr/>
            <p:nvPr/>
          </p:nvCxnSpPr>
          <p:spPr bwMode="auto">
            <a:xfrm>
              <a:off x="8918888" y="2272803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ZoneTexte 632">
              <a:extLst>
                <a:ext uri="{FF2B5EF4-FFF2-40B4-BE49-F238E27FC236}">
                  <a16:creationId xmlns:a16="http://schemas.microsoft.com/office/drawing/2014/main" id="{C9398CD4-1701-4FDE-B1B9-EF5101543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501436" y="1280078"/>
              <a:ext cx="466772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Filter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57" name="ZoneTexte 632">
              <a:extLst>
                <a:ext uri="{FF2B5EF4-FFF2-40B4-BE49-F238E27FC236}">
                  <a16:creationId xmlns:a16="http://schemas.microsoft.com/office/drawing/2014/main" id="{C87C830F-AB2C-C795-D2BF-01976F1A5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886075" y="1268760"/>
              <a:ext cx="646309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Pre-amp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58" name="ZoneTexte 632">
              <a:extLst>
                <a:ext uri="{FF2B5EF4-FFF2-40B4-BE49-F238E27FC236}">
                  <a16:creationId xmlns:a16="http://schemas.microsoft.com/office/drawing/2014/main" id="{1C9BF4BA-4794-B46D-5F97-16AC1C079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002374" y="1280078"/>
              <a:ext cx="793785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Multiplexer</a:t>
              </a:r>
            </a:p>
          </p:txBody>
        </p:sp>
        <p:sp>
          <p:nvSpPr>
            <p:cNvPr id="159" name="ZoneTexte 632">
              <a:extLst>
                <a:ext uri="{FF2B5EF4-FFF2-40B4-BE49-F238E27FC236}">
                  <a16:creationId xmlns:a16="http://schemas.microsoft.com/office/drawing/2014/main" id="{2BAC0823-5A02-85B2-0A15-A121F3924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588613" y="1442783"/>
              <a:ext cx="505245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ADC</a:t>
              </a:r>
              <a:br>
                <a:rPr lang="fr-FR" sz="900" i="1" u="none" dirty="0">
                  <a:solidFill>
                    <a:schemeClr val="tx1"/>
                  </a:solidFill>
                </a:rPr>
              </a:br>
              <a:r>
                <a:rPr lang="fr-FR" sz="900" i="1" u="none" dirty="0">
                  <a:solidFill>
                    <a:schemeClr val="tx1"/>
                  </a:solidFill>
                </a:rPr>
                <a:t>driver</a:t>
              </a:r>
            </a:p>
          </p:txBody>
        </p:sp>
        <p:sp>
          <p:nvSpPr>
            <p:cNvPr id="160" name="AutoShape 45">
              <a:extLst>
                <a:ext uri="{FF2B5EF4-FFF2-40B4-BE49-F238E27FC236}">
                  <a16:creationId xmlns:a16="http://schemas.microsoft.com/office/drawing/2014/main" id="{6C5821B5-A28C-1C71-18FB-A1AE8B58B4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874272" y="1739710"/>
              <a:ext cx="931584" cy="40274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endParaRPr lang="es-ES" sz="900" b="0" u="none" dirty="0"/>
            </a:p>
          </p:txBody>
        </p:sp>
        <p:cxnSp>
          <p:nvCxnSpPr>
            <p:cNvPr id="161" name="59 Conector recto de flecha">
              <a:extLst>
                <a:ext uri="{FF2B5EF4-FFF2-40B4-BE49-F238E27FC236}">
                  <a16:creationId xmlns:a16="http://schemas.microsoft.com/office/drawing/2014/main" id="{3B1F8E75-4819-0095-6737-AD0A3E50B356}"/>
                </a:ext>
              </a:extLst>
            </p:cNvPr>
            <p:cNvCxnSpPr/>
            <p:nvPr/>
          </p:nvCxnSpPr>
          <p:spPr bwMode="auto">
            <a:xfrm flipV="1">
              <a:off x="9909606" y="1874855"/>
              <a:ext cx="406024" cy="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60 Conector recto de flecha">
              <a:extLst>
                <a:ext uri="{FF2B5EF4-FFF2-40B4-BE49-F238E27FC236}">
                  <a16:creationId xmlns:a16="http://schemas.microsoft.com/office/drawing/2014/main" id="{9CAF2424-4C79-DFCE-6FC4-53ACBD3205D2}"/>
                </a:ext>
              </a:extLst>
            </p:cNvPr>
            <p:cNvCxnSpPr/>
            <p:nvPr/>
          </p:nvCxnSpPr>
          <p:spPr bwMode="auto">
            <a:xfrm flipV="1">
              <a:off x="9905499" y="2007919"/>
              <a:ext cx="421852" cy="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100 Conector recto">
              <a:extLst>
                <a:ext uri="{FF2B5EF4-FFF2-40B4-BE49-F238E27FC236}">
                  <a16:creationId xmlns:a16="http://schemas.microsoft.com/office/drawing/2014/main" id="{02946EDC-D857-D36A-0ED0-3CEA5ED690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338687" y="2423564"/>
              <a:ext cx="3164" cy="118254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64" name="106 Conector recto">
              <a:extLst>
                <a:ext uri="{FF2B5EF4-FFF2-40B4-BE49-F238E27FC236}">
                  <a16:creationId xmlns:a16="http://schemas.microsoft.com/office/drawing/2014/main" id="{E4B9FBC1-FAC1-8AAC-BE87-93F4D27682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173343" y="2997236"/>
              <a:ext cx="1358555" cy="1032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/>
              <a:tailEnd/>
            </a:ln>
          </p:spPr>
        </p:cxnSp>
        <p:sp>
          <p:nvSpPr>
            <p:cNvPr id="165" name="65 Rectángulo">
              <a:extLst>
                <a:ext uri="{FF2B5EF4-FFF2-40B4-BE49-F238E27FC236}">
                  <a16:creationId xmlns:a16="http://schemas.microsoft.com/office/drawing/2014/main" id="{0459B0E0-ADC6-99E4-A7D5-F2FD0660C091}"/>
                </a:ext>
              </a:extLst>
            </p:cNvPr>
            <p:cNvSpPr/>
            <p:nvPr/>
          </p:nvSpPr>
          <p:spPr bwMode="auto">
            <a:xfrm>
              <a:off x="7001651" y="1466947"/>
              <a:ext cx="408597" cy="948288"/>
            </a:xfrm>
            <a:prstGeom prst="rect">
              <a:avLst/>
            </a:prstGeom>
            <a:solidFill>
              <a:srgbClr val="99CC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66 Rectángulo">
              <a:extLst>
                <a:ext uri="{FF2B5EF4-FFF2-40B4-BE49-F238E27FC236}">
                  <a16:creationId xmlns:a16="http://schemas.microsoft.com/office/drawing/2014/main" id="{49830F52-E44D-254B-3AE4-D3D05EB1322F}"/>
                </a:ext>
              </a:extLst>
            </p:cNvPr>
            <p:cNvSpPr/>
            <p:nvPr/>
          </p:nvSpPr>
          <p:spPr bwMode="auto">
            <a:xfrm>
              <a:off x="7604740" y="1502709"/>
              <a:ext cx="371451" cy="349324"/>
            </a:xfrm>
            <a:prstGeom prst="rect">
              <a:avLst/>
            </a:prstGeom>
            <a:solidFill>
              <a:srgbClr val="33CC3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PZ</a:t>
              </a:r>
            </a:p>
          </p:txBody>
        </p:sp>
        <p:sp>
          <p:nvSpPr>
            <p:cNvPr id="167" name="AutoShape 45">
              <a:extLst>
                <a:ext uri="{FF2B5EF4-FFF2-40B4-BE49-F238E27FC236}">
                  <a16:creationId xmlns:a16="http://schemas.microsoft.com/office/drawing/2014/main" id="{1E535227-5CC7-6A1C-DBD1-1EBA0C9ABC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93035" y="1476892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000" b="0" u="none" dirty="0">
                  <a:latin typeface="Arial Unicode MS"/>
                  <a:ea typeface="Arial Unicode MS"/>
                  <a:cs typeface="Arial Unicode MS"/>
                </a:rPr>
                <a:t>ʃ</a:t>
              </a:r>
              <a:endParaRPr lang="es-ES" sz="1000" b="0" u="none" dirty="0"/>
            </a:p>
          </p:txBody>
        </p:sp>
        <p:sp>
          <p:nvSpPr>
            <p:cNvPr id="168" name="68 Rectángulo">
              <a:extLst>
                <a:ext uri="{FF2B5EF4-FFF2-40B4-BE49-F238E27FC236}">
                  <a16:creationId xmlns:a16="http://schemas.microsoft.com/office/drawing/2014/main" id="{7141DE45-93D2-1500-0F24-8790C23994B5}"/>
                </a:ext>
              </a:extLst>
            </p:cNvPr>
            <p:cNvSpPr/>
            <p:nvPr/>
          </p:nvSpPr>
          <p:spPr bwMode="auto">
            <a:xfrm>
              <a:off x="7604740" y="2031669"/>
              <a:ext cx="371451" cy="34932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PZ</a:t>
              </a:r>
            </a:p>
          </p:txBody>
        </p:sp>
        <p:sp>
          <p:nvSpPr>
            <p:cNvPr id="169" name="AutoShape 45">
              <a:extLst>
                <a:ext uri="{FF2B5EF4-FFF2-40B4-BE49-F238E27FC236}">
                  <a16:creationId xmlns:a16="http://schemas.microsoft.com/office/drawing/2014/main" id="{41C11879-EB67-3F60-3420-20F608F2FE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93035" y="2005851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000" b="0" u="none" dirty="0">
                  <a:latin typeface="Arial Unicode MS"/>
                  <a:ea typeface="Arial Unicode MS"/>
                  <a:cs typeface="Arial Unicode MS"/>
                </a:rPr>
                <a:t>ʃ</a:t>
              </a:r>
              <a:endParaRPr lang="es-ES" sz="1000" b="0" u="none" dirty="0"/>
            </a:p>
          </p:txBody>
        </p:sp>
        <p:sp>
          <p:nvSpPr>
            <p:cNvPr id="170" name="AutoShape 45">
              <a:extLst>
                <a:ext uri="{FF2B5EF4-FFF2-40B4-BE49-F238E27FC236}">
                  <a16:creationId xmlns:a16="http://schemas.microsoft.com/office/drawing/2014/main" id="{2D7F979A-40C0-7393-EEE7-9EAC3C7840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734114" y="1742998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800" u="none" dirty="0" err="1"/>
                <a:t>Drv</a:t>
              </a:r>
              <a:endParaRPr lang="es-ES" sz="800" b="0" u="none" dirty="0"/>
            </a:p>
          </p:txBody>
        </p:sp>
        <p:cxnSp>
          <p:nvCxnSpPr>
            <p:cNvPr id="171" name="100 Conector recto">
              <a:extLst>
                <a:ext uri="{FF2B5EF4-FFF2-40B4-BE49-F238E27FC236}">
                  <a16:creationId xmlns:a16="http://schemas.microsoft.com/office/drawing/2014/main" id="{8A943AEF-4866-4CD6-9685-0B8DA40359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66537" y="2541818"/>
              <a:ext cx="572832" cy="0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172" name="73 Rectángulo">
              <a:extLst>
                <a:ext uri="{FF2B5EF4-FFF2-40B4-BE49-F238E27FC236}">
                  <a16:creationId xmlns:a16="http://schemas.microsoft.com/office/drawing/2014/main" id="{B18402D9-8060-395A-B8A9-DFC73BD3D264}"/>
                </a:ext>
              </a:extLst>
            </p:cNvPr>
            <p:cNvSpPr/>
            <p:nvPr/>
          </p:nvSpPr>
          <p:spPr>
            <a:xfrm>
              <a:off x="9840416" y="2168860"/>
              <a:ext cx="312906" cy="216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buNone/>
              </a:pPr>
              <a:r>
                <a:rPr lang="es-ES" sz="900" b="1" i="1" u="none" kern="0" dirty="0">
                  <a:solidFill>
                    <a:srgbClr val="0070C0"/>
                  </a:solidFill>
                  <a:latin typeface="+mn-lt"/>
                  <a:ea typeface="+mn-ea"/>
                  <a:cs typeface="+mn-cs"/>
                </a:rPr>
                <a:t>x4</a:t>
              </a:r>
            </a:p>
          </p:txBody>
        </p:sp>
        <p:grpSp>
          <p:nvGrpSpPr>
            <p:cNvPr id="173" name="74 Grupo">
              <a:extLst>
                <a:ext uri="{FF2B5EF4-FFF2-40B4-BE49-F238E27FC236}">
                  <a16:creationId xmlns:a16="http://schemas.microsoft.com/office/drawing/2014/main" id="{D5004FC2-D940-52E5-1E3D-1347370B9667}"/>
                </a:ext>
              </a:extLst>
            </p:cNvPr>
            <p:cNvGrpSpPr/>
            <p:nvPr/>
          </p:nvGrpSpPr>
          <p:grpSpPr>
            <a:xfrm>
              <a:off x="10254036" y="1760028"/>
              <a:ext cx="442197" cy="390499"/>
              <a:chOff x="7280163" y="2294628"/>
              <a:chExt cx="647419" cy="571730"/>
            </a:xfrm>
          </p:grpSpPr>
          <p:sp>
            <p:nvSpPr>
              <p:cNvPr id="232" name="132 Pentágono">
                <a:extLst>
                  <a:ext uri="{FF2B5EF4-FFF2-40B4-BE49-F238E27FC236}">
                    <a16:creationId xmlns:a16="http://schemas.microsoft.com/office/drawing/2014/main" id="{34EEFDA5-9F3B-B0D1-FDFB-A859392F2EE1}"/>
                  </a:ext>
                </a:extLst>
              </p:cNvPr>
              <p:cNvSpPr/>
              <p:nvPr/>
            </p:nvSpPr>
            <p:spPr bwMode="auto">
              <a:xfrm flipH="1">
                <a:off x="7362079" y="2373605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4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233" name="133 Pentágono">
                <a:extLst>
                  <a:ext uri="{FF2B5EF4-FFF2-40B4-BE49-F238E27FC236}">
                    <a16:creationId xmlns:a16="http://schemas.microsoft.com/office/drawing/2014/main" id="{11D98872-2653-23AD-6251-D4BFA9D84282}"/>
                  </a:ext>
                </a:extLst>
              </p:cNvPr>
              <p:cNvSpPr/>
              <p:nvPr/>
            </p:nvSpPr>
            <p:spPr bwMode="auto">
              <a:xfrm flipH="1">
                <a:off x="7334938" y="2348880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4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234" name="134 Pentágono">
                <a:extLst>
                  <a:ext uri="{FF2B5EF4-FFF2-40B4-BE49-F238E27FC236}">
                    <a16:creationId xmlns:a16="http://schemas.microsoft.com/office/drawing/2014/main" id="{D8C5F16E-CA70-BCD1-F947-061A9A31D007}"/>
                  </a:ext>
                </a:extLst>
              </p:cNvPr>
              <p:cNvSpPr/>
              <p:nvPr/>
            </p:nvSpPr>
            <p:spPr bwMode="auto">
              <a:xfrm flipH="1">
                <a:off x="7307320" y="2322246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4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235" name="135 Pentágono">
                <a:extLst>
                  <a:ext uri="{FF2B5EF4-FFF2-40B4-BE49-F238E27FC236}">
                    <a16:creationId xmlns:a16="http://schemas.microsoft.com/office/drawing/2014/main" id="{9BBA16CE-0E36-3D18-A21E-37AC8A9359A8}"/>
                  </a:ext>
                </a:extLst>
              </p:cNvPr>
              <p:cNvSpPr/>
              <p:nvPr/>
            </p:nvSpPr>
            <p:spPr bwMode="auto">
              <a:xfrm flipH="1">
                <a:off x="7280163" y="2294628"/>
                <a:ext cx="565501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s-ES" sz="5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74" name="75 Rectángulo">
              <a:extLst>
                <a:ext uri="{FF2B5EF4-FFF2-40B4-BE49-F238E27FC236}">
                  <a16:creationId xmlns:a16="http://schemas.microsoft.com/office/drawing/2014/main" id="{EF843904-671D-59CE-E9E5-E6E2DE7FD24E}"/>
                </a:ext>
              </a:extLst>
            </p:cNvPr>
            <p:cNvSpPr/>
            <p:nvPr/>
          </p:nvSpPr>
          <p:spPr bwMode="auto">
            <a:xfrm>
              <a:off x="7030506" y="2492636"/>
              <a:ext cx="598228" cy="16118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</a:p>
          </p:txBody>
        </p:sp>
        <p:cxnSp>
          <p:nvCxnSpPr>
            <p:cNvPr id="175" name="106 Conector recto">
              <a:extLst>
                <a:ext uri="{FF2B5EF4-FFF2-40B4-BE49-F238E27FC236}">
                  <a16:creationId xmlns:a16="http://schemas.microsoft.com/office/drawing/2014/main" id="{F732E86D-1B02-3C66-7C88-C14F9A3736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539741" y="2106011"/>
              <a:ext cx="0" cy="895164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grpSp>
          <p:nvGrpSpPr>
            <p:cNvPr id="176" name="78 Grupo">
              <a:extLst>
                <a:ext uri="{FF2B5EF4-FFF2-40B4-BE49-F238E27FC236}">
                  <a16:creationId xmlns:a16="http://schemas.microsoft.com/office/drawing/2014/main" id="{8DAC5217-761D-80E2-96F5-B5C753356C02}"/>
                </a:ext>
              </a:extLst>
            </p:cNvPr>
            <p:cNvGrpSpPr/>
            <p:nvPr/>
          </p:nvGrpSpPr>
          <p:grpSpPr>
            <a:xfrm>
              <a:off x="7853615" y="2888940"/>
              <a:ext cx="1338729" cy="246592"/>
              <a:chOff x="2472485" y="1421654"/>
              <a:chExt cx="4820803" cy="2004031"/>
            </a:xfrm>
          </p:grpSpPr>
          <p:sp>
            <p:nvSpPr>
              <p:cNvPr id="228" name="128 Rectángulo redondeado">
                <a:extLst>
                  <a:ext uri="{FF2B5EF4-FFF2-40B4-BE49-F238E27FC236}">
                    <a16:creationId xmlns:a16="http://schemas.microsoft.com/office/drawing/2014/main" id="{0926BB39-491C-A0EC-D814-F342C534D198}"/>
                  </a:ext>
                </a:extLst>
              </p:cNvPr>
              <p:cNvSpPr/>
              <p:nvPr/>
            </p:nvSpPr>
            <p:spPr bwMode="auto">
              <a:xfrm>
                <a:off x="2556111" y="150730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9" name="129 Rectángulo redondeado">
                <a:extLst>
                  <a:ext uri="{FF2B5EF4-FFF2-40B4-BE49-F238E27FC236}">
                    <a16:creationId xmlns:a16="http://schemas.microsoft.com/office/drawing/2014/main" id="{81CD434D-C9B2-4592-6A89-96C792EBBB68}"/>
                  </a:ext>
                </a:extLst>
              </p:cNvPr>
              <p:cNvSpPr/>
              <p:nvPr/>
            </p:nvSpPr>
            <p:spPr bwMode="auto">
              <a:xfrm>
                <a:off x="2529892" y="1479096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0" name="130 Rectángulo redondeado">
                <a:extLst>
                  <a:ext uri="{FF2B5EF4-FFF2-40B4-BE49-F238E27FC236}">
                    <a16:creationId xmlns:a16="http://schemas.microsoft.com/office/drawing/2014/main" id="{68D979B3-F6B6-F745-B432-CDF31943B299}"/>
                  </a:ext>
                </a:extLst>
              </p:cNvPr>
              <p:cNvSpPr/>
              <p:nvPr/>
            </p:nvSpPr>
            <p:spPr bwMode="auto">
              <a:xfrm>
                <a:off x="2502274" y="145049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1" name="131 Rectángulo redondeado">
                <a:extLst>
                  <a:ext uri="{FF2B5EF4-FFF2-40B4-BE49-F238E27FC236}">
                    <a16:creationId xmlns:a16="http://schemas.microsoft.com/office/drawing/2014/main" id="{360B61D2-65B5-FFB5-A5E4-0CF4EDFE1B5C}"/>
                  </a:ext>
                </a:extLst>
              </p:cNvPr>
              <p:cNvSpPr/>
              <p:nvPr/>
            </p:nvSpPr>
            <p:spPr bwMode="auto">
              <a:xfrm>
                <a:off x="2472485" y="142165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77" name="100 Conector recto">
              <a:extLst>
                <a:ext uri="{FF2B5EF4-FFF2-40B4-BE49-F238E27FC236}">
                  <a16:creationId xmlns:a16="http://schemas.microsoft.com/office/drawing/2014/main" id="{8B324998-86DC-3831-FB8B-D0736148ED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769174" y="2358332"/>
              <a:ext cx="2891" cy="536915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78" name="100 Conector recto">
              <a:extLst>
                <a:ext uri="{FF2B5EF4-FFF2-40B4-BE49-F238E27FC236}">
                  <a16:creationId xmlns:a16="http://schemas.microsoft.com/office/drawing/2014/main" id="{79479D37-34F8-7172-0FD4-1A093F5D4A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428150" y="2270012"/>
              <a:ext cx="894" cy="629079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179" name="106 Conector recto">
              <a:extLst>
                <a:ext uri="{FF2B5EF4-FFF2-40B4-BE49-F238E27FC236}">
                  <a16:creationId xmlns:a16="http://schemas.microsoft.com/office/drawing/2014/main" id="{FFB7618B-78E4-0603-B4F7-97BFCF04A8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7277715" y="2417012"/>
              <a:ext cx="0" cy="117473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80" name="ZoneTexte 406">
              <a:extLst>
                <a:ext uri="{FF2B5EF4-FFF2-40B4-BE49-F238E27FC236}">
                  <a16:creationId xmlns:a16="http://schemas.microsoft.com/office/drawing/2014/main" id="{6C9EAC49-79A0-7325-ECF8-4F73395F0C60}"/>
                </a:ext>
              </a:extLst>
            </p:cNvPr>
            <p:cNvSpPr txBox="1"/>
            <p:nvPr/>
          </p:nvSpPr>
          <p:spPr>
            <a:xfrm flipH="1">
              <a:off x="7712430" y="2456892"/>
              <a:ext cx="752690" cy="3416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u="none" dirty="0" err="1">
                  <a:solidFill>
                    <a:srgbClr val="7030A0"/>
                  </a:solidFill>
                </a:rPr>
                <a:t>Integrator</a:t>
              </a:r>
              <a:r>
                <a:rPr lang="fr-FR" sz="900" i="1" u="none" dirty="0">
                  <a:solidFill>
                    <a:srgbClr val="7030A0"/>
                  </a:solidFill>
                </a:rPr>
                <a:t> 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clock</a:t>
              </a:r>
              <a:endParaRPr lang="fr-FR" sz="900" i="1" u="none" dirty="0">
                <a:solidFill>
                  <a:srgbClr val="7030A0"/>
                </a:solidFill>
              </a:endParaRPr>
            </a:p>
          </p:txBody>
        </p:sp>
        <p:sp>
          <p:nvSpPr>
            <p:cNvPr id="181" name="ZoneTexte 406">
              <a:extLst>
                <a:ext uri="{FF2B5EF4-FFF2-40B4-BE49-F238E27FC236}">
                  <a16:creationId xmlns:a16="http://schemas.microsoft.com/office/drawing/2014/main" id="{078EC007-B218-8F1E-D4D3-BE77495D3F24}"/>
                </a:ext>
              </a:extLst>
            </p:cNvPr>
            <p:cNvSpPr txBox="1"/>
            <p:nvPr/>
          </p:nvSpPr>
          <p:spPr>
            <a:xfrm flipH="1">
              <a:off x="10009543" y="2425302"/>
              <a:ext cx="752689" cy="3416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dirty="0">
                  <a:solidFill>
                    <a:srgbClr val="7030A0"/>
                  </a:solidFill>
                </a:rPr>
                <a:t>ADC</a:t>
              </a:r>
              <a:r>
                <a:rPr lang="fr-FR" sz="900" i="1" u="none" dirty="0">
                  <a:solidFill>
                    <a:srgbClr val="7030A0"/>
                  </a:solidFill>
                </a:rPr>
                <a:t> 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clock</a:t>
              </a:r>
              <a:endParaRPr lang="fr-FR" sz="900" i="1" u="none" dirty="0">
                <a:solidFill>
                  <a:srgbClr val="7030A0"/>
                </a:solidFill>
              </a:endParaRPr>
            </a:p>
          </p:txBody>
        </p:sp>
        <p:sp>
          <p:nvSpPr>
            <p:cNvPr id="182" name="ZoneTexte 406">
              <a:extLst>
                <a:ext uri="{FF2B5EF4-FFF2-40B4-BE49-F238E27FC236}">
                  <a16:creationId xmlns:a16="http://schemas.microsoft.com/office/drawing/2014/main" id="{566E15A6-410A-A868-4F18-4617B4F31ED5}"/>
                </a:ext>
              </a:extLst>
            </p:cNvPr>
            <p:cNvSpPr txBox="1"/>
            <p:nvPr/>
          </p:nvSpPr>
          <p:spPr>
            <a:xfrm flipH="1">
              <a:off x="8666393" y="2528900"/>
              <a:ext cx="1441065" cy="21697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u="none" dirty="0" err="1">
                  <a:solidFill>
                    <a:srgbClr val="7030A0"/>
                  </a:solidFill>
                </a:rPr>
                <a:t>Track</a:t>
              </a:r>
              <a:r>
                <a:rPr lang="fr-FR" sz="900" i="1" u="none" dirty="0">
                  <a:solidFill>
                    <a:srgbClr val="7030A0"/>
                  </a:solidFill>
                </a:rPr>
                <a:t>-and-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Hold</a:t>
              </a:r>
              <a:r>
                <a:rPr lang="fr-FR" sz="900" i="1" u="none" dirty="0">
                  <a:solidFill>
                    <a:srgbClr val="7030A0"/>
                  </a:solidFill>
                </a:rPr>
                <a:t> 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clock</a:t>
              </a:r>
              <a:endParaRPr lang="fr-FR" sz="900" i="1" u="none" dirty="0">
                <a:solidFill>
                  <a:srgbClr val="7030A0"/>
                </a:solidFill>
              </a:endParaRPr>
            </a:p>
          </p:txBody>
        </p:sp>
        <p:sp>
          <p:nvSpPr>
            <p:cNvPr id="183" name="ZoneTexte 632">
              <a:extLst>
                <a:ext uri="{FF2B5EF4-FFF2-40B4-BE49-F238E27FC236}">
                  <a16:creationId xmlns:a16="http://schemas.microsoft.com/office/drawing/2014/main" id="{1AE2BEB5-FE7A-4B13-19E5-6C79ECBBE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263384" y="2910372"/>
              <a:ext cx="409064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DLL</a:t>
              </a:r>
            </a:p>
          </p:txBody>
        </p:sp>
        <p:sp>
          <p:nvSpPr>
            <p:cNvPr id="184" name="ZoneTexte 406">
              <a:extLst>
                <a:ext uri="{FF2B5EF4-FFF2-40B4-BE49-F238E27FC236}">
                  <a16:creationId xmlns:a16="http://schemas.microsoft.com/office/drawing/2014/main" id="{F60AF1BC-BA76-07EB-9815-EFDAF47BA604}"/>
                </a:ext>
              </a:extLst>
            </p:cNvPr>
            <p:cNvSpPr txBox="1"/>
            <p:nvPr/>
          </p:nvSpPr>
          <p:spPr>
            <a:xfrm flipH="1">
              <a:off x="6096000" y="2835350"/>
              <a:ext cx="752689" cy="3416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Clock</a:t>
              </a:r>
              <a:r>
                <a:rPr lang="fr-FR" sz="900" i="1" u="none" dirty="0">
                  <a:solidFill>
                    <a:schemeClr val="tx1"/>
                  </a:solidFill>
                </a:rPr>
                <a:t> Input</a:t>
              </a:r>
            </a:p>
          </p:txBody>
        </p:sp>
        <p:cxnSp>
          <p:nvCxnSpPr>
            <p:cNvPr id="185" name="106 Conector recto">
              <a:extLst>
                <a:ext uri="{FF2B5EF4-FFF2-40B4-BE49-F238E27FC236}">
                  <a16:creationId xmlns:a16="http://schemas.microsoft.com/office/drawing/2014/main" id="{B6BAE6EB-927E-B7BC-440A-B095E663DF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5676200" y="1334019"/>
              <a:ext cx="0" cy="30934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86" name="Rectangle 20">
              <a:extLst>
                <a:ext uri="{FF2B5EF4-FFF2-40B4-BE49-F238E27FC236}">
                  <a16:creationId xmlns:a16="http://schemas.microsoft.com/office/drawing/2014/main" id="{E5D977C6-1D5E-742B-333F-898718910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5785" y="1196752"/>
              <a:ext cx="878767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  <a:t>CHANNEL</a:t>
              </a:r>
              <a:b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</a:br>
              <a: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  <a:t>OUTPUT</a:t>
              </a:r>
              <a:endParaRPr lang="en-US" altLang="en-US" sz="1100" dirty="0">
                <a:solidFill>
                  <a:srgbClr val="009999"/>
                </a:solidFill>
                <a:cs typeface="Arial" charset="0"/>
              </a:endParaRPr>
            </a:p>
          </p:txBody>
        </p:sp>
        <p:sp>
          <p:nvSpPr>
            <p:cNvPr id="187" name="Line 22">
              <a:extLst>
                <a:ext uri="{FF2B5EF4-FFF2-40B4-BE49-F238E27FC236}">
                  <a16:creationId xmlns:a16="http://schemas.microsoft.com/office/drawing/2014/main" id="{FD19E884-BE87-D047-79C8-FF426DA98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54037" y="1558562"/>
              <a:ext cx="131850" cy="291675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ZoneTexte 632">
              <a:extLst>
                <a:ext uri="{FF2B5EF4-FFF2-40B4-BE49-F238E27FC236}">
                  <a16:creationId xmlns:a16="http://schemas.microsoft.com/office/drawing/2014/main" id="{4744F01E-BD12-E457-1E16-8D1FA8A03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269800" y="1741226"/>
              <a:ext cx="434712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11b</a:t>
              </a:r>
              <a:br>
                <a:rPr lang="fr-FR" sz="900" i="1" u="none" dirty="0">
                  <a:solidFill>
                    <a:schemeClr val="tx1"/>
                  </a:solidFill>
                </a:rPr>
              </a:br>
              <a:r>
                <a:rPr lang="fr-FR" sz="900" i="1" u="none" dirty="0">
                  <a:solidFill>
                    <a:schemeClr val="tx1"/>
                  </a:solidFill>
                </a:rPr>
                <a:t>ADC</a:t>
              </a:r>
            </a:p>
          </p:txBody>
        </p:sp>
        <p:grpSp>
          <p:nvGrpSpPr>
            <p:cNvPr id="189" name="Grupo 188">
              <a:extLst>
                <a:ext uri="{FF2B5EF4-FFF2-40B4-BE49-F238E27FC236}">
                  <a16:creationId xmlns:a16="http://schemas.microsoft.com/office/drawing/2014/main" id="{A9CC3BFD-4C6D-BDC6-8263-4F8024E9DC5F}"/>
                </a:ext>
              </a:extLst>
            </p:cNvPr>
            <p:cNvGrpSpPr/>
            <p:nvPr/>
          </p:nvGrpSpPr>
          <p:grpSpPr>
            <a:xfrm>
              <a:off x="6369188" y="1628800"/>
              <a:ext cx="302876" cy="342389"/>
              <a:chOff x="5735751" y="2531189"/>
              <a:chExt cx="333164" cy="376628"/>
            </a:xfrm>
          </p:grpSpPr>
          <p:sp>
            <p:nvSpPr>
              <p:cNvPr id="226" name="Rectángulo 225">
                <a:extLst>
                  <a:ext uri="{FF2B5EF4-FFF2-40B4-BE49-F238E27FC236}">
                    <a16:creationId xmlns:a16="http://schemas.microsoft.com/office/drawing/2014/main" id="{E2360BC6-3D89-ADE7-0A91-5A221E763961}"/>
                  </a:ext>
                </a:extLst>
              </p:cNvPr>
              <p:cNvSpPr/>
              <p:nvPr/>
            </p:nvSpPr>
            <p:spPr bwMode="auto">
              <a:xfrm>
                <a:off x="5735751" y="2531189"/>
                <a:ext cx="333164" cy="376628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7" name="Triángulo isósceles 226">
                <a:extLst>
                  <a:ext uri="{FF2B5EF4-FFF2-40B4-BE49-F238E27FC236}">
                    <a16:creationId xmlns:a16="http://schemas.microsoft.com/office/drawing/2014/main" id="{CC679607-C7E4-CEF6-DFE6-0D8021886DDD}"/>
                  </a:ext>
                </a:extLst>
              </p:cNvPr>
              <p:cNvSpPr/>
              <p:nvPr/>
            </p:nvSpPr>
            <p:spPr bwMode="auto">
              <a:xfrm rot="5400000">
                <a:off x="5807958" y="2628194"/>
                <a:ext cx="216675" cy="180555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90" name="48 Grupo">
              <a:extLst>
                <a:ext uri="{FF2B5EF4-FFF2-40B4-BE49-F238E27FC236}">
                  <a16:creationId xmlns:a16="http://schemas.microsoft.com/office/drawing/2014/main" id="{047B1873-8C6B-02CD-37B3-89DD2DB08910}"/>
                </a:ext>
              </a:extLst>
            </p:cNvPr>
            <p:cNvGrpSpPr/>
            <p:nvPr/>
          </p:nvGrpSpPr>
          <p:grpSpPr>
            <a:xfrm rot="5400000">
              <a:off x="6031195" y="2032687"/>
              <a:ext cx="371542" cy="152269"/>
              <a:chOff x="1974502" y="2960948"/>
              <a:chExt cx="329228" cy="152401"/>
            </a:xfrm>
          </p:grpSpPr>
          <p:cxnSp>
            <p:nvCxnSpPr>
              <p:cNvPr id="217" name="Straight Connector 641">
                <a:extLst>
                  <a:ext uri="{FF2B5EF4-FFF2-40B4-BE49-F238E27FC236}">
                    <a16:creationId xmlns:a16="http://schemas.microsoft.com/office/drawing/2014/main" id="{860122EC-2249-B478-03BE-69E8E7B9B177}"/>
                  </a:ext>
                </a:extLst>
              </p:cNvPr>
              <p:cNvCxnSpPr/>
              <p:nvPr/>
            </p:nvCxnSpPr>
            <p:spPr bwMode="auto">
              <a:xfrm rot="5400000" flipH="1">
                <a:off x="2058295" y="3014130"/>
                <a:ext cx="152401" cy="460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642">
                <a:extLst>
                  <a:ext uri="{FF2B5EF4-FFF2-40B4-BE49-F238E27FC236}">
                    <a16:creationId xmlns:a16="http://schemas.microsoft.com/office/drawing/2014/main" id="{C33BF86B-A032-D925-1540-D929019D6D23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015777" y="3014924"/>
                <a:ext cx="152401" cy="44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648">
                <a:extLst>
                  <a:ext uri="{FF2B5EF4-FFF2-40B4-BE49-F238E27FC236}">
                    <a16:creationId xmlns:a16="http://schemas.microsoft.com/office/drawing/2014/main" id="{160701FF-D9FC-5855-64E7-10368F432215}"/>
                  </a:ext>
                </a:extLst>
              </p:cNvPr>
              <p:cNvCxnSpPr/>
              <p:nvPr/>
            </p:nvCxnSpPr>
            <p:spPr bwMode="auto">
              <a:xfrm rot="5400000" flipH="1">
                <a:off x="1962596" y="3014130"/>
                <a:ext cx="152401" cy="460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670">
                <a:extLst>
                  <a:ext uri="{FF2B5EF4-FFF2-40B4-BE49-F238E27FC236}">
                    <a16:creationId xmlns:a16="http://schemas.microsoft.com/office/drawing/2014/main" id="{450BD4B3-DFF9-54B6-B466-DF5B5643C396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1965771" y="2987143"/>
                <a:ext cx="76200" cy="238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672">
                <a:extLst>
                  <a:ext uri="{FF2B5EF4-FFF2-40B4-BE49-F238E27FC236}">
                    <a16:creationId xmlns:a16="http://schemas.microsoft.com/office/drawing/2014/main" id="{110AAA42-CDAE-AE85-C8E2-5023D6394262}"/>
                  </a:ext>
                </a:extLst>
              </p:cNvPr>
              <p:cNvCxnSpPr/>
              <p:nvPr/>
            </p:nvCxnSpPr>
            <p:spPr bwMode="auto">
              <a:xfrm rot="10800000">
                <a:off x="1974502" y="3032387"/>
                <a:ext cx="22225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639">
                <a:extLst>
                  <a:ext uri="{FF2B5EF4-FFF2-40B4-BE49-F238E27FC236}">
                    <a16:creationId xmlns:a16="http://schemas.microsoft.com/office/drawing/2014/main" id="{10BE6895-AF5B-3722-76EB-1F4693CAE9FB}"/>
                  </a:ext>
                </a:extLst>
              </p:cNvPr>
              <p:cNvCxnSpPr/>
              <p:nvPr/>
            </p:nvCxnSpPr>
            <p:spPr bwMode="auto">
              <a:xfrm flipH="1">
                <a:off x="2277268" y="3032387"/>
                <a:ext cx="264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640">
                <a:extLst>
                  <a:ext uri="{FF2B5EF4-FFF2-40B4-BE49-F238E27FC236}">
                    <a16:creationId xmlns:a16="http://schemas.microsoft.com/office/drawing/2014/main" id="{83214C88-F0CE-4D22-A55E-EAC19AE8CD9F}"/>
                  </a:ext>
                </a:extLst>
              </p:cNvPr>
              <p:cNvCxnSpPr/>
              <p:nvPr/>
            </p:nvCxnSpPr>
            <p:spPr bwMode="auto">
              <a:xfrm flipH="1">
                <a:off x="2252948" y="3032389"/>
                <a:ext cx="23813" cy="80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641">
                <a:extLst>
                  <a:ext uri="{FF2B5EF4-FFF2-40B4-BE49-F238E27FC236}">
                    <a16:creationId xmlns:a16="http://schemas.microsoft.com/office/drawing/2014/main" id="{0375EBB8-A839-6198-33E9-80CE6C8F1422}"/>
                  </a:ext>
                </a:extLst>
              </p:cNvPr>
              <p:cNvCxnSpPr/>
              <p:nvPr/>
            </p:nvCxnSpPr>
            <p:spPr bwMode="auto">
              <a:xfrm rot="5400000" flipH="1">
                <a:off x="2153729" y="3014130"/>
                <a:ext cx="152401" cy="460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642">
                <a:extLst>
                  <a:ext uri="{FF2B5EF4-FFF2-40B4-BE49-F238E27FC236}">
                    <a16:creationId xmlns:a16="http://schemas.microsoft.com/office/drawing/2014/main" id="{07038F6D-03B7-CEFF-4938-5A1E34D22A37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105757" y="3014924"/>
                <a:ext cx="152401" cy="44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58 Conector recto">
              <a:extLst>
                <a:ext uri="{FF2B5EF4-FFF2-40B4-BE49-F238E27FC236}">
                  <a16:creationId xmlns:a16="http://schemas.microsoft.com/office/drawing/2014/main" id="{8A327AFB-A75B-61C3-5B99-CFD5F0454923}"/>
                </a:ext>
              </a:extLst>
            </p:cNvPr>
            <p:cNvCxnSpPr/>
            <p:nvPr/>
          </p:nvCxnSpPr>
          <p:spPr bwMode="auto">
            <a:xfrm flipH="1" flipV="1">
              <a:off x="6218777" y="1799486"/>
              <a:ext cx="2056" cy="13184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92" name="59 Grupo">
              <a:extLst>
                <a:ext uri="{FF2B5EF4-FFF2-40B4-BE49-F238E27FC236}">
                  <a16:creationId xmlns:a16="http://schemas.microsoft.com/office/drawing/2014/main" id="{778F7532-C260-F0BE-5C56-4B4A58EA481F}"/>
                </a:ext>
              </a:extLst>
            </p:cNvPr>
            <p:cNvGrpSpPr/>
            <p:nvPr/>
          </p:nvGrpSpPr>
          <p:grpSpPr>
            <a:xfrm>
              <a:off x="6150688" y="2324226"/>
              <a:ext cx="156574" cy="169708"/>
              <a:chOff x="2214298" y="2954838"/>
              <a:chExt cx="156710" cy="150380"/>
            </a:xfrm>
          </p:grpSpPr>
          <p:cxnSp>
            <p:nvCxnSpPr>
              <p:cNvPr id="211" name="Straight Connector 422">
                <a:extLst>
                  <a:ext uri="{FF2B5EF4-FFF2-40B4-BE49-F238E27FC236}">
                    <a16:creationId xmlns:a16="http://schemas.microsoft.com/office/drawing/2014/main" id="{EB7CDE53-3BF9-B2B0-5424-747D959EB89F}"/>
                  </a:ext>
                </a:extLst>
              </p:cNvPr>
              <p:cNvCxnSpPr/>
              <p:nvPr/>
            </p:nvCxnSpPr>
            <p:spPr bwMode="auto">
              <a:xfrm>
                <a:off x="2286913" y="2954838"/>
                <a:ext cx="0" cy="95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423">
                <a:extLst>
                  <a:ext uri="{FF2B5EF4-FFF2-40B4-BE49-F238E27FC236}">
                    <a16:creationId xmlns:a16="http://schemas.microsoft.com/office/drawing/2014/main" id="{86038B56-F46C-B4B3-75E0-D12484EDB979}"/>
                  </a:ext>
                </a:extLst>
              </p:cNvPr>
              <p:cNvCxnSpPr/>
              <p:nvPr/>
            </p:nvCxnSpPr>
            <p:spPr bwMode="auto">
              <a:xfrm>
                <a:off x="2214298" y="3049041"/>
                <a:ext cx="147211" cy="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423">
                <a:extLst>
                  <a:ext uri="{FF2B5EF4-FFF2-40B4-BE49-F238E27FC236}">
                    <a16:creationId xmlns:a16="http://schemas.microsoft.com/office/drawing/2014/main" id="{31177677-1291-CC41-3B13-32DF839016A2}"/>
                  </a:ext>
                </a:extLst>
              </p:cNvPr>
              <p:cNvCxnSpPr/>
              <p:nvPr/>
            </p:nvCxnSpPr>
            <p:spPr bwMode="auto">
              <a:xfrm flipH="1" flipV="1">
                <a:off x="2229355" y="3049623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423">
                <a:extLst>
                  <a:ext uri="{FF2B5EF4-FFF2-40B4-BE49-F238E27FC236}">
                    <a16:creationId xmlns:a16="http://schemas.microsoft.com/office/drawing/2014/main" id="{E440078C-829B-E479-90ED-6BC599E95B41}"/>
                  </a:ext>
                </a:extLst>
              </p:cNvPr>
              <p:cNvCxnSpPr/>
              <p:nvPr/>
            </p:nvCxnSpPr>
            <p:spPr bwMode="auto">
              <a:xfrm flipH="1" flipV="1">
                <a:off x="2262978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423">
                <a:extLst>
                  <a:ext uri="{FF2B5EF4-FFF2-40B4-BE49-F238E27FC236}">
                    <a16:creationId xmlns:a16="http://schemas.microsoft.com/office/drawing/2014/main" id="{ABE33508-B33B-A674-D90D-1FA40D2B48CD}"/>
                  </a:ext>
                </a:extLst>
              </p:cNvPr>
              <p:cNvCxnSpPr/>
              <p:nvPr/>
            </p:nvCxnSpPr>
            <p:spPr bwMode="auto">
              <a:xfrm flipH="1" flipV="1">
                <a:off x="2298982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423">
                <a:extLst>
                  <a:ext uri="{FF2B5EF4-FFF2-40B4-BE49-F238E27FC236}">
                    <a16:creationId xmlns:a16="http://schemas.microsoft.com/office/drawing/2014/main" id="{0B962104-C73E-C693-13F6-D5E5B79BDB8E}"/>
                  </a:ext>
                </a:extLst>
              </p:cNvPr>
              <p:cNvCxnSpPr/>
              <p:nvPr/>
            </p:nvCxnSpPr>
            <p:spPr bwMode="auto">
              <a:xfrm flipH="1" flipV="1">
                <a:off x="2332605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3" name="66 Conector recto">
              <a:extLst>
                <a:ext uri="{FF2B5EF4-FFF2-40B4-BE49-F238E27FC236}">
                  <a16:creationId xmlns:a16="http://schemas.microsoft.com/office/drawing/2014/main" id="{9BDEDD4C-9D55-345B-77F2-95B9715C0C59}"/>
                </a:ext>
              </a:extLst>
            </p:cNvPr>
            <p:cNvCxnSpPr/>
            <p:nvPr/>
          </p:nvCxnSpPr>
          <p:spPr bwMode="auto">
            <a:xfrm flipH="1" flipV="1">
              <a:off x="6221156" y="2258303"/>
              <a:ext cx="2056" cy="13184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ZoneTexte 406">
              <a:extLst>
                <a:ext uri="{FF2B5EF4-FFF2-40B4-BE49-F238E27FC236}">
                  <a16:creationId xmlns:a16="http://schemas.microsoft.com/office/drawing/2014/main" id="{1791082C-FB33-55F0-F790-C6F027976E4C}"/>
                </a:ext>
              </a:extLst>
            </p:cNvPr>
            <p:cNvSpPr txBox="1"/>
            <p:nvPr/>
          </p:nvSpPr>
          <p:spPr>
            <a:xfrm flipH="1">
              <a:off x="5676200" y="1993520"/>
              <a:ext cx="565014" cy="24467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100" i="1" dirty="0">
                  <a:solidFill>
                    <a:schemeClr val="tx1"/>
                  </a:solidFill>
                </a:rPr>
                <a:t>50</a:t>
              </a:r>
              <a:r>
                <a:rPr lang="el-GR" sz="1100" i="1" dirty="0">
                  <a:solidFill>
                    <a:schemeClr val="tx1"/>
                  </a:solidFill>
                </a:rPr>
                <a:t>Ω</a:t>
              </a:r>
              <a:endParaRPr lang="fr-FR" sz="1100" i="1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22 Conector recto">
              <a:extLst>
                <a:ext uri="{FF2B5EF4-FFF2-40B4-BE49-F238E27FC236}">
                  <a16:creationId xmlns:a16="http://schemas.microsoft.com/office/drawing/2014/main" id="{8F96FA05-3A95-C00E-352A-EA3A7472977C}"/>
                </a:ext>
              </a:extLst>
            </p:cNvPr>
            <p:cNvCxnSpPr>
              <a:cxnSpLocks/>
              <a:stCxn id="201" idx="3"/>
              <a:endCxn id="226" idx="1"/>
            </p:cNvCxnSpPr>
            <p:nvPr/>
          </p:nvCxnSpPr>
          <p:spPr bwMode="auto">
            <a:xfrm flipV="1">
              <a:off x="5767362" y="1799995"/>
              <a:ext cx="601826" cy="13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6" name="9 Cubo">
              <a:extLst>
                <a:ext uri="{FF2B5EF4-FFF2-40B4-BE49-F238E27FC236}">
                  <a16:creationId xmlns:a16="http://schemas.microsoft.com/office/drawing/2014/main" id="{19E12656-C55F-4FBB-4115-9396E041B29E}"/>
                </a:ext>
              </a:extLst>
            </p:cNvPr>
            <p:cNvSpPr/>
            <p:nvPr/>
          </p:nvSpPr>
          <p:spPr bwMode="auto">
            <a:xfrm>
              <a:off x="3505001" y="1623999"/>
              <a:ext cx="577793" cy="375093"/>
            </a:xfrm>
            <a:prstGeom prst="cub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7" name="10 Cilindro">
              <a:extLst>
                <a:ext uri="{FF2B5EF4-FFF2-40B4-BE49-F238E27FC236}">
                  <a16:creationId xmlns:a16="http://schemas.microsoft.com/office/drawing/2014/main" id="{FB586FB8-8826-FBD4-3532-6DCB59AD4465}"/>
                </a:ext>
              </a:extLst>
            </p:cNvPr>
            <p:cNvSpPr/>
            <p:nvPr/>
          </p:nvSpPr>
          <p:spPr bwMode="auto">
            <a:xfrm rot="5400000" flipH="1">
              <a:off x="4035528" y="1699701"/>
              <a:ext cx="220813" cy="202687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8" name="11 Conector recto">
              <a:extLst>
                <a:ext uri="{FF2B5EF4-FFF2-40B4-BE49-F238E27FC236}">
                  <a16:creationId xmlns:a16="http://schemas.microsoft.com/office/drawing/2014/main" id="{7C806762-E19C-9080-2C01-47A99F2E43B7}"/>
                </a:ext>
              </a:extLst>
            </p:cNvPr>
            <p:cNvCxnSpPr>
              <a:stCxn id="197" idx="1"/>
              <a:endCxn id="201" idx="1"/>
            </p:cNvCxnSpPr>
            <p:nvPr/>
          </p:nvCxnSpPr>
          <p:spPr bwMode="auto">
            <a:xfrm>
              <a:off x="4247278" y="1801044"/>
              <a:ext cx="304644" cy="3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ZoneTexte 406">
              <a:extLst>
                <a:ext uri="{FF2B5EF4-FFF2-40B4-BE49-F238E27FC236}">
                  <a16:creationId xmlns:a16="http://schemas.microsoft.com/office/drawing/2014/main" id="{0C9E4E05-0069-0A26-2A8A-FAB309366996}"/>
                </a:ext>
              </a:extLst>
            </p:cNvPr>
            <p:cNvSpPr txBox="1"/>
            <p:nvPr/>
          </p:nvSpPr>
          <p:spPr>
            <a:xfrm flipH="1">
              <a:off x="4607915" y="1904121"/>
              <a:ext cx="1101054" cy="4247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200" i="1" dirty="0" err="1">
                  <a:solidFill>
                    <a:schemeClr val="tx1"/>
                  </a:solidFill>
                </a:rPr>
                <a:t>Different</a:t>
              </a:r>
              <a:r>
                <a:rPr lang="fr-FR" sz="1200" i="1" dirty="0">
                  <a:solidFill>
                    <a:schemeClr val="tx1"/>
                  </a:solidFill>
                </a:rPr>
                <a:t> </a:t>
              </a:r>
              <a:r>
                <a:rPr lang="fr-FR" sz="1200" i="1" dirty="0" err="1">
                  <a:solidFill>
                    <a:schemeClr val="tx1"/>
                  </a:solidFill>
                </a:rPr>
                <a:t>lengthes</a:t>
              </a:r>
              <a:endParaRPr lang="fr-FR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00" name="ZoneTexte 406">
              <a:extLst>
                <a:ext uri="{FF2B5EF4-FFF2-40B4-BE49-F238E27FC236}">
                  <a16:creationId xmlns:a16="http://schemas.microsoft.com/office/drawing/2014/main" id="{1A727447-11C2-AA82-B9C0-B24921601208}"/>
                </a:ext>
              </a:extLst>
            </p:cNvPr>
            <p:cNvSpPr txBox="1"/>
            <p:nvPr/>
          </p:nvSpPr>
          <p:spPr>
            <a:xfrm flipH="1">
              <a:off x="3890163" y="1312937"/>
              <a:ext cx="513649" cy="235020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200" i="1" dirty="0">
                  <a:solidFill>
                    <a:schemeClr val="tx1"/>
                  </a:solidFill>
                </a:rPr>
                <a:t>PMT</a:t>
              </a:r>
            </a:p>
          </p:txBody>
        </p:sp>
        <p:sp>
          <p:nvSpPr>
            <p:cNvPr id="201" name="44 Cilindro">
              <a:extLst>
                <a:ext uri="{FF2B5EF4-FFF2-40B4-BE49-F238E27FC236}">
                  <a16:creationId xmlns:a16="http://schemas.microsoft.com/office/drawing/2014/main" id="{E520BE34-C37C-AF7A-EA57-A0CC3DD01246}"/>
                </a:ext>
              </a:extLst>
            </p:cNvPr>
            <p:cNvSpPr/>
            <p:nvPr/>
          </p:nvSpPr>
          <p:spPr bwMode="auto">
            <a:xfrm rot="16200000" flipH="1">
              <a:off x="5078379" y="1193639"/>
              <a:ext cx="162525" cy="1215440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2" name="ZoneTexte 406">
              <a:extLst>
                <a:ext uri="{FF2B5EF4-FFF2-40B4-BE49-F238E27FC236}">
                  <a16:creationId xmlns:a16="http://schemas.microsoft.com/office/drawing/2014/main" id="{A08CDECC-F19F-F884-1E27-E346657E362C}"/>
                </a:ext>
              </a:extLst>
            </p:cNvPr>
            <p:cNvSpPr txBox="1"/>
            <p:nvPr/>
          </p:nvSpPr>
          <p:spPr>
            <a:xfrm flipH="1">
              <a:off x="4879419" y="1490479"/>
              <a:ext cx="513649" cy="222429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100" i="1" dirty="0">
                  <a:solidFill>
                    <a:schemeClr val="tx1"/>
                  </a:solidFill>
                </a:rPr>
                <a:t>50</a:t>
              </a:r>
              <a:r>
                <a:rPr lang="el-GR" sz="1100" i="1" dirty="0">
                  <a:solidFill>
                    <a:schemeClr val="tx1"/>
                  </a:solidFill>
                </a:rPr>
                <a:t>Ω</a:t>
              </a:r>
              <a:endParaRPr lang="fr-FR" sz="1100" i="1" dirty="0">
                <a:solidFill>
                  <a:schemeClr val="tx1"/>
                </a:solidFill>
              </a:endParaRPr>
            </a:p>
          </p:txBody>
        </p:sp>
        <p:grpSp>
          <p:nvGrpSpPr>
            <p:cNvPr id="203" name="149 Grupo">
              <a:extLst>
                <a:ext uri="{FF2B5EF4-FFF2-40B4-BE49-F238E27FC236}">
                  <a16:creationId xmlns:a16="http://schemas.microsoft.com/office/drawing/2014/main" id="{E5CD35FA-5784-1BCB-47EF-91AB4BD50993}"/>
                </a:ext>
              </a:extLst>
            </p:cNvPr>
            <p:cNvGrpSpPr/>
            <p:nvPr/>
          </p:nvGrpSpPr>
          <p:grpSpPr>
            <a:xfrm>
              <a:off x="5674447" y="1879397"/>
              <a:ext cx="156574" cy="169708"/>
              <a:chOff x="2219064" y="2954838"/>
              <a:chExt cx="156710" cy="150380"/>
            </a:xfrm>
          </p:grpSpPr>
          <p:cxnSp>
            <p:nvCxnSpPr>
              <p:cNvPr id="205" name="Straight Connector 422">
                <a:extLst>
                  <a:ext uri="{FF2B5EF4-FFF2-40B4-BE49-F238E27FC236}">
                    <a16:creationId xmlns:a16="http://schemas.microsoft.com/office/drawing/2014/main" id="{87B15FC6-0E8A-D8CA-DA86-5B2C254BC8B3}"/>
                  </a:ext>
                </a:extLst>
              </p:cNvPr>
              <p:cNvCxnSpPr/>
              <p:nvPr/>
            </p:nvCxnSpPr>
            <p:spPr bwMode="auto">
              <a:xfrm>
                <a:off x="2291679" y="2954838"/>
                <a:ext cx="0" cy="95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423">
                <a:extLst>
                  <a:ext uri="{FF2B5EF4-FFF2-40B4-BE49-F238E27FC236}">
                    <a16:creationId xmlns:a16="http://schemas.microsoft.com/office/drawing/2014/main" id="{625E4572-010E-4704-C729-757EDEAD8F5B}"/>
                  </a:ext>
                </a:extLst>
              </p:cNvPr>
              <p:cNvCxnSpPr/>
              <p:nvPr/>
            </p:nvCxnSpPr>
            <p:spPr bwMode="auto">
              <a:xfrm>
                <a:off x="2219064" y="3049041"/>
                <a:ext cx="147211" cy="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423">
                <a:extLst>
                  <a:ext uri="{FF2B5EF4-FFF2-40B4-BE49-F238E27FC236}">
                    <a16:creationId xmlns:a16="http://schemas.microsoft.com/office/drawing/2014/main" id="{D4DA3F70-7995-4259-8A23-B9FB15D765FB}"/>
                  </a:ext>
                </a:extLst>
              </p:cNvPr>
              <p:cNvCxnSpPr/>
              <p:nvPr/>
            </p:nvCxnSpPr>
            <p:spPr bwMode="auto">
              <a:xfrm flipH="1" flipV="1">
                <a:off x="2234121" y="3049623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423">
                <a:extLst>
                  <a:ext uri="{FF2B5EF4-FFF2-40B4-BE49-F238E27FC236}">
                    <a16:creationId xmlns:a16="http://schemas.microsoft.com/office/drawing/2014/main" id="{AA5E8385-0990-9DB7-798F-E82B1661754B}"/>
                  </a:ext>
                </a:extLst>
              </p:cNvPr>
              <p:cNvCxnSpPr/>
              <p:nvPr/>
            </p:nvCxnSpPr>
            <p:spPr bwMode="auto">
              <a:xfrm flipH="1" flipV="1">
                <a:off x="2267744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423">
                <a:extLst>
                  <a:ext uri="{FF2B5EF4-FFF2-40B4-BE49-F238E27FC236}">
                    <a16:creationId xmlns:a16="http://schemas.microsoft.com/office/drawing/2014/main" id="{BC355B09-C797-B5D2-7969-506FB6574796}"/>
                  </a:ext>
                </a:extLst>
              </p:cNvPr>
              <p:cNvCxnSpPr/>
              <p:nvPr/>
            </p:nvCxnSpPr>
            <p:spPr bwMode="auto">
              <a:xfrm flipH="1" flipV="1">
                <a:off x="2303748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423">
                <a:extLst>
                  <a:ext uri="{FF2B5EF4-FFF2-40B4-BE49-F238E27FC236}">
                    <a16:creationId xmlns:a16="http://schemas.microsoft.com/office/drawing/2014/main" id="{3D236634-0FCA-3AB3-0E9A-8564F2E4F75A}"/>
                  </a:ext>
                </a:extLst>
              </p:cNvPr>
              <p:cNvCxnSpPr/>
              <p:nvPr/>
            </p:nvCxnSpPr>
            <p:spPr bwMode="auto">
              <a:xfrm flipH="1" flipV="1">
                <a:off x="2337371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ZoneTexte 632">
              <a:extLst>
                <a:ext uri="{FF2B5EF4-FFF2-40B4-BE49-F238E27FC236}">
                  <a16:creationId xmlns:a16="http://schemas.microsoft.com/office/drawing/2014/main" id="{F482479B-BDC0-A678-9F64-D20FA42C9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832304" y="3159386"/>
              <a:ext cx="2005655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800" i="1" u="none" dirty="0">
                  <a:solidFill>
                    <a:schemeClr val="tx1"/>
                  </a:solidFill>
                </a:rPr>
                <a:t>Front End </a:t>
              </a:r>
              <a:r>
                <a:rPr lang="fr-FR" sz="1800" i="1" u="none" dirty="0" err="1">
                  <a:solidFill>
                    <a:schemeClr val="tx1"/>
                  </a:solidFill>
                </a:rPr>
                <a:t>Board</a:t>
              </a:r>
              <a:endParaRPr lang="fr-FR" sz="1800" i="1" u="none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Conector recto de flecha 122">
            <a:extLst>
              <a:ext uri="{FF2B5EF4-FFF2-40B4-BE49-F238E27FC236}">
                <a16:creationId xmlns:a16="http://schemas.microsoft.com/office/drawing/2014/main" id="{6E3046D8-04C1-69DD-4655-18B183634CA5}"/>
              </a:ext>
            </a:extLst>
          </p:cNvPr>
          <p:cNvCxnSpPr>
            <a:cxnSpLocks noChangeShapeType="1"/>
            <a:stCxn id="18" idx="0"/>
            <a:endCxn id="165" idx="1"/>
          </p:cNvCxnSpPr>
          <p:nvPr/>
        </p:nvCxnSpPr>
        <p:spPr bwMode="auto">
          <a:xfrm flipV="1">
            <a:off x="1229841" y="1974007"/>
            <a:ext cx="3198799" cy="16319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ector recto de flecha 125">
            <a:extLst>
              <a:ext uri="{FF2B5EF4-FFF2-40B4-BE49-F238E27FC236}">
                <a16:creationId xmlns:a16="http://schemas.microsoft.com/office/drawing/2014/main" id="{A8237968-74AD-ECE0-3EF4-ACA24D42EE6C}"/>
              </a:ext>
            </a:extLst>
          </p:cNvPr>
          <p:cNvCxnSpPr>
            <a:cxnSpLocks noChangeShapeType="1"/>
            <a:stCxn id="12" idx="0"/>
            <a:endCxn id="166" idx="2"/>
          </p:cNvCxnSpPr>
          <p:nvPr/>
        </p:nvCxnSpPr>
        <p:spPr bwMode="auto">
          <a:xfrm flipV="1">
            <a:off x="3493443" y="1884949"/>
            <a:ext cx="1724012" cy="1743150"/>
          </a:xfrm>
          <a:prstGeom prst="straightConnector1">
            <a:avLst/>
          </a:prstGeom>
          <a:noFill/>
          <a:ln w="19050" algn="ctr">
            <a:solidFill>
              <a:schemeClr val="accent6">
                <a:lumMod val="50000"/>
              </a:schemeClr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E7C489F-F4ED-B663-6865-4A8462CB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349" y="6521220"/>
            <a:ext cx="2540000" cy="276225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6A3FE-31B6-53E6-ABF3-619A9307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690" y="6525347"/>
            <a:ext cx="5652598" cy="2762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PicoCal</a:t>
            </a:r>
            <a:r>
              <a:rPr lang="en-US" dirty="0"/>
              <a:t> Electronics meeting</a:t>
            </a:r>
          </a:p>
        </p:txBody>
      </p:sp>
      <p:cxnSp>
        <p:nvCxnSpPr>
          <p:cNvPr id="25" name="Conector recto de flecha 125">
            <a:extLst>
              <a:ext uri="{FF2B5EF4-FFF2-40B4-BE49-F238E27FC236}">
                <a16:creationId xmlns:a16="http://schemas.microsoft.com/office/drawing/2014/main" id="{41E3FA43-1B9E-26D8-4EEF-274954B1F8F1}"/>
              </a:ext>
            </a:extLst>
          </p:cNvPr>
          <p:cNvCxnSpPr>
            <a:cxnSpLocks noChangeShapeType="1"/>
            <a:stCxn id="24" idx="0"/>
            <a:endCxn id="167" idx="5"/>
          </p:cNvCxnSpPr>
          <p:nvPr/>
        </p:nvCxnSpPr>
        <p:spPr bwMode="auto">
          <a:xfrm flipV="1">
            <a:off x="5751794" y="1795983"/>
            <a:ext cx="42571" cy="1820842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Conector recto de flecha 125">
            <a:extLst>
              <a:ext uri="{FF2B5EF4-FFF2-40B4-BE49-F238E27FC236}">
                <a16:creationId xmlns:a16="http://schemas.microsoft.com/office/drawing/2014/main" id="{0B39970F-15D9-3821-8469-B828FDFDB7E5}"/>
              </a:ext>
            </a:extLst>
          </p:cNvPr>
          <p:cNvCxnSpPr>
            <a:cxnSpLocks noChangeShapeType="1"/>
            <a:stCxn id="31" idx="0"/>
            <a:endCxn id="134" idx="5"/>
          </p:cNvCxnSpPr>
          <p:nvPr/>
        </p:nvCxnSpPr>
        <p:spPr bwMode="auto">
          <a:xfrm flipH="1" flipV="1">
            <a:off x="6310278" y="1795983"/>
            <a:ext cx="1693351" cy="1821134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1" name="Grupo 250">
            <a:extLst>
              <a:ext uri="{FF2B5EF4-FFF2-40B4-BE49-F238E27FC236}">
                <a16:creationId xmlns:a16="http://schemas.microsoft.com/office/drawing/2014/main" id="{AA92EE22-8B1D-DC8B-F2F4-624CA3912D28}"/>
              </a:ext>
            </a:extLst>
          </p:cNvPr>
          <p:cNvGrpSpPr/>
          <p:nvPr/>
        </p:nvGrpSpPr>
        <p:grpSpPr>
          <a:xfrm>
            <a:off x="119336" y="3605932"/>
            <a:ext cx="2221010" cy="1715881"/>
            <a:chOff x="384044" y="4150206"/>
            <a:chExt cx="2221010" cy="1715881"/>
          </a:xfrm>
        </p:grpSpPr>
        <p:pic>
          <p:nvPicPr>
            <p:cNvPr id="9" name="Picture 4" descr="C:\Users\xavi\AppData\Local\Temp\x10sctmp7.png">
              <a:extLst>
                <a:ext uri="{FF2B5EF4-FFF2-40B4-BE49-F238E27FC236}">
                  <a16:creationId xmlns:a16="http://schemas.microsoft.com/office/drawing/2014/main" id="{83A997E4-9BA5-AF0F-D8E1-82B8B105A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81" y="4337091"/>
              <a:ext cx="1916457" cy="149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ángulo redondeado 123">
              <a:extLst>
                <a:ext uri="{FF2B5EF4-FFF2-40B4-BE49-F238E27FC236}">
                  <a16:creationId xmlns:a16="http://schemas.microsoft.com/office/drawing/2014/main" id="{BEE0AFA6-F4FE-E48A-DB87-2170337EE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44" y="4150206"/>
              <a:ext cx="2221010" cy="1715881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47" name="ZoneTexte 406">
              <a:extLst>
                <a:ext uri="{FF2B5EF4-FFF2-40B4-BE49-F238E27FC236}">
                  <a16:creationId xmlns:a16="http://schemas.microsoft.com/office/drawing/2014/main" id="{27F54970-385B-8B7F-484C-B91EDD6C4CC9}"/>
                </a:ext>
              </a:extLst>
            </p:cNvPr>
            <p:cNvSpPr txBox="1"/>
            <p:nvPr/>
          </p:nvSpPr>
          <p:spPr>
            <a:xfrm flipH="1">
              <a:off x="1178522" y="4228414"/>
              <a:ext cx="1101054" cy="2585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200" i="1" dirty="0">
                  <a:solidFill>
                    <a:schemeClr val="tx1"/>
                  </a:solidFill>
                </a:rPr>
                <a:t>PREAMP</a:t>
              </a:r>
            </a:p>
          </p:txBody>
        </p:sp>
      </p:grpSp>
      <p:grpSp>
        <p:nvGrpSpPr>
          <p:cNvPr id="252" name="Grupo 251">
            <a:extLst>
              <a:ext uri="{FF2B5EF4-FFF2-40B4-BE49-F238E27FC236}">
                <a16:creationId xmlns:a16="http://schemas.microsoft.com/office/drawing/2014/main" id="{2D0E61F8-25DB-4D7D-50E3-B0D19177D588}"/>
              </a:ext>
            </a:extLst>
          </p:cNvPr>
          <p:cNvGrpSpPr/>
          <p:nvPr/>
        </p:nvGrpSpPr>
        <p:grpSpPr>
          <a:xfrm>
            <a:off x="2382938" y="3628099"/>
            <a:ext cx="2221010" cy="1715881"/>
            <a:chOff x="2647646" y="4172373"/>
            <a:chExt cx="2221010" cy="1715881"/>
          </a:xfrm>
        </p:grpSpPr>
        <p:pic>
          <p:nvPicPr>
            <p:cNvPr id="11" name="Picture 6" descr="C:\Users\xavi\AppData\Local\Temp\x10sctmp8.png">
              <a:extLst>
                <a:ext uri="{FF2B5EF4-FFF2-40B4-BE49-F238E27FC236}">
                  <a16:creationId xmlns:a16="http://schemas.microsoft.com/office/drawing/2014/main" id="{ACC4A4ED-5204-05E1-91C4-05CC630C7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367" y="4223424"/>
              <a:ext cx="2031868" cy="1586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ángulo redondeado 123">
              <a:extLst>
                <a:ext uri="{FF2B5EF4-FFF2-40B4-BE49-F238E27FC236}">
                  <a16:creationId xmlns:a16="http://schemas.microsoft.com/office/drawing/2014/main" id="{5EEBB6A4-2129-CA0D-E7EE-9E727500E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646" y="4172373"/>
              <a:ext cx="2221010" cy="1715881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48" name="ZoneTexte 406">
              <a:extLst>
                <a:ext uri="{FF2B5EF4-FFF2-40B4-BE49-F238E27FC236}">
                  <a16:creationId xmlns:a16="http://schemas.microsoft.com/office/drawing/2014/main" id="{A1304E59-FBC0-BCF1-5516-D6567AC61C0F}"/>
                </a:ext>
              </a:extLst>
            </p:cNvPr>
            <p:cNvSpPr txBox="1"/>
            <p:nvPr/>
          </p:nvSpPr>
          <p:spPr>
            <a:xfrm flipH="1">
              <a:off x="3554786" y="4219250"/>
              <a:ext cx="1101054" cy="2585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200" i="1" dirty="0">
                  <a:solidFill>
                    <a:schemeClr val="tx1"/>
                  </a:solidFill>
                </a:rPr>
                <a:t>PZ FILTER</a:t>
              </a:r>
            </a:p>
          </p:txBody>
        </p:sp>
      </p:grpSp>
      <p:grpSp>
        <p:nvGrpSpPr>
          <p:cNvPr id="253" name="Grupo 252">
            <a:extLst>
              <a:ext uri="{FF2B5EF4-FFF2-40B4-BE49-F238E27FC236}">
                <a16:creationId xmlns:a16="http://schemas.microsoft.com/office/drawing/2014/main" id="{F3FE5B5D-2ADA-1F2E-FFD8-DD575DD28ECF}"/>
              </a:ext>
            </a:extLst>
          </p:cNvPr>
          <p:cNvGrpSpPr/>
          <p:nvPr/>
        </p:nvGrpSpPr>
        <p:grpSpPr>
          <a:xfrm>
            <a:off x="4641289" y="3616825"/>
            <a:ext cx="2221010" cy="1715881"/>
            <a:chOff x="4905997" y="4161099"/>
            <a:chExt cx="2221010" cy="1715881"/>
          </a:xfrm>
        </p:grpSpPr>
        <p:pic>
          <p:nvPicPr>
            <p:cNvPr id="21" name="Picture 8" descr="C:\Users\xavi\AppData\Local\Temp\x10sctmp9.png">
              <a:extLst>
                <a:ext uri="{FF2B5EF4-FFF2-40B4-BE49-F238E27FC236}">
                  <a16:creationId xmlns:a16="http://schemas.microsoft.com/office/drawing/2014/main" id="{40AF7A0F-9657-466B-975F-8F43DBBDF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607" y="4280975"/>
              <a:ext cx="2103150" cy="156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ángulo redondeado 123">
              <a:extLst>
                <a:ext uri="{FF2B5EF4-FFF2-40B4-BE49-F238E27FC236}">
                  <a16:creationId xmlns:a16="http://schemas.microsoft.com/office/drawing/2014/main" id="{2C921967-9F4D-132A-50AB-33D87DC0A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997" y="4161099"/>
              <a:ext cx="2221010" cy="1715881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240" name="Conector recto de flecha 127">
              <a:extLst>
                <a:ext uri="{FF2B5EF4-FFF2-40B4-BE49-F238E27FC236}">
                  <a16:creationId xmlns:a16="http://schemas.microsoft.com/office/drawing/2014/main" id="{612AAEB2-478A-41C9-D147-0BCB233769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29080" y="4581128"/>
              <a:ext cx="450193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1" name="CuadroTexto 104">
              <a:extLst>
                <a:ext uri="{FF2B5EF4-FFF2-40B4-BE49-F238E27FC236}">
                  <a16:creationId xmlns:a16="http://schemas.microsoft.com/office/drawing/2014/main" id="{ED1DFB59-D981-243C-3A26-061F6AA4A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8970" y="4421857"/>
              <a:ext cx="5597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25 </a:t>
              </a:r>
              <a:r>
                <a:rPr kumimoji="0" lang="ca-ES" alt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rPr>
                <a:t>ns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49" name="ZoneTexte 406">
              <a:extLst>
                <a:ext uri="{FF2B5EF4-FFF2-40B4-BE49-F238E27FC236}">
                  <a16:creationId xmlns:a16="http://schemas.microsoft.com/office/drawing/2014/main" id="{B34A0314-2CAB-00DE-4CF3-E4A2AD59FE33}"/>
                </a:ext>
              </a:extLst>
            </p:cNvPr>
            <p:cNvSpPr txBox="1"/>
            <p:nvPr/>
          </p:nvSpPr>
          <p:spPr>
            <a:xfrm flipH="1">
              <a:off x="5892953" y="4217218"/>
              <a:ext cx="1211159" cy="239745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200" i="1" dirty="0">
                  <a:solidFill>
                    <a:schemeClr val="tx1"/>
                  </a:solidFill>
                </a:rPr>
                <a:t>INTEGRATOR</a:t>
              </a:r>
            </a:p>
          </p:txBody>
        </p:sp>
      </p:grpSp>
      <p:grpSp>
        <p:nvGrpSpPr>
          <p:cNvPr id="254" name="Grupo 253">
            <a:extLst>
              <a:ext uri="{FF2B5EF4-FFF2-40B4-BE49-F238E27FC236}">
                <a16:creationId xmlns:a16="http://schemas.microsoft.com/office/drawing/2014/main" id="{E053AB67-8FD8-D7CE-68B1-38AAB59AFD00}"/>
              </a:ext>
            </a:extLst>
          </p:cNvPr>
          <p:cNvGrpSpPr/>
          <p:nvPr/>
        </p:nvGrpSpPr>
        <p:grpSpPr>
          <a:xfrm>
            <a:off x="6893124" y="3617117"/>
            <a:ext cx="2221010" cy="1715881"/>
            <a:chOff x="7157832" y="4161391"/>
            <a:chExt cx="2221010" cy="1715881"/>
          </a:xfrm>
        </p:grpSpPr>
        <p:pic>
          <p:nvPicPr>
            <p:cNvPr id="30" name="Picture 10" descr="C:\Users\xavi\AppData\Local\Temp\x10sctmp10.png">
              <a:extLst>
                <a:ext uri="{FF2B5EF4-FFF2-40B4-BE49-F238E27FC236}">
                  <a16:creationId xmlns:a16="http://schemas.microsoft.com/office/drawing/2014/main" id="{AEBD44A2-5D89-7064-F501-A305B4956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048" y="4319981"/>
              <a:ext cx="2115083" cy="148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ángulo redondeado 123">
              <a:extLst>
                <a:ext uri="{FF2B5EF4-FFF2-40B4-BE49-F238E27FC236}">
                  <a16:creationId xmlns:a16="http://schemas.microsoft.com/office/drawing/2014/main" id="{B6BBA6A6-18A0-F752-E6A0-DBD554E57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7832" y="4161391"/>
              <a:ext cx="2221010" cy="1715881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50" name="ZoneTexte 406">
              <a:extLst>
                <a:ext uri="{FF2B5EF4-FFF2-40B4-BE49-F238E27FC236}">
                  <a16:creationId xmlns:a16="http://schemas.microsoft.com/office/drawing/2014/main" id="{3F232246-B470-9EB1-3FEE-E429D122B58E}"/>
                </a:ext>
              </a:extLst>
            </p:cNvPr>
            <p:cNvSpPr txBox="1"/>
            <p:nvPr/>
          </p:nvSpPr>
          <p:spPr>
            <a:xfrm flipH="1">
              <a:off x="7968208" y="4227200"/>
              <a:ext cx="1101054" cy="2585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1200" i="1" dirty="0">
                  <a:solidFill>
                    <a:schemeClr val="tx1"/>
                  </a:solidFill>
                </a:rPr>
                <a:t>TH</a:t>
              </a:r>
            </a:p>
          </p:txBody>
        </p:sp>
      </p:grpSp>
      <p:sp>
        <p:nvSpPr>
          <p:cNvPr id="255" name="Marcador de contenido 262">
            <a:extLst>
              <a:ext uri="{FF2B5EF4-FFF2-40B4-BE49-F238E27FC236}">
                <a16:creationId xmlns:a16="http://schemas.microsoft.com/office/drawing/2014/main" id="{2588A2C0-E6A8-A2A0-1F8B-AB82C7CF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882" y="5307574"/>
            <a:ext cx="2849804" cy="1222192"/>
          </a:xfrm>
        </p:spPr>
        <p:txBody>
          <a:bodyPr/>
          <a:lstStyle/>
          <a:p>
            <a:r>
              <a:rPr lang="ca-ES" sz="1800" dirty="0"/>
              <a:t>PZ </a:t>
            </a:r>
            <a:r>
              <a:rPr lang="ca-ES" sz="1800" dirty="0" err="1"/>
              <a:t>shaper</a:t>
            </a:r>
            <a:r>
              <a:rPr lang="ca-ES" sz="1800" dirty="0"/>
              <a:t> </a:t>
            </a:r>
            <a:r>
              <a:rPr lang="ca-ES" sz="1800" dirty="0" err="1"/>
              <a:t>filter</a:t>
            </a:r>
            <a:endParaRPr lang="ca-ES" sz="1800" dirty="0"/>
          </a:p>
          <a:p>
            <a:pPr lvl="1"/>
            <a:r>
              <a:rPr lang="ca-ES" sz="1600" dirty="0"/>
              <a:t>≠</a:t>
            </a:r>
            <a:r>
              <a:rPr lang="ca-ES" sz="1400" dirty="0"/>
              <a:t> </a:t>
            </a:r>
            <a:r>
              <a:rPr lang="ca-ES" sz="1400" dirty="0" err="1"/>
              <a:t>shape</a:t>
            </a:r>
            <a:r>
              <a:rPr lang="ca-ES" sz="1400" dirty="0"/>
              <a:t> </a:t>
            </a:r>
            <a:r>
              <a:rPr lang="ca-ES" sz="1400" dirty="0" err="1"/>
              <a:t>signals</a:t>
            </a:r>
            <a:r>
              <a:rPr lang="ca-ES" sz="1400" dirty="0"/>
              <a:t> (techno, cable </a:t>
            </a:r>
            <a:r>
              <a:rPr lang="ca-ES" sz="1400" dirty="0" err="1"/>
              <a:t>and</a:t>
            </a:r>
            <a:r>
              <a:rPr lang="ca-ES" sz="1400" dirty="0"/>
              <a:t> PMT)</a:t>
            </a:r>
          </a:p>
          <a:p>
            <a:pPr lvl="1"/>
            <a:r>
              <a:rPr lang="ca-ES" sz="1400" dirty="0" err="1"/>
              <a:t>Adjustable</a:t>
            </a:r>
            <a:r>
              <a:rPr lang="ca-ES" sz="1400" dirty="0"/>
              <a:t> RC</a:t>
            </a:r>
          </a:p>
        </p:txBody>
      </p:sp>
      <p:sp>
        <p:nvSpPr>
          <p:cNvPr id="96" name="Marcador de contenido 262">
            <a:extLst>
              <a:ext uri="{FF2B5EF4-FFF2-40B4-BE49-F238E27FC236}">
                <a16:creationId xmlns:a16="http://schemas.microsoft.com/office/drawing/2014/main" id="{CF9BCA5A-74D2-1288-CF89-8709151BCCD8}"/>
              </a:ext>
            </a:extLst>
          </p:cNvPr>
          <p:cNvSpPr txBox="1">
            <a:spLocks/>
          </p:cNvSpPr>
          <p:nvPr/>
        </p:nvSpPr>
        <p:spPr bwMode="auto">
          <a:xfrm>
            <a:off x="4608146" y="5303152"/>
            <a:ext cx="2284978" cy="12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ca-ES" sz="1800" b="0" dirty="0" err="1"/>
              <a:t>Integrator</a:t>
            </a:r>
            <a:endParaRPr lang="ca-ES" sz="1800" b="0" dirty="0"/>
          </a:p>
          <a:p>
            <a:pPr lvl="1"/>
            <a:r>
              <a:rPr lang="ca-ES" sz="1400" b="0" dirty="0" err="1"/>
              <a:t>Gain</a:t>
            </a:r>
            <a:r>
              <a:rPr lang="ca-ES" sz="1400" b="0" dirty="0"/>
              <a:t> </a:t>
            </a:r>
            <a:r>
              <a:rPr lang="ca-ES" sz="1400" b="0" dirty="0" err="1"/>
              <a:t>adjust</a:t>
            </a:r>
            <a:endParaRPr lang="ca-ES" sz="1400" b="0" dirty="0"/>
          </a:p>
          <a:p>
            <a:pPr lvl="2"/>
            <a:r>
              <a:rPr lang="ca-ES" sz="1200" b="0" dirty="0"/>
              <a:t>Variable </a:t>
            </a:r>
            <a:r>
              <a:rPr lang="ca-ES" sz="1200" b="0" dirty="0" err="1"/>
              <a:t>capacitor</a:t>
            </a:r>
            <a:endParaRPr lang="ca-ES" sz="1200" b="0" dirty="0"/>
          </a:p>
        </p:txBody>
      </p:sp>
      <p:sp>
        <p:nvSpPr>
          <p:cNvPr id="97" name="Marcador de contenido 262">
            <a:extLst>
              <a:ext uri="{FF2B5EF4-FFF2-40B4-BE49-F238E27FC236}">
                <a16:creationId xmlns:a16="http://schemas.microsoft.com/office/drawing/2014/main" id="{ABE402DE-6DDD-BEC3-6DDB-C38CE421F458}"/>
              </a:ext>
            </a:extLst>
          </p:cNvPr>
          <p:cNvSpPr txBox="1">
            <a:spLocks/>
          </p:cNvSpPr>
          <p:nvPr/>
        </p:nvSpPr>
        <p:spPr bwMode="auto">
          <a:xfrm>
            <a:off x="6677492" y="5301208"/>
            <a:ext cx="3372746" cy="12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0" kern="0" dirty="0"/>
              <a:t>Flip-around T&amp;H</a:t>
            </a:r>
            <a:endParaRPr lang="ca-ES" sz="1800" b="0" kern="0" dirty="0"/>
          </a:p>
          <a:p>
            <a:pPr lvl="1">
              <a:lnSpc>
                <a:spcPct val="100000"/>
              </a:lnSpc>
            </a:pPr>
            <a:r>
              <a:rPr lang="en-US" sz="1400" b="0" kern="0" dirty="0"/>
              <a:t>Precision for 11 bits</a:t>
            </a:r>
          </a:p>
          <a:p>
            <a:pPr lvl="1">
              <a:lnSpc>
                <a:spcPct val="100000"/>
              </a:lnSpc>
            </a:pPr>
            <a:r>
              <a:rPr lang="en-US" sz="1400" b="0" kern="0" dirty="0"/>
              <a:t>Bottom plate sampling technique</a:t>
            </a:r>
          </a:p>
          <a:p>
            <a:pPr lvl="1">
              <a:lnSpc>
                <a:spcPct val="100000"/>
              </a:lnSpc>
            </a:pPr>
            <a:r>
              <a:rPr lang="ca-ES" sz="1400" b="0" kern="0" dirty="0"/>
              <a:t>3 non-</a:t>
            </a:r>
            <a:r>
              <a:rPr lang="ca-ES" sz="1400" b="0" kern="0" dirty="0" err="1"/>
              <a:t>overlapped</a:t>
            </a:r>
            <a:r>
              <a:rPr lang="ca-ES" sz="1400" b="0" kern="0" dirty="0"/>
              <a:t> 20MHz </a:t>
            </a:r>
            <a:r>
              <a:rPr lang="ca-ES" sz="1400" b="0" kern="0" dirty="0" err="1"/>
              <a:t>clocks</a:t>
            </a:r>
            <a:endParaRPr lang="ca-ES" sz="1400" b="0" kern="0" dirty="0"/>
          </a:p>
        </p:txBody>
      </p:sp>
      <p:sp>
        <p:nvSpPr>
          <p:cNvPr id="98" name="Marcador de contenido 262">
            <a:extLst>
              <a:ext uri="{FF2B5EF4-FFF2-40B4-BE49-F238E27FC236}">
                <a16:creationId xmlns:a16="http://schemas.microsoft.com/office/drawing/2014/main" id="{DE9009C0-5885-A6A4-EAF4-9D1839BD2558}"/>
              </a:ext>
            </a:extLst>
          </p:cNvPr>
          <p:cNvSpPr txBox="1">
            <a:spLocks/>
          </p:cNvSpPr>
          <p:nvPr/>
        </p:nvSpPr>
        <p:spPr bwMode="auto">
          <a:xfrm>
            <a:off x="8904312" y="1108035"/>
            <a:ext cx="3307141" cy="239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a-ES" sz="1800" b="0" kern="0" dirty="0" err="1"/>
              <a:t>Analog</a:t>
            </a:r>
            <a:r>
              <a:rPr lang="ca-ES" sz="1800" b="0" kern="0" dirty="0"/>
              <a:t> </a:t>
            </a:r>
            <a:r>
              <a:rPr lang="ca-ES" sz="1800" b="0" kern="0" dirty="0" err="1"/>
              <a:t>blocks</a:t>
            </a:r>
            <a:r>
              <a:rPr lang="ca-ES" sz="1800" b="0" kern="0" dirty="0"/>
              <a:t> </a:t>
            </a:r>
            <a:r>
              <a:rPr lang="ca-ES" sz="1800" b="0" kern="0" dirty="0" err="1"/>
              <a:t>based</a:t>
            </a:r>
            <a:r>
              <a:rPr lang="ca-ES" sz="1800" b="0" kern="0" dirty="0"/>
              <a:t> on FDOA</a:t>
            </a:r>
          </a:p>
          <a:p>
            <a:pPr>
              <a:lnSpc>
                <a:spcPct val="100000"/>
              </a:lnSpc>
            </a:pPr>
            <a:r>
              <a:rPr lang="ca-ES" sz="1800" b="0" kern="0" dirty="0"/>
              <a:t>4:1 MUX (1 </a:t>
            </a:r>
            <a:r>
              <a:rPr lang="ca-ES" sz="1800" b="0" kern="0" dirty="0" err="1"/>
              <a:t>channel</a:t>
            </a:r>
            <a:r>
              <a:rPr lang="ca-ES" sz="1800" b="0" kern="0" dirty="0"/>
              <a:t>, 40MHz)</a:t>
            </a:r>
          </a:p>
          <a:p>
            <a:pPr>
              <a:lnSpc>
                <a:spcPct val="100000"/>
              </a:lnSpc>
            </a:pPr>
            <a:r>
              <a:rPr lang="ca-ES" sz="1800" b="0" kern="0" dirty="0"/>
              <a:t>Output buffer </a:t>
            </a:r>
            <a:r>
              <a:rPr lang="ca-ES" sz="1800" b="0" kern="0" dirty="0" err="1"/>
              <a:t>needed</a:t>
            </a:r>
            <a:r>
              <a:rPr lang="ca-ES" sz="1800" b="0" kern="0" dirty="0"/>
              <a:t> to </a:t>
            </a:r>
            <a:r>
              <a:rPr lang="ca-ES" sz="1800" b="0" kern="0" dirty="0" err="1"/>
              <a:t>cope</a:t>
            </a:r>
            <a:r>
              <a:rPr lang="ca-ES" sz="1800" b="0" kern="0" dirty="0"/>
              <a:t> </a:t>
            </a:r>
            <a:r>
              <a:rPr lang="ca-ES" sz="1800" b="0" kern="0" dirty="0" err="1"/>
              <a:t>with</a:t>
            </a:r>
            <a:r>
              <a:rPr lang="ca-ES" sz="1800" b="0" kern="0" dirty="0"/>
              <a:t> </a:t>
            </a:r>
            <a:r>
              <a:rPr lang="ca-ES" sz="1800" b="0" kern="0" dirty="0" err="1"/>
              <a:t>IO+pack+ADC</a:t>
            </a:r>
            <a:r>
              <a:rPr lang="ca-ES" sz="1800" b="0" kern="0" dirty="0"/>
              <a:t> </a:t>
            </a:r>
            <a:r>
              <a:rPr lang="ca-ES" sz="1800" b="0" kern="0" dirty="0" err="1"/>
              <a:t>parasitics</a:t>
            </a:r>
            <a:endParaRPr lang="ca-ES" sz="1800" b="0" kern="0" dirty="0"/>
          </a:p>
          <a:p>
            <a:r>
              <a:rPr lang="ca-ES" sz="1800" b="0" dirty="0" err="1"/>
              <a:t>Need</a:t>
            </a:r>
            <a:r>
              <a:rPr lang="ca-ES" sz="1800" b="0" dirty="0"/>
              <a:t> to </a:t>
            </a:r>
            <a:r>
              <a:rPr lang="ca-ES" sz="1800" b="0" dirty="0" err="1"/>
              <a:t>calibrate</a:t>
            </a:r>
            <a:r>
              <a:rPr lang="ca-ES" sz="1800" b="0" dirty="0"/>
              <a:t> </a:t>
            </a:r>
            <a:r>
              <a:rPr lang="ca-ES" sz="1800" b="0" dirty="0" err="1"/>
              <a:t>clk</a:t>
            </a:r>
            <a:r>
              <a:rPr lang="ca-ES" sz="1800" b="0" dirty="0"/>
              <a:t> </a:t>
            </a:r>
            <a:r>
              <a:rPr lang="ca-ES" sz="1800" b="0" dirty="0" err="1"/>
              <a:t>phase</a:t>
            </a:r>
            <a:r>
              <a:rPr lang="ca-ES" sz="1800" b="0" dirty="0"/>
              <a:t> </a:t>
            </a:r>
            <a:r>
              <a:rPr lang="ca-ES" sz="1800" b="0" dirty="0" err="1"/>
              <a:t>with</a:t>
            </a:r>
            <a:r>
              <a:rPr lang="ca-ES" sz="1800" b="0" dirty="0"/>
              <a:t> &lt; 1ns </a:t>
            </a:r>
            <a:r>
              <a:rPr lang="ca-ES" sz="1800" b="0" dirty="0" err="1"/>
              <a:t>resolution</a:t>
            </a:r>
            <a:endParaRPr lang="ca-ES" sz="1800" b="0" dirty="0"/>
          </a:p>
          <a:p>
            <a:pPr lvl="1"/>
            <a:r>
              <a:rPr lang="ca-ES" sz="1400" b="0" dirty="0"/>
              <a:t>A </a:t>
            </a:r>
            <a:r>
              <a:rPr lang="ca-ES" sz="1400" b="0" dirty="0" err="1"/>
              <a:t>preliminary</a:t>
            </a:r>
            <a:r>
              <a:rPr lang="ca-ES" sz="1400" b="0" dirty="0"/>
              <a:t> DLL </a:t>
            </a:r>
            <a:r>
              <a:rPr lang="ca-ES" sz="1400" b="0" dirty="0" err="1"/>
              <a:t>based</a:t>
            </a:r>
            <a:r>
              <a:rPr lang="ca-ES" sz="1400" b="0" dirty="0"/>
              <a:t> on a VCDL has </a:t>
            </a:r>
            <a:r>
              <a:rPr lang="ca-ES" sz="1400" b="0" dirty="0" err="1"/>
              <a:t>been</a:t>
            </a:r>
            <a:r>
              <a:rPr lang="ca-ES" sz="1400" b="0" dirty="0"/>
              <a:t> </a:t>
            </a:r>
            <a:r>
              <a:rPr lang="ca-ES" sz="1400" b="0" dirty="0" err="1"/>
              <a:t>designed</a:t>
            </a:r>
            <a:r>
              <a:rPr lang="ca-ES" sz="1400" b="0" dirty="0"/>
              <a:t> </a:t>
            </a:r>
          </a:p>
          <a:p>
            <a:pPr lvl="1"/>
            <a:r>
              <a:rPr lang="en-US" sz="1400" b="0" dirty="0"/>
              <a:t>VCDL 32 stages (~780 </a:t>
            </a:r>
            <a:r>
              <a:rPr lang="en-US" sz="1400" b="0" dirty="0" err="1"/>
              <a:t>ps</a:t>
            </a:r>
            <a:r>
              <a:rPr lang="en-US" sz="1400" b="0" dirty="0"/>
              <a:t>)</a:t>
            </a:r>
          </a:p>
          <a:p>
            <a:pPr lvl="1"/>
            <a:r>
              <a:rPr lang="en-US" sz="1400" b="0" dirty="0"/>
              <a:t>Delay control with varactors</a:t>
            </a:r>
            <a:endParaRPr lang="ca-ES" sz="1400" b="0" dirty="0"/>
          </a:p>
          <a:p>
            <a:pPr>
              <a:lnSpc>
                <a:spcPct val="100000"/>
              </a:lnSpc>
            </a:pPr>
            <a:endParaRPr lang="ca-ES" sz="1800" b="0" kern="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0751077-66EB-AE6C-7D7F-B12602B2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84" y="-59"/>
            <a:ext cx="10474251" cy="862956"/>
          </a:xfrm>
        </p:spPr>
        <p:txBody>
          <a:bodyPr/>
          <a:lstStyle/>
          <a:p>
            <a:r>
              <a:rPr lang="en-GB" sz="2800" dirty="0"/>
              <a:t>1. Introduction.</a:t>
            </a:r>
            <a:br>
              <a:rPr lang="en-GB" sz="2800" dirty="0"/>
            </a:br>
            <a:r>
              <a:rPr lang="en-GB" sz="2800" dirty="0"/>
              <a:t>1.2. Energy ASIC: Analog processing chain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881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3246EB98-5AE1-6481-97D7-C5F6120F68DB}"/>
              </a:ext>
            </a:extLst>
          </p:cNvPr>
          <p:cNvSpPr txBox="1">
            <a:spLocks/>
          </p:cNvSpPr>
          <p:nvPr/>
        </p:nvSpPr>
        <p:spPr bwMode="auto">
          <a:xfrm>
            <a:off x="191344" y="1124744"/>
            <a:ext cx="11809312" cy="7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0" kern="0" dirty="0"/>
              <a:t>Development of a Rail-to-rail fully differential OTA in TSMC 65 nm technology to be used</a:t>
            </a:r>
          </a:p>
          <a:p>
            <a:pPr>
              <a:lnSpc>
                <a:spcPct val="100000"/>
              </a:lnSpc>
            </a:pPr>
            <a:r>
              <a:rPr lang="en-US" sz="2000" b="0" kern="0" dirty="0"/>
              <a:t>The OTA must achieved the following specifications:</a:t>
            </a:r>
          </a:p>
        </p:txBody>
      </p:sp>
      <p:pic>
        <p:nvPicPr>
          <p:cNvPr id="26" name="Graphic 4">
            <a:extLst>
              <a:ext uri="{FF2B5EF4-FFF2-40B4-BE49-F238E27FC236}">
                <a16:creationId xmlns:a16="http://schemas.microsoft.com/office/drawing/2014/main" id="{F6621F5D-7B19-EED2-185E-0D8B60C4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1763" y="2139912"/>
            <a:ext cx="7318893" cy="4025392"/>
          </a:xfrm>
          <a:prstGeom prst="rect">
            <a:avLst/>
          </a:prstGeom>
        </p:spPr>
      </p:pic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C6F11B02-830E-B26A-2011-64A36C69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349" y="6521220"/>
            <a:ext cx="2540000" cy="276225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591-21C0-2CE4-47BA-AC4286C5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690" y="6525347"/>
            <a:ext cx="5652598" cy="2762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PicoCal</a:t>
            </a:r>
            <a:r>
              <a:rPr lang="en-US" dirty="0"/>
              <a:t> Electronics meeting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6E593A8-80A0-B2CC-1489-B1A2784A307F}"/>
              </a:ext>
            </a:extLst>
          </p:cNvPr>
          <p:cNvSpPr txBox="1">
            <a:spLocks/>
          </p:cNvSpPr>
          <p:nvPr/>
        </p:nvSpPr>
        <p:spPr bwMode="auto">
          <a:xfrm>
            <a:off x="479376" y="2598494"/>
            <a:ext cx="3888432" cy="3350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357188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0" kern="0" dirty="0"/>
              <a:t>TSMC 65nm technology</a:t>
            </a:r>
          </a:p>
          <a:p>
            <a:pPr marL="357188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0" kern="0" dirty="0"/>
              <a:t>Fully differential</a:t>
            </a:r>
          </a:p>
          <a:p>
            <a:pPr marL="357188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0" kern="0" dirty="0"/>
              <a:t>Rail-to-Rail (0-1.2 V)</a:t>
            </a:r>
          </a:p>
          <a:p>
            <a:pPr marL="357188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0" kern="0" dirty="0"/>
              <a:t>Low frequency gain &gt; 70 dB</a:t>
            </a:r>
          </a:p>
          <a:p>
            <a:pPr marL="357188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0" kern="0" dirty="0"/>
              <a:t>GBW &gt; 500 MHz</a:t>
            </a:r>
          </a:p>
          <a:p>
            <a:pPr marL="357188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0" kern="0" dirty="0"/>
              <a:t>PM &gt; 65º</a:t>
            </a:r>
          </a:p>
          <a:p>
            <a:pPr marL="357188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0" kern="0" dirty="0"/>
              <a:t>SR &gt; 0.5 V/ns</a:t>
            </a:r>
          </a:p>
          <a:p>
            <a:pPr marL="357188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0" kern="0" dirty="0"/>
              <a:t>VCM ~0.6V</a:t>
            </a:r>
          </a:p>
          <a:p>
            <a:pPr marL="357188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0" kern="0" dirty="0"/>
              <a:t>Power optimization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BBDD824-ABE0-30B8-4368-D422AEE7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1. Introduction.</a:t>
            </a:r>
            <a:br>
              <a:rPr lang="en-GB" sz="2800" dirty="0"/>
            </a:br>
            <a:r>
              <a:rPr lang="en-GB" sz="2800" dirty="0"/>
              <a:t>1.3. Fully differential operational amplifier (FDOA)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9939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3246EB98-5AE1-6481-97D7-C5F6120F68DB}"/>
              </a:ext>
            </a:extLst>
          </p:cNvPr>
          <p:cNvSpPr txBox="1">
            <a:spLocks/>
          </p:cNvSpPr>
          <p:nvPr/>
        </p:nvSpPr>
        <p:spPr bwMode="auto">
          <a:xfrm>
            <a:off x="983432" y="1681584"/>
            <a:ext cx="3737865" cy="189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DC8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Rail-to-rail input to use the maximum voltage range</a:t>
            </a:r>
          </a:p>
          <a:p>
            <a:pPr marR="0" lvl="1" indent="-374650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Challenge of RTR input stages is to achieve constant g</a:t>
            </a:r>
            <a:r>
              <a:rPr kumimoji="0" lang="en-US" sz="17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across </a:t>
            </a:r>
            <a:r>
              <a:rPr lang="en-US" sz="1700" b="0" kern="0" dirty="0">
                <a:solidFill>
                  <a:srgbClr val="000000"/>
                </a:solidFill>
                <a:latin typeface="Arial"/>
              </a:rPr>
              <a:t>the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CM range.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93B8844-B241-054B-9D92-D66259BF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349" y="6521220"/>
            <a:ext cx="2540000" cy="276225"/>
          </a:xfrm>
        </p:spPr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5FDC0C-14E7-55B0-C825-CC35BB7A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690" y="6525347"/>
            <a:ext cx="5652598" cy="2762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PicoCal</a:t>
            </a:r>
            <a:r>
              <a:rPr lang="en-US" dirty="0"/>
              <a:t> Electronics meeting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26C6404-0F51-DBB1-C0D9-DEDA0D8E2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1763" y="2139912"/>
            <a:ext cx="7318893" cy="4025392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A751FE3-9851-F574-6D1E-625BC02FE2CE}"/>
              </a:ext>
            </a:extLst>
          </p:cNvPr>
          <p:cNvSpPr txBox="1">
            <a:spLocks/>
          </p:cNvSpPr>
          <p:nvPr/>
        </p:nvSpPr>
        <p:spPr bwMode="auto">
          <a:xfrm>
            <a:off x="983432" y="4990873"/>
            <a:ext cx="3542075" cy="117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2000" b="0" kern="0" dirty="0">
                <a:solidFill>
                  <a:srgbClr val="005DC8">
                    <a:lumMod val="75000"/>
                  </a:srgbClr>
                </a:solidFill>
                <a:latin typeface="Arial"/>
              </a:rPr>
              <a:t>Folded </a:t>
            </a:r>
            <a:r>
              <a:rPr lang="en-US" sz="2000" b="0" kern="0" dirty="0" err="1">
                <a:solidFill>
                  <a:srgbClr val="005DC8">
                    <a:lumMod val="75000"/>
                  </a:srgbClr>
                </a:solidFill>
                <a:latin typeface="Arial"/>
              </a:rPr>
              <a:t>cascode</a:t>
            </a:r>
            <a:r>
              <a:rPr lang="en-US" sz="2000" b="0" kern="0" dirty="0">
                <a:solidFill>
                  <a:srgbClr val="005DC8">
                    <a:lumMod val="75000"/>
                  </a:srgbClr>
                </a:solidFill>
                <a:latin typeface="Arial"/>
              </a:rPr>
              <a:t> for high gain</a:t>
            </a:r>
          </a:p>
          <a:p>
            <a:pPr lvl="1" indent="-374650">
              <a:lnSpc>
                <a:spcPct val="100000"/>
              </a:lnSpc>
              <a:buFont typeface="Arial" panose="020B0604020202020204" pitchFamily="34" charset="0"/>
              <a:buChar char="→"/>
              <a:defRPr/>
            </a:pPr>
            <a:r>
              <a:rPr lang="en-US" sz="1700" b="0" kern="0" dirty="0">
                <a:solidFill>
                  <a:srgbClr val="000000"/>
                </a:solidFill>
                <a:latin typeface="Arial"/>
              </a:rPr>
              <a:t>Gain-boosting technique included in the </a:t>
            </a:r>
            <a:r>
              <a:rPr lang="en-US" sz="1700" b="0" kern="0" dirty="0" err="1">
                <a:solidFill>
                  <a:srgbClr val="000000"/>
                </a:solidFill>
                <a:latin typeface="Arial"/>
              </a:rPr>
              <a:t>cascode</a:t>
            </a:r>
            <a:endParaRPr lang="en-US" sz="1700" b="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5E19B82-64E8-BABB-6EDF-ED069495EF0A}"/>
              </a:ext>
            </a:extLst>
          </p:cNvPr>
          <p:cNvSpPr txBox="1">
            <a:spLocks/>
          </p:cNvSpPr>
          <p:nvPr/>
        </p:nvSpPr>
        <p:spPr bwMode="auto">
          <a:xfrm>
            <a:off x="7788187" y="5233470"/>
            <a:ext cx="4829448" cy="12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DC8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Class AB output stage</a:t>
            </a:r>
          </a:p>
          <a:p>
            <a:pPr marR="0" lvl="1" indent="-374650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lang="en-US" sz="1700" b="0" kern="0" dirty="0">
                <a:solidFill>
                  <a:srgbClr val="000000"/>
                </a:solidFill>
                <a:latin typeface="Arial"/>
              </a:rPr>
              <a:t>Ensure rail-to-rail swing at the output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87AC093-F36C-6D19-5AA7-6801829F753E}"/>
              </a:ext>
            </a:extLst>
          </p:cNvPr>
          <p:cNvSpPr txBox="1">
            <a:spLocks/>
          </p:cNvSpPr>
          <p:nvPr/>
        </p:nvSpPr>
        <p:spPr bwMode="auto">
          <a:xfrm>
            <a:off x="7475812" y="1052736"/>
            <a:ext cx="3737865" cy="117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450"/>
              </a:spcBef>
              <a:spcAft>
                <a:spcPct val="0"/>
              </a:spcAft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Ø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DC8">
                    <a:lumMod val="75000"/>
                  </a:srgbClr>
                </a:solidFill>
                <a:effectLst/>
                <a:uLnTx/>
                <a:uFillTx/>
                <a:latin typeface="Arial"/>
              </a:rPr>
              <a:t>Common mode feedback</a:t>
            </a:r>
          </a:p>
          <a:p>
            <a:pPr marR="0" lvl="1" indent="-374650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r>
              <a:rPr lang="en-US" sz="1700" b="0" kern="0" dirty="0">
                <a:solidFill>
                  <a:srgbClr val="000000"/>
                </a:solidFill>
                <a:latin typeface="Arial"/>
              </a:rPr>
              <a:t>Use of average resistors and a moderate gain amplifier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07AA177-F342-B697-9A7A-BE9E014626CB}"/>
              </a:ext>
            </a:extLst>
          </p:cNvPr>
          <p:cNvCxnSpPr/>
          <p:nvPr/>
        </p:nvCxnSpPr>
        <p:spPr bwMode="auto">
          <a:xfrm flipH="1" flipV="1">
            <a:off x="7896200" y="4873427"/>
            <a:ext cx="216024" cy="36004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BF61F3F-E143-A248-42B2-59FF333320AB}"/>
              </a:ext>
            </a:extLst>
          </p:cNvPr>
          <p:cNvCxnSpPr>
            <a:cxnSpLocks/>
          </p:cNvCxnSpPr>
          <p:nvPr/>
        </p:nvCxnSpPr>
        <p:spPr bwMode="auto">
          <a:xfrm>
            <a:off x="8688288" y="2031804"/>
            <a:ext cx="0" cy="317076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FE61E7D-6DD5-7731-B113-A8D77F8F4563}"/>
              </a:ext>
            </a:extLst>
          </p:cNvPr>
          <p:cNvCxnSpPr>
            <a:cxnSpLocks/>
          </p:cNvCxnSpPr>
          <p:nvPr/>
        </p:nvCxnSpPr>
        <p:spPr bwMode="auto">
          <a:xfrm>
            <a:off x="4064784" y="2998971"/>
            <a:ext cx="1874239" cy="870229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698099F1-2E1D-C72E-5206-1D51FD5E5901}"/>
              </a:ext>
            </a:extLst>
          </p:cNvPr>
          <p:cNvCxnSpPr>
            <a:cxnSpLocks/>
          </p:cNvCxnSpPr>
          <p:nvPr/>
        </p:nvCxnSpPr>
        <p:spPr bwMode="auto">
          <a:xfrm flipV="1">
            <a:off x="4439816" y="4462902"/>
            <a:ext cx="2232248" cy="672634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DE698102-618A-22F2-4D24-05787CC6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1. Introduction.</a:t>
            </a:r>
            <a:br>
              <a:rPr lang="en-GB" sz="2800" dirty="0"/>
            </a:br>
            <a:r>
              <a:rPr lang="en-GB" sz="2800" dirty="0"/>
              <a:t>1.3. Fully differential operational amplifier (FDOA)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7884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60A0C0-1D37-DBF1-F217-1D27D9E9CC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9D5AEC-EB1D-4FEC-B072-0586F55F85B8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8AF2939-D0F0-A2B2-94D0-1C15561B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41EA-8902-4FEF-97BF-CB1A6E8589B3}" type="slidenum">
              <a:rPr lang="es-ES" altLang="es-ES" smtClean="0"/>
              <a:pPr/>
              <a:t>7</a:t>
            </a:fld>
            <a:endParaRPr lang="es-ES" altLang="es-E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A273640-2B96-6907-12C2-D922D22BE511}"/>
              </a:ext>
            </a:extLst>
          </p:cNvPr>
          <p:cNvSpPr txBox="1"/>
          <p:nvPr/>
        </p:nvSpPr>
        <p:spPr>
          <a:xfrm>
            <a:off x="378565" y="4900536"/>
            <a:ext cx="6653539" cy="1226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225"/>
              </a:spcBef>
              <a:buNone/>
            </a:pPr>
            <a:r>
              <a:rPr lang="es-ES" altLang="es-ES" dirty="0">
                <a:solidFill>
                  <a:srgbClr val="FFFFFF"/>
                </a:solidFill>
              </a:rPr>
              <a:t>Alberto López</a:t>
            </a:r>
            <a:br>
              <a:rPr lang="es-ES" altLang="es-ES" dirty="0">
                <a:solidFill>
                  <a:srgbClr val="FFFFFF"/>
                </a:solidFill>
              </a:rPr>
            </a:br>
            <a:r>
              <a:rPr lang="es-ES" altLang="es-ES" sz="2000" dirty="0">
                <a:solidFill>
                  <a:srgbClr val="FFFFFF"/>
                </a:solidFill>
              </a:rPr>
              <a:t>Barcelona </a:t>
            </a:r>
            <a:r>
              <a:rPr lang="es-ES" altLang="es-ES" sz="2000" dirty="0" err="1">
                <a:solidFill>
                  <a:srgbClr val="FFFFFF"/>
                </a:solidFill>
              </a:rPr>
              <a:t>University</a:t>
            </a:r>
            <a:br>
              <a:rPr lang="es-ES" altLang="es-ES" sz="2000" dirty="0">
                <a:solidFill>
                  <a:srgbClr val="FFFFFF"/>
                </a:solidFill>
              </a:rPr>
            </a:br>
            <a:endParaRPr lang="es-ES" altLang="es-ES" i="1" dirty="0">
              <a:solidFill>
                <a:srgbClr val="FFFFFF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F23F2EE-9898-B6A6-146B-6976D0D912E0}"/>
              </a:ext>
            </a:extLst>
          </p:cNvPr>
          <p:cNvSpPr/>
          <p:nvPr/>
        </p:nvSpPr>
        <p:spPr>
          <a:xfrm>
            <a:off x="1055441" y="3630157"/>
            <a:ext cx="1008111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FDOA Architecture</a:t>
            </a:r>
            <a:endParaRPr lang="es-E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0A51F344-E914-9DD0-41F2-8D7873EA24E6}"/>
              </a:ext>
            </a:extLst>
          </p:cNvPr>
          <p:cNvSpPr txBox="1">
            <a:spLocks/>
          </p:cNvSpPr>
          <p:nvPr/>
        </p:nvSpPr>
        <p:spPr bwMode="auto">
          <a:xfrm>
            <a:off x="6600056" y="5373216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5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2A45797-5F34-403F-9E83-4E7DEE82EDCC}" type="datetime3">
              <a:rPr lang="en-US" sz="2000" b="1" i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 March 2024</a:t>
            </a:fld>
            <a:endParaRPr lang="en-US" sz="20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1BFD41C5-127C-FB65-17A0-58A593BAA341}"/>
              </a:ext>
            </a:extLst>
          </p:cNvPr>
          <p:cNvSpPr txBox="1">
            <a:spLocks/>
          </p:cNvSpPr>
          <p:nvPr/>
        </p:nvSpPr>
        <p:spPr bwMode="auto">
          <a:xfrm>
            <a:off x="6877787" y="4967016"/>
            <a:ext cx="4638785" cy="40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5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PicoCal</a:t>
            </a:r>
            <a:r>
              <a:rPr lang="en-US" sz="2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Electronics meeting</a:t>
            </a:r>
          </a:p>
        </p:txBody>
      </p:sp>
    </p:spTree>
    <p:extLst>
      <p:ext uri="{BB962C8B-B14F-4D97-AF65-F5344CB8AC3E}">
        <p14:creationId xmlns:p14="http://schemas.microsoft.com/office/powerpoint/2010/main" val="45471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02ACD1-B6D4-DABD-5CE1-C7576FF6B0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a" smtClean="0"/>
              <a:pPr/>
              <a:t>8</a:t>
            </a:fld>
            <a:endParaRPr lang="ca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3C2B7BD-5822-C540-CC2E-259AE284A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0016" y="1224224"/>
            <a:ext cx="5539526" cy="558924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05C6D84-4268-C76F-F1B0-DAEB5BBD5B1F}"/>
              </a:ext>
            </a:extLst>
          </p:cNvPr>
          <p:cNvSpPr txBox="1">
            <a:spLocks/>
          </p:cNvSpPr>
          <p:nvPr/>
        </p:nvSpPr>
        <p:spPr bwMode="auto">
          <a:xfrm>
            <a:off x="119336" y="1412776"/>
            <a:ext cx="574479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75" tIns="34275" rIns="68575" bIns="34275" numCol="1" anchor="t" anchorCtr="0" compatLnSpc="1">
            <a:prstTxWarp prst="textNoShape">
              <a:avLst/>
            </a:prstTxWarp>
            <a:noAutofit/>
          </a:bodyPr>
          <a:lstStyle>
            <a:lvl1pPr marL="609585" lvl="0" indent="-440256" algn="l" rtl="0" eaLnBrk="1" fontAlgn="base" hangingPunct="1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1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rtl="0" eaLnBrk="1" fontAlgn="base" hangingPunct="1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828754" lvl="2" indent="-397923" algn="l" rtl="0" eaLnBrk="1" fontAlgn="base" hangingPunct="1">
              <a:spcBef>
                <a:spcPts val="4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▪"/>
              <a:defRPr sz="15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2438339" lvl="3" indent="-389457" algn="l" rtl="0" eaLnBrk="1" fontAlgn="base" hangingPunct="1">
              <a:spcBef>
                <a:spcPts val="40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defRPr sz="1350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3047924" lvl="4" indent="-372524" algn="l" rtl="0" eaLnBrk="1" fontAlgn="base" hangingPunct="1">
              <a:spcBef>
                <a:spcPts val="400"/>
              </a:spcBef>
              <a:spcAft>
                <a:spcPts val="0"/>
              </a:spcAft>
              <a:buSzPts val="800"/>
              <a:buFont typeface="Wingdings" panose="05000000000000000000" pitchFamily="2" charset="2"/>
              <a:buChar char="⮚"/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5pPr>
            <a:lvl6pPr marL="3657509" lvl="5" indent="-397923" algn="l" rtl="0" eaLnBrk="1" fontAlgn="base" hangingPunct="1">
              <a:spcBef>
                <a:spcPts val="267"/>
              </a:spcBef>
              <a:spcAft>
                <a:spcPts val="0"/>
              </a:spcAft>
              <a:buSzPts val="1100"/>
              <a:buChar char="»"/>
              <a:defRPr sz="1500">
                <a:solidFill>
                  <a:schemeClr val="accent2"/>
                </a:solidFill>
                <a:latin typeface="+mn-lt"/>
              </a:defRPr>
            </a:lvl6pPr>
            <a:lvl7pPr marL="4267093" lvl="6" indent="-397923" algn="l" rtl="0" eaLnBrk="1" fontAlgn="base" hangingPunct="1">
              <a:spcBef>
                <a:spcPts val="267"/>
              </a:spcBef>
              <a:spcAft>
                <a:spcPts val="0"/>
              </a:spcAft>
              <a:buSzPts val="1100"/>
              <a:buChar char="»"/>
              <a:defRPr sz="1500">
                <a:solidFill>
                  <a:schemeClr val="accent2"/>
                </a:solidFill>
                <a:latin typeface="+mn-lt"/>
              </a:defRPr>
            </a:lvl7pPr>
            <a:lvl8pPr marL="4876678" lvl="7" indent="-397923" algn="l" rtl="0" eaLnBrk="1" fontAlgn="base" hangingPunct="1">
              <a:spcBef>
                <a:spcPts val="267"/>
              </a:spcBef>
              <a:spcAft>
                <a:spcPts val="0"/>
              </a:spcAft>
              <a:buSzPts val="1100"/>
              <a:buChar char="»"/>
              <a:defRPr sz="1500">
                <a:solidFill>
                  <a:schemeClr val="accent2"/>
                </a:solidFill>
                <a:latin typeface="+mn-lt"/>
              </a:defRPr>
            </a:lvl8pPr>
            <a:lvl9pPr marL="5486263" lvl="8" indent="-397923" algn="l" rtl="0" eaLnBrk="1" fontAlgn="base" hangingPunct="1">
              <a:spcBef>
                <a:spcPts val="267"/>
              </a:spcBef>
              <a:spcAft>
                <a:spcPts val="0"/>
              </a:spcAft>
              <a:buSzPts val="1100"/>
              <a:buChar char="»"/>
              <a:defRPr sz="1500">
                <a:solidFill>
                  <a:schemeClr val="accent2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0" kern="0" dirty="0" err="1"/>
              <a:t>Detailed</a:t>
            </a:r>
            <a:r>
              <a:rPr lang="es-ES" sz="1800" b="0" kern="0" dirty="0"/>
              <a:t> </a:t>
            </a:r>
            <a:r>
              <a:rPr lang="es-ES" sz="1800" b="0" kern="0" dirty="0" err="1"/>
              <a:t>design</a:t>
            </a:r>
            <a:r>
              <a:rPr lang="es-ES" sz="1800" b="0" kern="0" dirty="0"/>
              <a:t> (transistor </a:t>
            </a:r>
            <a:r>
              <a:rPr lang="es-ES" sz="1800" b="0" kern="0" dirty="0" err="1"/>
              <a:t>level</a:t>
            </a:r>
            <a:r>
              <a:rPr lang="es-ES" sz="1800" b="0" kern="0" dirty="0"/>
              <a:t>)</a:t>
            </a:r>
          </a:p>
          <a:p>
            <a:pPr lvl="1">
              <a:lnSpc>
                <a:spcPct val="100000"/>
              </a:lnSpc>
            </a:pPr>
            <a:r>
              <a:rPr lang="es-ES" sz="1500" b="0" kern="0" dirty="0"/>
              <a:t>Rail-</a:t>
            </a:r>
            <a:r>
              <a:rPr lang="es-ES" sz="1500" b="0" kern="0" dirty="0" err="1"/>
              <a:t>to</a:t>
            </a:r>
            <a:r>
              <a:rPr lang="es-ES" sz="1500" b="0" kern="0" dirty="0"/>
              <a:t>-rail input </a:t>
            </a:r>
            <a:r>
              <a:rPr lang="es-ES" sz="1500" b="0" kern="0" dirty="0" err="1"/>
              <a:t>stage</a:t>
            </a:r>
            <a:r>
              <a:rPr lang="es-ES" sz="1500" b="0" kern="0" dirty="0"/>
              <a:t> </a:t>
            </a:r>
            <a:r>
              <a:rPr lang="es-ES" sz="1500" b="0" kern="0" dirty="0" err="1"/>
              <a:t>equalized</a:t>
            </a:r>
            <a:r>
              <a:rPr lang="es-ES" sz="1500" b="0" kern="0" dirty="0"/>
              <a:t> </a:t>
            </a:r>
            <a:r>
              <a:rPr lang="es-ES" sz="1500" b="0" kern="0" dirty="0" err="1"/>
              <a:t>by</a:t>
            </a:r>
            <a:r>
              <a:rPr lang="es-ES" sz="1500" b="0" kern="0" dirty="0"/>
              <a:t> </a:t>
            </a:r>
            <a:r>
              <a:rPr lang="es-ES" sz="1500" b="0" kern="0" dirty="0" err="1"/>
              <a:t>means</a:t>
            </a:r>
            <a:r>
              <a:rPr lang="es-ES" sz="1500" b="0" kern="0" dirty="0"/>
              <a:t> </a:t>
            </a:r>
            <a:r>
              <a:rPr lang="es-ES" sz="1500" b="0" kern="0" dirty="0" err="1"/>
              <a:t>of</a:t>
            </a:r>
            <a:r>
              <a:rPr lang="es-ES" sz="1500" b="0" kern="0" dirty="0"/>
              <a:t> </a:t>
            </a:r>
            <a:r>
              <a:rPr lang="es-ES" sz="1500" b="0" kern="0" dirty="0" err="1"/>
              <a:t>two</a:t>
            </a:r>
            <a:r>
              <a:rPr lang="es-ES" sz="1500" b="0" kern="0" dirty="0"/>
              <a:t> </a:t>
            </a:r>
            <a:r>
              <a:rPr lang="es-ES" sz="1500" b="0" kern="0" dirty="0" err="1"/>
              <a:t>shifter</a:t>
            </a:r>
            <a:r>
              <a:rPr lang="es-ES" sz="1500" b="0" kern="0" dirty="0"/>
              <a:t> </a:t>
            </a:r>
            <a:r>
              <a:rPr lang="es-ES" sz="1500" b="0" kern="0" dirty="0" err="1"/>
              <a:t>transistors</a:t>
            </a:r>
            <a:r>
              <a:rPr lang="es-ES" sz="1500" b="0" kern="0" dirty="0"/>
              <a:t>.</a:t>
            </a:r>
          </a:p>
          <a:p>
            <a:pPr lvl="1">
              <a:lnSpc>
                <a:spcPct val="100000"/>
              </a:lnSpc>
            </a:pPr>
            <a:r>
              <a:rPr lang="es-ES" sz="1500" b="0" kern="0" dirty="0" err="1"/>
              <a:t>Folded</a:t>
            </a:r>
            <a:r>
              <a:rPr lang="es-ES" sz="1500" b="0" kern="0" dirty="0"/>
              <a:t> </a:t>
            </a:r>
            <a:r>
              <a:rPr lang="es-ES" sz="1500" b="0" kern="0" dirty="0" err="1"/>
              <a:t>cascode</a:t>
            </a:r>
            <a:r>
              <a:rPr lang="es-ES" sz="1500" b="0" kern="0" dirty="0"/>
              <a:t> </a:t>
            </a:r>
            <a:r>
              <a:rPr lang="es-ES" sz="1500" b="0" kern="0" dirty="0" err="1"/>
              <a:t>loading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input </a:t>
            </a:r>
            <a:r>
              <a:rPr lang="es-ES" sz="1500" b="0" kern="0" dirty="0" err="1"/>
              <a:t>stage</a:t>
            </a:r>
            <a:r>
              <a:rPr lang="es-ES" sz="1500" b="0" kern="0" dirty="0"/>
              <a:t> </a:t>
            </a:r>
            <a:r>
              <a:rPr lang="es-ES" sz="1500" b="0" kern="0" dirty="0" err="1"/>
              <a:t>for</a:t>
            </a:r>
            <a:r>
              <a:rPr lang="es-ES" sz="1500" b="0" kern="0" dirty="0"/>
              <a:t> </a:t>
            </a:r>
            <a:r>
              <a:rPr lang="es-ES" sz="1500" b="0" kern="0" dirty="0" err="1"/>
              <a:t>high</a:t>
            </a:r>
            <a:r>
              <a:rPr lang="es-ES" sz="1500" b="0" kern="0" dirty="0"/>
              <a:t> </a:t>
            </a:r>
            <a:r>
              <a:rPr lang="es-ES" sz="1500" b="0" kern="0" dirty="0" err="1"/>
              <a:t>gain</a:t>
            </a:r>
            <a:r>
              <a:rPr lang="es-ES" sz="1500" b="0" kern="0" dirty="0"/>
              <a:t>.</a:t>
            </a:r>
          </a:p>
          <a:p>
            <a:pPr lvl="1">
              <a:lnSpc>
                <a:spcPct val="100000"/>
              </a:lnSpc>
            </a:pPr>
            <a:r>
              <a:rPr lang="es-ES" sz="1500" b="0" kern="0" dirty="0" err="1"/>
              <a:t>Two</a:t>
            </a:r>
            <a:r>
              <a:rPr lang="es-ES" sz="1500" b="0" kern="0" dirty="0"/>
              <a:t> </a:t>
            </a:r>
            <a:r>
              <a:rPr lang="es-ES" sz="1500" b="0" kern="0" dirty="0" err="1"/>
              <a:t>fully-differential</a:t>
            </a:r>
            <a:r>
              <a:rPr lang="es-ES" sz="1500" b="0" kern="0" dirty="0"/>
              <a:t> </a:t>
            </a:r>
            <a:r>
              <a:rPr lang="es-ES" sz="1500" b="0" kern="0" dirty="0" err="1"/>
              <a:t>amplifiers</a:t>
            </a:r>
            <a:r>
              <a:rPr lang="es-ES" sz="1500" b="0" kern="0" dirty="0"/>
              <a:t> </a:t>
            </a:r>
            <a:r>
              <a:rPr lang="es-ES" sz="1500" b="0" kern="0" dirty="0" err="1"/>
              <a:t>regulating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cascode</a:t>
            </a:r>
            <a:r>
              <a:rPr lang="es-ES" sz="1500" b="0" kern="0" dirty="0"/>
              <a:t> </a:t>
            </a:r>
            <a:r>
              <a:rPr lang="es-ES" sz="1500" b="0" kern="0" dirty="0" err="1"/>
              <a:t>for</a:t>
            </a:r>
            <a:r>
              <a:rPr lang="es-ES" sz="1500" b="0" kern="0" dirty="0"/>
              <a:t> </a:t>
            </a:r>
            <a:r>
              <a:rPr lang="es-ES" sz="1500" b="0" kern="0" dirty="0" err="1"/>
              <a:t>gain-boosting</a:t>
            </a:r>
            <a:r>
              <a:rPr lang="es-ES" sz="1500" b="0" kern="0" dirty="0"/>
              <a:t> </a:t>
            </a:r>
            <a:r>
              <a:rPr lang="es-ES" sz="1500" b="0" kern="0" dirty="0" err="1"/>
              <a:t>porpuses</a:t>
            </a:r>
            <a:r>
              <a:rPr lang="es-ES" sz="1500" b="0" kern="0" dirty="0"/>
              <a:t>.</a:t>
            </a:r>
          </a:p>
          <a:p>
            <a:pPr lvl="1">
              <a:lnSpc>
                <a:spcPct val="100000"/>
              </a:lnSpc>
            </a:pPr>
            <a:r>
              <a:rPr lang="es-ES" sz="1500" b="0" kern="0" dirty="0" err="1"/>
              <a:t>Class</a:t>
            </a:r>
            <a:r>
              <a:rPr lang="es-ES" sz="1500" b="0" kern="0" dirty="0"/>
              <a:t> AB output </a:t>
            </a:r>
            <a:r>
              <a:rPr lang="es-ES" sz="1500" b="0" kern="0" dirty="0" err="1"/>
              <a:t>to</a:t>
            </a:r>
            <a:r>
              <a:rPr lang="es-ES" sz="1500" b="0" kern="0" dirty="0"/>
              <a:t> </a:t>
            </a:r>
            <a:r>
              <a:rPr lang="es-ES" sz="1500" b="0" kern="0" dirty="0" err="1"/>
              <a:t>keep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rail-</a:t>
            </a:r>
            <a:r>
              <a:rPr lang="es-ES" sz="1500" b="0" kern="0" dirty="0" err="1"/>
              <a:t>to</a:t>
            </a:r>
            <a:r>
              <a:rPr lang="es-ES" sz="1500" b="0" kern="0" dirty="0"/>
              <a:t>-rail at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OTA’s</a:t>
            </a:r>
            <a:r>
              <a:rPr lang="es-ES" sz="1500" b="0" kern="0" dirty="0"/>
              <a:t> output.</a:t>
            </a:r>
          </a:p>
          <a:p>
            <a:pPr lvl="1">
              <a:lnSpc>
                <a:spcPct val="100000"/>
              </a:lnSpc>
            </a:pPr>
            <a:r>
              <a:rPr lang="es-ES" sz="1500" b="0" kern="0" dirty="0" err="1"/>
              <a:t>Floating</a:t>
            </a:r>
            <a:r>
              <a:rPr lang="es-ES" sz="1500" b="0" kern="0" dirty="0"/>
              <a:t> </a:t>
            </a:r>
            <a:r>
              <a:rPr lang="es-ES" sz="1500" b="0" kern="0" dirty="0" err="1"/>
              <a:t>transistors</a:t>
            </a:r>
            <a:r>
              <a:rPr lang="es-ES" sz="1500" b="0" kern="0" dirty="0"/>
              <a:t> </a:t>
            </a:r>
            <a:r>
              <a:rPr lang="es-ES" sz="1500" b="0" kern="0" dirty="0" err="1"/>
              <a:t>included</a:t>
            </a:r>
            <a:r>
              <a:rPr lang="es-ES" sz="1500" b="0" kern="0" dirty="0"/>
              <a:t> in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cascode</a:t>
            </a:r>
            <a:r>
              <a:rPr lang="es-ES" sz="1500" b="0" kern="0" dirty="0"/>
              <a:t> </a:t>
            </a:r>
            <a:r>
              <a:rPr lang="es-ES" sz="1500" b="0" kern="0" dirty="0" err="1"/>
              <a:t>to</a:t>
            </a:r>
            <a:r>
              <a:rPr lang="es-ES" sz="1500" b="0" kern="0" dirty="0"/>
              <a:t> control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DC </a:t>
            </a:r>
            <a:r>
              <a:rPr lang="es-ES" sz="1500" b="0" kern="0" dirty="0" err="1"/>
              <a:t>voltage</a:t>
            </a:r>
            <a:r>
              <a:rPr lang="es-ES" sz="1500" b="0" kern="0" dirty="0"/>
              <a:t> shift </a:t>
            </a:r>
            <a:r>
              <a:rPr lang="es-ES" sz="1500" b="0" kern="0" dirty="0" err="1"/>
              <a:t>that</a:t>
            </a:r>
            <a:r>
              <a:rPr lang="es-ES" sz="1500" b="0" kern="0" dirty="0"/>
              <a:t> </a:t>
            </a:r>
            <a:r>
              <a:rPr lang="es-ES" sz="1500" b="0" kern="0" dirty="0" err="1"/>
              <a:t>bias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</a:t>
            </a:r>
            <a:r>
              <a:rPr lang="es-ES" sz="1500" b="0" kern="0" dirty="0" err="1"/>
              <a:t>class</a:t>
            </a:r>
            <a:r>
              <a:rPr lang="es-ES" sz="1500" b="0" kern="0" dirty="0"/>
              <a:t> AB output </a:t>
            </a:r>
            <a:r>
              <a:rPr lang="es-ES" sz="1500" b="0" kern="0" dirty="0" err="1"/>
              <a:t>transistors</a:t>
            </a:r>
            <a:r>
              <a:rPr lang="es-ES" sz="1500" b="0" kern="0" dirty="0"/>
              <a:t>.</a:t>
            </a:r>
          </a:p>
          <a:p>
            <a:pPr lvl="1">
              <a:lnSpc>
                <a:spcPct val="100000"/>
              </a:lnSpc>
            </a:pPr>
            <a:r>
              <a:rPr lang="es-ES" sz="1500" b="0" kern="0" dirty="0"/>
              <a:t>V</a:t>
            </a:r>
            <a:r>
              <a:rPr lang="es-ES" sz="1500" b="0" kern="0" baseline="-25000" dirty="0"/>
              <a:t>bn2</a:t>
            </a:r>
            <a:r>
              <a:rPr lang="es-ES" sz="1500" b="0" kern="0" dirty="0"/>
              <a:t> </a:t>
            </a:r>
            <a:r>
              <a:rPr lang="es-ES" sz="1500" b="0" kern="0" dirty="0" err="1"/>
              <a:t>generated</a:t>
            </a:r>
            <a:r>
              <a:rPr lang="es-ES" sz="1500" b="0" kern="0" dirty="0"/>
              <a:t> </a:t>
            </a:r>
            <a:r>
              <a:rPr lang="es-ES" sz="1500" b="0" kern="0" dirty="0" err="1"/>
              <a:t>by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CMFB </a:t>
            </a:r>
            <a:r>
              <a:rPr lang="es-ES" sz="1500" b="0" kern="0" dirty="0" err="1"/>
              <a:t>to</a:t>
            </a:r>
            <a:r>
              <a:rPr lang="es-ES" sz="1500" b="0" kern="0" dirty="0"/>
              <a:t> </a:t>
            </a:r>
            <a:r>
              <a:rPr lang="es-ES" sz="1500" b="0" kern="0" dirty="0" err="1"/>
              <a:t>stabilize</a:t>
            </a:r>
            <a:r>
              <a:rPr lang="es-ES" sz="1500" b="0" kern="0" dirty="0"/>
              <a:t> </a:t>
            </a:r>
            <a:r>
              <a:rPr lang="es-ES" sz="1500" b="0" kern="0" dirty="0" err="1"/>
              <a:t>the</a:t>
            </a:r>
            <a:r>
              <a:rPr lang="es-ES" sz="1500" b="0" kern="0" dirty="0"/>
              <a:t> DC output </a:t>
            </a:r>
            <a:r>
              <a:rPr lang="es-ES" sz="1500" b="0" kern="0" dirty="0" err="1"/>
              <a:t>level</a:t>
            </a:r>
            <a:r>
              <a:rPr lang="es-ES" sz="1500" b="0" kern="0" dirty="0"/>
              <a:t> at 600 </a:t>
            </a:r>
            <a:r>
              <a:rPr lang="es-ES" sz="1500" b="0" kern="0" dirty="0" err="1"/>
              <a:t>mV</a:t>
            </a:r>
            <a:r>
              <a:rPr lang="es-ES" sz="1500" b="0" kern="0" dirty="0"/>
              <a:t> (máximum </a:t>
            </a:r>
            <a:r>
              <a:rPr lang="es-ES" sz="1500" b="0" kern="0" dirty="0" err="1"/>
              <a:t>dynamic</a:t>
            </a:r>
            <a:r>
              <a:rPr lang="es-ES" sz="1500" b="0" kern="0" dirty="0"/>
              <a:t> </a:t>
            </a:r>
            <a:r>
              <a:rPr lang="es-ES" sz="1500" b="0" kern="0" dirty="0" err="1"/>
              <a:t>range</a:t>
            </a:r>
            <a:r>
              <a:rPr lang="es-ES" sz="1500" b="0" kern="0" dirty="0"/>
              <a:t>).</a:t>
            </a:r>
            <a:endParaRPr lang="en-US" sz="1400" b="0" kern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AE1FB68-3827-F69B-1BDD-6613DAD6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2.1. Detailed FDOA architecture design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5520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6F2497-F73F-BF0B-68D7-23AEF483F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19 March 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147938-8B56-5D06-4DFC-642FFD30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2BCD05-7C9E-A42D-A201-95FF6D05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BDBFCF7-DFD9-F5FC-9357-BD7EEC42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" y="0"/>
            <a:ext cx="10474325" cy="863600"/>
          </a:xfrm>
        </p:spPr>
        <p:txBody>
          <a:bodyPr/>
          <a:lstStyle/>
          <a:p>
            <a:r>
              <a:rPr lang="en-GB" sz="2800" dirty="0"/>
              <a:t>2. FDOA architecture</a:t>
            </a:r>
            <a:br>
              <a:rPr lang="en-GB" sz="2800" dirty="0"/>
            </a:br>
            <a:r>
              <a:rPr lang="en-GB" sz="2800" dirty="0"/>
              <a:t>2.2. Pre-layout results</a:t>
            </a:r>
            <a:endParaRPr lang="es-ES" sz="2800" dirty="0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77C9024F-B310-D6EA-7107-2B9A80057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6" t="7173" r="5776" b="3064"/>
          <a:stretch/>
        </p:blipFill>
        <p:spPr>
          <a:xfrm>
            <a:off x="423552" y="1296129"/>
            <a:ext cx="3672408" cy="2623148"/>
          </a:xfrm>
          <a:prstGeom prst="rect">
            <a:avLst/>
          </a:prstGeom>
        </p:spPr>
      </p:pic>
      <p:pic>
        <p:nvPicPr>
          <p:cNvPr id="18" name="Imagen 1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1742815-CD12-A817-B97E-6E7C45CAB3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r="6341"/>
          <a:stretch/>
        </p:blipFill>
        <p:spPr>
          <a:xfrm>
            <a:off x="383388" y="3973025"/>
            <a:ext cx="3696388" cy="2815028"/>
          </a:xfrm>
          <a:prstGeom prst="rect">
            <a:avLst/>
          </a:prstGeom>
        </p:spPr>
      </p:pic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40C97F7B-69F3-86DC-C0BD-A6AC12764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38266"/>
              </p:ext>
            </p:extLst>
          </p:nvPr>
        </p:nvGraphicFramePr>
        <p:xfrm>
          <a:off x="8208235" y="4296494"/>
          <a:ext cx="3071178" cy="2228850"/>
        </p:xfrm>
        <a:graphic>
          <a:graphicData uri="http://schemas.openxmlformats.org/drawingml/2006/table">
            <a:tbl>
              <a:tblPr/>
              <a:tblGrid>
                <a:gridCol w="1750378">
                  <a:extLst>
                    <a:ext uri="{9D8B030D-6E8A-4147-A177-3AD203B41FA5}">
                      <a16:colId xmlns:a16="http://schemas.microsoft.com/office/drawing/2014/main" val="3380603639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2593636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Result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93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79.79 dB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82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GBW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526.1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94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Phase margin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77.19 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105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Phase margin frequency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644 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49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Gain margin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7.563 dB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626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Gain margin frequency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1.964 GHz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000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Slew rate (rise)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693.1 V/us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51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Slew rate (fall)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-693.4 V/us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15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Power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3.081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650765"/>
                  </a:ext>
                </a:extLst>
              </a:tr>
            </a:tbl>
          </a:graphicData>
        </a:graphic>
      </p:graphicFrame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63D200CE-47FB-CFC3-A071-EDD3D6AE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001" y="1383332"/>
            <a:ext cx="7617647" cy="1759359"/>
          </a:xfrm>
        </p:spPr>
        <p:txBody>
          <a:bodyPr/>
          <a:lstStyle/>
          <a:p>
            <a:r>
              <a:rPr lang="es-ES" sz="1800" dirty="0" err="1"/>
              <a:t>With</a:t>
            </a:r>
            <a:r>
              <a:rPr lang="es-ES" sz="1800" dirty="0"/>
              <a:t> </a:t>
            </a:r>
            <a:r>
              <a:rPr lang="es-ES" sz="1800" dirty="0" err="1"/>
              <a:t>latest</a:t>
            </a:r>
            <a:r>
              <a:rPr lang="es-ES" sz="1800" dirty="0"/>
              <a:t> </a:t>
            </a:r>
            <a:r>
              <a:rPr lang="es-ES" sz="1800" dirty="0" err="1"/>
              <a:t>improvements</a:t>
            </a:r>
            <a:r>
              <a:rPr lang="es-ES" sz="1800" dirty="0"/>
              <a:t> in </a:t>
            </a:r>
            <a:r>
              <a:rPr lang="es-ES" sz="1800" dirty="0" err="1"/>
              <a:t>the</a:t>
            </a:r>
            <a:r>
              <a:rPr lang="es-ES" sz="1800" dirty="0"/>
              <a:t> CMFB, </a:t>
            </a:r>
            <a:r>
              <a:rPr lang="es-ES" sz="1800" dirty="0" err="1"/>
              <a:t>gain-boosting</a:t>
            </a:r>
            <a:r>
              <a:rPr lang="es-ES" sz="1800" dirty="0"/>
              <a:t> </a:t>
            </a:r>
            <a:r>
              <a:rPr lang="es-ES" sz="1800" dirty="0" err="1"/>
              <a:t>amplifiers</a:t>
            </a:r>
            <a:r>
              <a:rPr lang="es-ES" sz="1800" dirty="0"/>
              <a:t> and </a:t>
            </a:r>
            <a:r>
              <a:rPr lang="es-ES" sz="1800" dirty="0" err="1"/>
              <a:t>compensation</a:t>
            </a:r>
            <a:r>
              <a:rPr lang="es-ES" sz="1800" dirty="0"/>
              <a:t> </a:t>
            </a:r>
            <a:r>
              <a:rPr lang="es-ES" sz="1800" dirty="0" err="1"/>
              <a:t>networks</a:t>
            </a:r>
            <a:r>
              <a:rPr lang="es-ES" sz="1800" dirty="0"/>
              <a:t>,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simulations</a:t>
            </a:r>
            <a:r>
              <a:rPr lang="es-ES" sz="1800" dirty="0"/>
              <a:t> </a:t>
            </a:r>
            <a:r>
              <a:rPr lang="es-ES" sz="1800" dirty="0" err="1"/>
              <a:t>report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results</a:t>
            </a:r>
            <a:r>
              <a:rPr lang="es-ES" sz="1800" dirty="0"/>
              <a:t> </a:t>
            </a:r>
            <a:r>
              <a:rPr lang="es-ES" sz="1800" dirty="0" err="1"/>
              <a:t>shown</a:t>
            </a:r>
            <a:r>
              <a:rPr lang="es-ES" sz="1800" dirty="0"/>
              <a:t> in </a:t>
            </a:r>
            <a:r>
              <a:rPr lang="es-ES" sz="1800" dirty="0" err="1"/>
              <a:t>the</a:t>
            </a:r>
            <a:r>
              <a:rPr lang="es-ES" sz="1800" dirty="0"/>
              <a:t> table </a:t>
            </a:r>
            <a:r>
              <a:rPr lang="es-ES" sz="1800" dirty="0" err="1"/>
              <a:t>below</a:t>
            </a:r>
            <a:r>
              <a:rPr lang="es-ES" sz="1800" dirty="0"/>
              <a:t>.</a:t>
            </a:r>
          </a:p>
          <a:p>
            <a:pPr lvl="1"/>
            <a:r>
              <a:rPr lang="es-ES" sz="1400" dirty="0" err="1"/>
              <a:t>All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results</a:t>
            </a:r>
            <a:r>
              <a:rPr lang="es-ES" sz="1400" dirty="0"/>
              <a:t> </a:t>
            </a:r>
            <a:r>
              <a:rPr lang="es-ES" sz="1400" dirty="0" err="1"/>
              <a:t>above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specification</a:t>
            </a:r>
            <a:r>
              <a:rPr lang="es-ES" sz="1400" dirty="0"/>
              <a:t> </a:t>
            </a:r>
            <a:r>
              <a:rPr lang="es-ES" sz="1400" dirty="0" err="1"/>
              <a:t>with</a:t>
            </a:r>
            <a:r>
              <a:rPr lang="es-ES" sz="1400" dirty="0"/>
              <a:t> </a:t>
            </a:r>
            <a:r>
              <a:rPr lang="es-ES" sz="1400" dirty="0" err="1"/>
              <a:t>some</a:t>
            </a:r>
            <a:r>
              <a:rPr lang="es-ES" sz="1400" dirty="0"/>
              <a:t> </a:t>
            </a:r>
            <a:r>
              <a:rPr lang="es-ES" sz="1400" dirty="0" err="1"/>
              <a:t>margin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tunning</a:t>
            </a:r>
            <a:r>
              <a:rPr lang="es-ES" sz="1400" dirty="0"/>
              <a:t> </a:t>
            </a:r>
            <a:r>
              <a:rPr lang="es-ES" sz="1400" dirty="0" err="1"/>
              <a:t>if</a:t>
            </a:r>
            <a:r>
              <a:rPr lang="es-ES" sz="1400" dirty="0"/>
              <a:t> </a:t>
            </a:r>
            <a:r>
              <a:rPr lang="es-ES" sz="1400" dirty="0" err="1"/>
              <a:t>needed</a:t>
            </a:r>
            <a:r>
              <a:rPr lang="es-ES" sz="1400" dirty="0"/>
              <a:t>.</a:t>
            </a:r>
          </a:p>
          <a:p>
            <a:pPr lvl="1"/>
            <a:r>
              <a:rPr lang="es-ES" sz="1400" dirty="0" err="1"/>
              <a:t>Acceptable</a:t>
            </a:r>
            <a:r>
              <a:rPr lang="es-ES" sz="1400" dirty="0"/>
              <a:t> </a:t>
            </a:r>
            <a:r>
              <a:rPr lang="es-ES" sz="1400" dirty="0" err="1"/>
              <a:t>power</a:t>
            </a:r>
            <a:r>
              <a:rPr lang="es-ES" sz="1400" dirty="0"/>
              <a:t> </a:t>
            </a:r>
            <a:r>
              <a:rPr lang="es-ES" sz="1400" dirty="0" err="1"/>
              <a:t>consumption</a:t>
            </a:r>
            <a:endParaRPr lang="es-ES" sz="1400" dirty="0"/>
          </a:p>
          <a:p>
            <a:pPr lvl="1"/>
            <a:r>
              <a:rPr lang="es-ES" sz="1400" dirty="0" err="1"/>
              <a:t>Proper</a:t>
            </a:r>
            <a:r>
              <a:rPr lang="es-ES" sz="1400" dirty="0"/>
              <a:t> </a:t>
            </a:r>
            <a:r>
              <a:rPr lang="es-ES" sz="1400" dirty="0" err="1"/>
              <a:t>stabilization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DC output </a:t>
            </a:r>
            <a:r>
              <a:rPr lang="es-ES" sz="1400" dirty="0" err="1"/>
              <a:t>voltage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601 </a:t>
            </a:r>
            <a:r>
              <a:rPr lang="es-ES" sz="1400" dirty="0" err="1"/>
              <a:t>mV</a:t>
            </a:r>
            <a:endParaRPr lang="es-ES" sz="1400" dirty="0"/>
          </a:p>
          <a:p>
            <a:pPr lvl="1"/>
            <a:r>
              <a:rPr lang="es-ES" sz="1400" dirty="0"/>
              <a:t>Input </a:t>
            </a:r>
            <a:r>
              <a:rPr lang="es-ES" sz="1400" dirty="0" err="1"/>
              <a:t>transconductance</a:t>
            </a:r>
            <a:r>
              <a:rPr lang="es-ES" sz="1400" dirty="0"/>
              <a:t> </a:t>
            </a:r>
            <a:r>
              <a:rPr lang="es-ES" sz="1400" dirty="0" err="1"/>
              <a:t>constant</a:t>
            </a:r>
            <a:r>
              <a:rPr lang="es-ES" sz="1400" dirty="0"/>
              <a:t> </a:t>
            </a:r>
            <a:r>
              <a:rPr lang="es-ES" sz="1400" dirty="0" err="1"/>
              <a:t>along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V</a:t>
            </a:r>
            <a:r>
              <a:rPr lang="es-ES" sz="1400" baseline="-25000" dirty="0" err="1"/>
              <a:t>cm</a:t>
            </a:r>
            <a:r>
              <a:rPr lang="es-ES" sz="1400" dirty="0"/>
              <a:t> </a:t>
            </a:r>
            <a:r>
              <a:rPr lang="es-ES" sz="1400" dirty="0" err="1"/>
              <a:t>range</a:t>
            </a:r>
            <a:r>
              <a:rPr lang="es-ES" sz="1400" dirty="0"/>
              <a:t> </a:t>
            </a:r>
            <a:r>
              <a:rPr lang="es-ES" sz="1400" dirty="0" err="1"/>
              <a:t>with</a:t>
            </a:r>
            <a:r>
              <a:rPr lang="es-ES" sz="1400" dirty="0"/>
              <a:t> </a:t>
            </a:r>
            <a:r>
              <a:rPr lang="es-ES" sz="1400" dirty="0" err="1"/>
              <a:t>low</a:t>
            </a:r>
            <a:r>
              <a:rPr lang="es-ES" sz="1400" dirty="0"/>
              <a:t> error → </a:t>
            </a:r>
            <a:r>
              <a:rPr lang="es-ES" sz="1400" dirty="0" err="1"/>
              <a:t>Constant</a:t>
            </a:r>
            <a:r>
              <a:rPr lang="es-ES" sz="1400" dirty="0"/>
              <a:t> GBW</a:t>
            </a:r>
            <a:endParaRPr lang="es-ES" sz="1600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DC3F20B-98DF-0B20-00BB-2D14144251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250"/>
          <a:stretch/>
        </p:blipFill>
        <p:spPr>
          <a:xfrm>
            <a:off x="4144519" y="4077073"/>
            <a:ext cx="388741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06586"/>
      </p:ext>
    </p:extLst>
  </p:cSld>
  <p:clrMapOvr>
    <a:masterClrMapping/>
  </p:clrMapOvr>
</p:sld>
</file>

<file path=ppt/theme/theme1.xml><?xml version="1.0" encoding="utf-8"?>
<a:theme xmlns:a="http://schemas.openxmlformats.org/drawingml/2006/main" name="FlexToF_Evolution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72"/>
      </a:accent1>
      <a:accent2>
        <a:srgbClr val="005DC8"/>
      </a:accent2>
      <a:accent3>
        <a:srgbClr val="FFFFFF"/>
      </a:accent3>
      <a:accent4>
        <a:srgbClr val="000000"/>
      </a:accent4>
      <a:accent5>
        <a:srgbClr val="AAE2CA"/>
      </a:accent5>
      <a:accent6>
        <a:srgbClr val="439DFF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FlexToF_Evolution</Template>
  <TotalTime>50706</TotalTime>
  <Words>2624</Words>
  <Application>Microsoft Office PowerPoint</Application>
  <PresentationFormat>Panorámica</PresentationFormat>
  <Paragraphs>470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Aptos Narrow</vt:lpstr>
      <vt:lpstr>Arial</vt:lpstr>
      <vt:lpstr>Arial Unicode MS</vt:lpstr>
      <vt:lpstr>Cambria Math</vt:lpstr>
      <vt:lpstr>CMSS17</vt:lpstr>
      <vt:lpstr>Courier New</vt:lpstr>
      <vt:lpstr>Roboto</vt:lpstr>
      <vt:lpstr>Times New Roman</vt:lpstr>
      <vt:lpstr>Wingdings</vt:lpstr>
      <vt:lpstr>FlexToF_Evolution</vt:lpstr>
      <vt:lpstr>Presentación de PowerPoint</vt:lpstr>
      <vt:lpstr>1. Introduction 1.1. Readout electronics architecture</vt:lpstr>
      <vt:lpstr>1. Introduction. 1.2. Energy ASIC</vt:lpstr>
      <vt:lpstr>1. Introduction. 1.2. Energy ASIC: Analog processing chain</vt:lpstr>
      <vt:lpstr>1. Introduction. 1.3. Fully differential operational amplifier (FDOA)</vt:lpstr>
      <vt:lpstr>1. Introduction. 1.3. Fully differential operational amplifier (FDOA)</vt:lpstr>
      <vt:lpstr>Presentación de PowerPoint</vt:lpstr>
      <vt:lpstr>2. FDOA architecture 2.1. Detailed FDOA architecture design</vt:lpstr>
      <vt:lpstr>2. FDOA architecture 2.2. Pre-layout results</vt:lpstr>
      <vt:lpstr>Presentación de PowerPoint</vt:lpstr>
      <vt:lpstr>3. Analog processing chain 3.1. Energy ASIC (detailed)</vt:lpstr>
      <vt:lpstr>3. Analog processing chain 3.2. Biasing. DACs</vt:lpstr>
      <vt:lpstr>3. Analog processing chain 3.3. Gain selector. Comparators</vt:lpstr>
      <vt:lpstr>3. Analog processing chain 3.4. ADC driver</vt:lpstr>
      <vt:lpstr>3. Analog processing chain 3.5. LG subchannel simulations. Transient output</vt:lpstr>
      <vt:lpstr>3. Analog processing chain 3.5. LG subchannel simulations. Linearity</vt:lpstr>
      <vt:lpstr>3. Analog processing chain 3.5. LG subchannel simulations. Plateau &amp; spillover</vt:lpstr>
      <vt:lpstr>3. Analog processing chain 3.6. ASIC transient simulation</vt:lpstr>
      <vt:lpstr>Presentación de PowerPoint</vt:lpstr>
      <vt:lpstr>4. Conclusions and future work</vt:lpstr>
      <vt:lpstr>Presentación de PowerPoint</vt:lpstr>
      <vt:lpstr>Presentación de PowerPoint</vt:lpstr>
      <vt:lpstr>2. FDOA architecture 2.1. Rail-to-rail input stage</vt:lpstr>
      <vt:lpstr>2. FDOA architecture 2.1. Rail-to-rail input stage. Gm-equalization</vt:lpstr>
      <vt:lpstr>2. FDOA architecture 2.1. Rail-to-rail input stage. Gm-equalization</vt:lpstr>
      <vt:lpstr>2. FDOA architecture 2.1. Rail-to-rail input stage. Gm-equalization (alternative techniques)</vt:lpstr>
      <vt:lpstr>2. FDOA architecture 2.2. Folded cascode</vt:lpstr>
      <vt:lpstr>2. FDOA architecture 2.2. Folded cascode. Gain-boosting</vt:lpstr>
      <vt:lpstr>2. FDOA architecture 2.3. Class AB output</vt:lpstr>
      <vt:lpstr>2. FDOA architecture 2.3. Class AB output</vt:lpstr>
      <vt:lpstr>2. FDOA architecture 2.4. Common-mode feedback (CMFB)</vt:lpstr>
      <vt:lpstr>2. FDOA architecture 2.4. Common-mode feedback (CMFB) amplifier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Gascon</dc:creator>
  <cp:lastModifiedBy>Alberto López Guillén</cp:lastModifiedBy>
  <cp:revision>1190</cp:revision>
  <cp:lastPrinted>2018-06-22T08:54:03Z</cp:lastPrinted>
  <dcterms:created xsi:type="dcterms:W3CDTF">2014-07-02T14:16:18Z</dcterms:created>
  <dcterms:modified xsi:type="dcterms:W3CDTF">2024-03-19T09:18:31Z</dcterms:modified>
</cp:coreProperties>
</file>