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309" r:id="rId3"/>
    <p:sldId id="257" r:id="rId4"/>
    <p:sldId id="258" r:id="rId5"/>
    <p:sldId id="259" r:id="rId6"/>
    <p:sldId id="260" r:id="rId7"/>
    <p:sldId id="264" r:id="rId8"/>
    <p:sldId id="265" r:id="rId9"/>
    <p:sldId id="266" r:id="rId10"/>
    <p:sldId id="312" r:id="rId11"/>
    <p:sldId id="311" r:id="rId12"/>
    <p:sldId id="262" r:id="rId13"/>
    <p:sldId id="263" r:id="rId14"/>
    <p:sldId id="269" r:id="rId15"/>
    <p:sldId id="307" r:id="rId16"/>
    <p:sldId id="267" r:id="rId17"/>
    <p:sldId id="268" r:id="rId18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2"/>
  </p:normalViewPr>
  <p:slideViewPr>
    <p:cSldViewPr showGuides="1">
      <p:cViewPr varScale="1">
        <p:scale>
          <a:sx n="145" d="100"/>
          <a:sy n="145" d="100"/>
        </p:scale>
        <p:origin x="680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AFA9CA-59CC-44CE-BFEA-4ABEAFE2D8D5}" type="datetimeFigureOut">
              <a:rPr lang="de-DE" smtClean="0"/>
              <a:t>05.07.22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E461A8-EED0-4171-B908-56C962A04B2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8317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err="1"/>
              <a:t>Subtitle</a:t>
            </a:r>
            <a:endParaRPr lang="de-DE" dirty="0"/>
          </a:p>
          <a:p>
            <a:r>
              <a:rPr lang="de-DE" dirty="0"/>
              <a:t>Speaker</a:t>
            </a:r>
          </a:p>
        </p:txBody>
      </p:sp>
    </p:spTree>
    <p:extLst>
      <p:ext uri="{BB962C8B-B14F-4D97-AF65-F5344CB8AC3E}">
        <p14:creationId xmlns:p14="http://schemas.microsoft.com/office/powerpoint/2010/main" val="618843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4932333"/>
            <a:ext cx="2133600" cy="216000"/>
          </a:xfrm>
        </p:spPr>
        <p:txBody>
          <a:bodyPr/>
          <a:lstStyle>
            <a:lvl1pPr>
              <a:defRPr sz="1000"/>
            </a:lvl1pPr>
          </a:lstStyle>
          <a:p>
            <a:r>
              <a:rPr lang="de-DE"/>
              <a:t>Date of talk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4932333"/>
            <a:ext cx="2895600" cy="216000"/>
          </a:xfrm>
        </p:spPr>
        <p:txBody>
          <a:bodyPr/>
          <a:lstStyle>
            <a:lvl1pPr>
              <a:defRPr sz="1000"/>
            </a:lvl1pPr>
          </a:lstStyle>
          <a:p>
            <a:r>
              <a:rPr lang="de-DE" dirty="0"/>
              <a:t>Place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talk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4932333"/>
            <a:ext cx="2133600" cy="216000"/>
          </a:xfrm>
        </p:spPr>
        <p:txBody>
          <a:bodyPr/>
          <a:lstStyle>
            <a:lvl1pPr>
              <a:defRPr sz="1000"/>
            </a:lvl1pPr>
          </a:lstStyle>
          <a:p>
            <a:fld id="{51D15D83-5BC4-4FF7-8407-2D41C2802218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7348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Date of talk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Place of talk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15D83-5BC4-4FF7-8407-2D41C280221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4792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69231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Revisiting particle acceleration at ultra-relativistic shocks</a:t>
            </a:r>
            <a:br>
              <a:rPr lang="en-US" b="1" dirty="0"/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643758"/>
            <a:ext cx="6400800" cy="1314450"/>
          </a:xfrm>
        </p:spPr>
        <p:txBody>
          <a:bodyPr>
            <a:noAutofit/>
          </a:bodyPr>
          <a:lstStyle/>
          <a:p>
            <a:r>
              <a:rPr lang="de-DE" sz="1800" dirty="0"/>
              <a:t>Gamma 2022, Barcelona</a:t>
            </a:r>
          </a:p>
          <a:p>
            <a:r>
              <a:rPr lang="de-DE" sz="1600" i="1" dirty="0" err="1"/>
              <a:t>Zhi</a:t>
            </a:r>
            <a:r>
              <a:rPr lang="de-DE" sz="1600" i="1" dirty="0"/>
              <a:t>-Qiu Huang</a:t>
            </a:r>
          </a:p>
          <a:p>
            <a:r>
              <a:rPr lang="de-DE" sz="1600" dirty="0"/>
              <a:t>Brian </a:t>
            </a:r>
            <a:r>
              <a:rPr lang="de-DE" sz="1600" dirty="0" err="1"/>
              <a:t>Reville</a:t>
            </a:r>
            <a:endParaRPr lang="de-DE" sz="1600" dirty="0"/>
          </a:p>
          <a:p>
            <a:r>
              <a:rPr lang="de-DE" sz="1600" dirty="0"/>
              <a:t>John Kirk </a:t>
            </a:r>
          </a:p>
          <a:p>
            <a:r>
              <a:rPr lang="de-DE" sz="1600" dirty="0" err="1"/>
              <a:t>Gwenael</a:t>
            </a:r>
            <a:r>
              <a:rPr lang="de-DE" sz="1600" dirty="0"/>
              <a:t> </a:t>
            </a:r>
            <a:r>
              <a:rPr lang="de-DE" sz="1600" dirty="0" err="1"/>
              <a:t>Giacinti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583120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6E6CAD-2BB1-6241-8A0A-56105519E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06/07/2022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E68D39-CA6C-C240-88AD-15B9BD7EB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Gamma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08E232-E8D9-E04E-8F3C-8B9BBEB56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5D83-5BC4-4FF7-8407-2D41C2802218}" type="slidenum">
              <a:rPr lang="de-DE" smtClean="0"/>
              <a:pPr/>
              <a:t>9</a:t>
            </a:fld>
            <a:endParaRPr lang="de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E00B94-C30C-CA4F-91F8-E047B7198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615" y="666496"/>
            <a:ext cx="4730769" cy="34063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82C301-B04B-B546-8668-93806AF4E778}"/>
              </a:ext>
            </a:extLst>
          </p:cNvPr>
          <p:cNvSpPr txBox="1"/>
          <p:nvPr/>
        </p:nvSpPr>
        <p:spPr>
          <a:xfrm>
            <a:off x="3563888" y="4056215"/>
            <a:ext cx="23213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Strong </a:t>
            </a:r>
            <a:r>
              <a:rPr lang="en-CN" sz="1400" dirty="0"/>
              <a:t>scattering in upstream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9E2011-899F-FA45-9671-5A388C5D8902}"/>
              </a:ext>
            </a:extLst>
          </p:cNvPr>
          <p:cNvSpPr txBox="1"/>
          <p:nvPr/>
        </p:nvSpPr>
        <p:spPr>
          <a:xfrm>
            <a:off x="2375756" y="4352786"/>
            <a:ext cx="4855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>
                <a:solidFill>
                  <a:srgbClr val="FF0000"/>
                </a:solidFill>
              </a:rPr>
              <a:t>How can these particles return back to upstream?</a:t>
            </a:r>
          </a:p>
        </p:txBody>
      </p:sp>
      <p:sp>
        <p:nvSpPr>
          <p:cNvPr id="8" name="Textfeld 4">
            <a:extLst>
              <a:ext uri="{FF2B5EF4-FFF2-40B4-BE49-F238E27FC236}">
                <a16:creationId xmlns:a16="http://schemas.microsoft.com/office/drawing/2014/main" id="{68168397-7B1B-EB4A-8323-A3A0BA2FD56C}"/>
              </a:ext>
            </a:extLst>
          </p:cNvPr>
          <p:cNvSpPr txBox="1"/>
          <p:nvPr/>
        </p:nvSpPr>
        <p:spPr>
          <a:xfrm>
            <a:off x="2897814" y="276225"/>
            <a:ext cx="3348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latin typeface="Trebuchet MS" panose="020B0703020202090204" pitchFamily="34" charset="0"/>
              </a:rPr>
              <a:t>Perpendicular</a:t>
            </a:r>
            <a:r>
              <a:rPr lang="zh-CN" altLang="en-US" sz="2800" dirty="0">
                <a:latin typeface="Trebuchet MS" panose="020B0703020202090204" pitchFamily="34" charset="0"/>
              </a:rPr>
              <a:t> </a:t>
            </a:r>
            <a:r>
              <a:rPr lang="en-US" altLang="zh-CN" sz="2800" dirty="0">
                <a:latin typeface="Trebuchet MS" panose="020B0703020202090204" pitchFamily="34" charset="0"/>
              </a:rPr>
              <a:t>case</a:t>
            </a:r>
            <a:endParaRPr lang="en-CN" sz="2800" dirty="0"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76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F2C58F-E7BE-7248-93CB-15B28DEEA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Date of talk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512D18-C5CB-0942-9BEA-1DBF692F7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Place of talk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863F83-7E51-9A4D-9446-A622D9B2E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5D83-5BC4-4FF7-8407-2D41C2802218}" type="slidenum">
              <a:rPr lang="de-DE" smtClean="0"/>
              <a:pPr/>
              <a:t>10</a:t>
            </a:fld>
            <a:endParaRPr lang="de-DE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7DFBD58-D83F-6742-9E18-F810FEBE2348}"/>
              </a:ext>
            </a:extLst>
          </p:cNvPr>
          <p:cNvCxnSpPr/>
          <p:nvPr/>
        </p:nvCxnSpPr>
        <p:spPr>
          <a:xfrm>
            <a:off x="5328084" y="987574"/>
            <a:ext cx="0" cy="3168352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428DC6E4-2D4E-7740-AFEF-E78370056141}"/>
              </a:ext>
            </a:extLst>
          </p:cNvPr>
          <p:cNvSpPr/>
          <p:nvPr/>
        </p:nvSpPr>
        <p:spPr>
          <a:xfrm>
            <a:off x="7956376" y="3255826"/>
            <a:ext cx="252028" cy="252028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6" name="Textfeld 4">
            <a:extLst>
              <a:ext uri="{FF2B5EF4-FFF2-40B4-BE49-F238E27FC236}">
                <a16:creationId xmlns:a16="http://schemas.microsoft.com/office/drawing/2014/main" id="{CCAFA44C-F659-3C40-BF55-50F204C85904}"/>
              </a:ext>
            </a:extLst>
          </p:cNvPr>
          <p:cNvSpPr txBox="1"/>
          <p:nvPr/>
        </p:nvSpPr>
        <p:spPr>
          <a:xfrm>
            <a:off x="1439652" y="267494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latin typeface="Trebuchet MS" panose="020B0703020202090204" pitchFamily="34" charset="0"/>
              </a:rPr>
              <a:t>Particle</a:t>
            </a:r>
            <a:r>
              <a:rPr lang="zh-CN" altLang="en-US" sz="2800" dirty="0">
                <a:latin typeface="Trebuchet MS" panose="020B0703020202090204" pitchFamily="34" charset="0"/>
              </a:rPr>
              <a:t> </a:t>
            </a:r>
            <a:r>
              <a:rPr lang="en-US" altLang="zh-CN" sz="2800" dirty="0">
                <a:latin typeface="Trebuchet MS" panose="020B0703020202090204" pitchFamily="34" charset="0"/>
              </a:rPr>
              <a:t>trajectory</a:t>
            </a:r>
            <a:endParaRPr lang="en-CN" sz="2800" dirty="0">
              <a:latin typeface="Trebuchet MS" panose="020B070302020209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A381D5B-E4A2-B04C-BEE9-EBC0AC095239}"/>
              </a:ext>
            </a:extLst>
          </p:cNvPr>
          <p:cNvSpPr txBox="1"/>
          <p:nvPr/>
        </p:nvSpPr>
        <p:spPr>
          <a:xfrm>
            <a:off x="7535008" y="43521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EC0CAB-CC23-3545-8E58-331168DC51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590" y="889317"/>
            <a:ext cx="4282405" cy="35183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C09016-665A-EC4A-8F93-2C5BD41B5802}"/>
              </a:ext>
            </a:extLst>
          </p:cNvPr>
          <p:cNvSpPr txBox="1"/>
          <p:nvPr/>
        </p:nvSpPr>
        <p:spPr>
          <a:xfrm>
            <a:off x="8429637" y="654756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up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7F1AF6-04E8-B848-A0A2-6C4D8005F14F}"/>
              </a:ext>
            </a:extLst>
          </p:cNvPr>
          <p:cNvSpPr txBox="1"/>
          <p:nvPr/>
        </p:nvSpPr>
        <p:spPr>
          <a:xfrm>
            <a:off x="4842220" y="654756"/>
            <a:ext cx="714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down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558FC83-D89C-3B4E-9088-904A81DDB678}"/>
              </a:ext>
            </a:extLst>
          </p:cNvPr>
          <p:cNvCxnSpPr>
            <a:cxnSpLocks/>
          </p:cNvCxnSpPr>
          <p:nvPr/>
        </p:nvCxnSpPr>
        <p:spPr>
          <a:xfrm>
            <a:off x="5075925" y="4352192"/>
            <a:ext cx="635597" cy="0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677DC10-D425-8C44-B874-DE4B7C49E6DF}"/>
              </a:ext>
            </a:extLst>
          </p:cNvPr>
          <p:cNvSpPr txBox="1"/>
          <p:nvPr/>
        </p:nvSpPr>
        <p:spPr>
          <a:xfrm>
            <a:off x="5033690" y="4470533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>
                <a:solidFill>
                  <a:srgbClr val="FF0000"/>
                </a:solidFill>
              </a:rPr>
              <a:t>shock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20B873-4E0F-9B4B-ABCE-DA42D669B01F}"/>
              </a:ext>
            </a:extLst>
          </p:cNvPr>
          <p:cNvSpPr txBox="1"/>
          <p:nvPr/>
        </p:nvSpPr>
        <p:spPr>
          <a:xfrm>
            <a:off x="7683425" y="4216234"/>
            <a:ext cx="89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>
                <a:solidFill>
                  <a:schemeClr val="tx2"/>
                </a:solidFill>
              </a:rPr>
              <a:t>particle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3C7009-7E53-C74B-8443-A83D22B30303}"/>
              </a:ext>
            </a:extLst>
          </p:cNvPr>
          <p:cNvSpPr txBox="1"/>
          <p:nvPr/>
        </p:nvSpPr>
        <p:spPr>
          <a:xfrm>
            <a:off x="6267556" y="4077574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t=t</a:t>
            </a:r>
            <a:r>
              <a:rPr lang="en-US" altLang="zh-CN" sz="1400" dirty="0"/>
              <a:t>0</a:t>
            </a:r>
            <a:endParaRPr lang="en-CN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808380-255F-5048-9938-A6CEAA8D74B7}"/>
              </a:ext>
            </a:extLst>
          </p:cNvPr>
          <p:cNvSpPr txBox="1"/>
          <p:nvPr/>
        </p:nvSpPr>
        <p:spPr>
          <a:xfrm>
            <a:off x="8072808" y="4077574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t=t</a:t>
            </a:r>
            <a:r>
              <a:rPr lang="en-US" altLang="zh-CN" sz="1400" dirty="0"/>
              <a:t>1</a:t>
            </a:r>
            <a:endParaRPr lang="en-CN" sz="1400" dirty="0"/>
          </a:p>
        </p:txBody>
      </p:sp>
    </p:spTree>
    <p:extLst>
      <p:ext uri="{BB962C8B-B14F-4D97-AF65-F5344CB8AC3E}">
        <p14:creationId xmlns:p14="http://schemas.microsoft.com/office/powerpoint/2010/main" val="259623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-0.00247 L -0.03246 -0.03982 L -0.05364 0.03518 L -0.09201 -0.03303 L -0.08333 0.05216 L -0.12083 0.05555 L -0.13819 0.01296 L -0.17274 0.08827 " pathEditMode="relative" rAng="0" ptsTypes="AAAAAAAA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29" y="26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-0.02099 L 0.11424 -0.02099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3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274 0.08827 C -0.17899 0.08426 -0.18524 0.08055 -0.19375 0.06605 C -0.20225 0.05123 -0.21632 0.02716 -0.22361 0.00092 C -0.2309 -0.02531 -0.23593 -0.06019 -0.23802 -0.09167 C -0.2401 -0.12315 -0.23923 -0.15864 -0.23611 -0.19043 C -0.23298 -0.22253 -0.22812 -0.25556 -0.21979 -0.28272 C -0.21145 -0.31019 -0.19878 -0.33457 -0.18611 -0.35463 C -0.17343 -0.37439 -0.15572 -0.3926 -0.14375 -0.40247 C -0.13194 -0.41235 -0.13003 -0.41297 -0.11493 -0.41451 C -0.09982 -0.41574 -0.07135 -0.41821 -0.05347 -0.41111 C -0.03541 -0.40371 -0.02135 -0.38827 -0.00729 -0.37161 C 0.00678 -0.35525 0.02709 -0.32284 0.03125 -0.31173 " pathEditMode="relative" rAng="0" ptsTypes="AAAAAAAAAA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-2521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424 -0.02099 L 0.33073 -0.0209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6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3" grpId="0"/>
      <p:bldP spid="10" grpId="0"/>
      <p:bldP spid="12" grpId="0"/>
      <p:bldP spid="1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1C65A3-745E-AE49-AA90-29EC1A02C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06/07/2022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F20C57-D72B-3547-ABFA-9BA5D7273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Gamma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4B6391-B6B8-954B-9BCF-E1070BE53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5D83-5BC4-4FF7-8407-2D41C2802218}" type="slidenum">
              <a:rPr lang="de-DE" smtClean="0"/>
              <a:pPr/>
              <a:t>11</a:t>
            </a:fld>
            <a:endParaRPr lang="de-D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BA3C4C-3EAF-C64B-B53C-D1505CEB8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32" y="3903475"/>
            <a:ext cx="1512168" cy="3994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EE24BD-577D-2B46-9721-D6A8FE5C63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211" y="3758550"/>
            <a:ext cx="2634332" cy="8305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205345D-308F-8542-884D-DA0ED807173E}"/>
              </a:ext>
            </a:extLst>
          </p:cNvPr>
          <p:cNvSpPr txBox="1"/>
          <p:nvPr/>
        </p:nvSpPr>
        <p:spPr>
          <a:xfrm>
            <a:off x="1518710" y="4492397"/>
            <a:ext cx="1648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</a:rPr>
              <a:t>Condition</a:t>
            </a:r>
            <a:r>
              <a:rPr lang="zh-CN" altLang="en-US" sz="1600" dirty="0">
                <a:solidFill>
                  <a:srgbClr val="FF0000"/>
                </a:solidFill>
              </a:rPr>
              <a:t> </a:t>
            </a:r>
            <a:r>
              <a:rPr lang="en-US" altLang="zh-CN" sz="1600" dirty="0">
                <a:solidFill>
                  <a:srgbClr val="FF0000"/>
                </a:solidFill>
              </a:rPr>
              <a:t>A</a:t>
            </a:r>
            <a:endParaRPr lang="en-CN" sz="16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43AC15-E3DC-F04A-90A0-03F82D2CAF92}"/>
              </a:ext>
            </a:extLst>
          </p:cNvPr>
          <p:cNvSpPr txBox="1"/>
          <p:nvPr/>
        </p:nvSpPr>
        <p:spPr>
          <a:xfrm>
            <a:off x="5296044" y="3564921"/>
            <a:ext cx="31815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When</a:t>
            </a:r>
            <a:r>
              <a:rPr lang="zh-CN" altLang="en-US" sz="1600" dirty="0"/>
              <a:t> </a:t>
            </a:r>
            <a:r>
              <a:rPr lang="en-US" altLang="zh-CN" sz="1600" dirty="0"/>
              <a:t>moving</a:t>
            </a:r>
            <a:r>
              <a:rPr lang="zh-CN" altLang="en-US" sz="1600" dirty="0"/>
              <a:t> </a:t>
            </a:r>
            <a:r>
              <a:rPr lang="en-US" altLang="zh-CN" sz="1600" dirty="0"/>
              <a:t>to</a:t>
            </a:r>
            <a:r>
              <a:rPr lang="zh-CN" altLang="en-US" sz="1600" dirty="0"/>
              <a:t> </a:t>
            </a:r>
            <a:r>
              <a:rPr lang="en-US" altLang="zh-CN" sz="1600" dirty="0"/>
              <a:t>downstream</a:t>
            </a:r>
            <a:r>
              <a:rPr lang="zh-CN" altLang="en-US" sz="1600" dirty="0"/>
              <a:t> </a:t>
            </a:r>
            <a:r>
              <a:rPr lang="en-US" altLang="zh-CN" sz="1600" dirty="0"/>
              <a:t>(t=t0)</a:t>
            </a:r>
            <a:endParaRPr lang="en-CN" sz="1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6127E5-5A99-F342-9B76-013FECAA37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5824" y="3836938"/>
            <a:ext cx="1014752" cy="6889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ED03A91-1264-B14D-B185-910D8E285F8E}"/>
              </a:ext>
            </a:extLst>
          </p:cNvPr>
          <p:cNvSpPr txBox="1"/>
          <p:nvPr/>
        </p:nvSpPr>
        <p:spPr>
          <a:xfrm>
            <a:off x="5977084" y="4492397"/>
            <a:ext cx="11544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00B050"/>
                </a:solidFill>
              </a:rPr>
              <a:t>Condition</a:t>
            </a:r>
            <a:r>
              <a:rPr lang="zh-CN" altLang="en-US" sz="1600" dirty="0">
                <a:solidFill>
                  <a:srgbClr val="00B050"/>
                </a:solidFill>
              </a:rPr>
              <a:t> </a:t>
            </a:r>
            <a:r>
              <a:rPr lang="en-US" altLang="zh-CN" sz="1600" dirty="0">
                <a:solidFill>
                  <a:srgbClr val="00B050"/>
                </a:solidFill>
              </a:rPr>
              <a:t>B</a:t>
            </a:r>
            <a:endParaRPr lang="en-CN" sz="1600" dirty="0">
              <a:solidFill>
                <a:srgbClr val="00B05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268BD6-DD71-DD45-9D8F-8B585699F07D}"/>
              </a:ext>
            </a:extLst>
          </p:cNvPr>
          <p:cNvSpPr txBox="1"/>
          <p:nvPr/>
        </p:nvSpPr>
        <p:spPr>
          <a:xfrm>
            <a:off x="779165" y="3564921"/>
            <a:ext cx="29249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When</a:t>
            </a:r>
            <a:r>
              <a:rPr lang="zh-CN" altLang="en-US" sz="1600" dirty="0"/>
              <a:t> </a:t>
            </a:r>
            <a:r>
              <a:rPr lang="en-US" altLang="zh-CN" sz="1600" dirty="0"/>
              <a:t>moving</a:t>
            </a:r>
            <a:r>
              <a:rPr lang="zh-CN" altLang="en-US" sz="1600" dirty="0"/>
              <a:t> </a:t>
            </a:r>
            <a:r>
              <a:rPr lang="en-US" altLang="zh-CN" sz="1600" dirty="0"/>
              <a:t>to</a:t>
            </a:r>
            <a:r>
              <a:rPr lang="zh-CN" altLang="en-US" sz="1600" dirty="0"/>
              <a:t> </a:t>
            </a:r>
            <a:r>
              <a:rPr lang="en-US" altLang="zh-CN" sz="1600" dirty="0"/>
              <a:t>upstream</a:t>
            </a:r>
            <a:r>
              <a:rPr lang="zh-CN" altLang="en-US" sz="1600" dirty="0"/>
              <a:t> </a:t>
            </a:r>
            <a:r>
              <a:rPr lang="en-US" altLang="zh-CN" sz="1600" dirty="0"/>
              <a:t>(t=t1)</a:t>
            </a:r>
            <a:endParaRPr lang="en-CN" sz="16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BC72AC-57AE-1A41-93BD-C3036FCCD9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5769" y="721370"/>
            <a:ext cx="3512461" cy="2885738"/>
          </a:xfrm>
          <a:prstGeom prst="rect">
            <a:avLst/>
          </a:prstGeom>
        </p:spPr>
      </p:pic>
      <p:sp>
        <p:nvSpPr>
          <p:cNvPr id="13" name="Textfeld 4">
            <a:extLst>
              <a:ext uri="{FF2B5EF4-FFF2-40B4-BE49-F238E27FC236}">
                <a16:creationId xmlns:a16="http://schemas.microsoft.com/office/drawing/2014/main" id="{BAD508A0-B8A8-6B42-9FDE-EA90E04005A4}"/>
              </a:ext>
            </a:extLst>
          </p:cNvPr>
          <p:cNvSpPr txBox="1"/>
          <p:nvPr/>
        </p:nvSpPr>
        <p:spPr>
          <a:xfrm>
            <a:off x="1439652" y="267494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latin typeface="Trebuchet MS" panose="020B0703020202090204" pitchFamily="34" charset="0"/>
              </a:rPr>
              <a:t>Conditions</a:t>
            </a:r>
            <a:endParaRPr lang="en-CN" sz="2800" dirty="0"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392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6F424C-9168-EA47-A67B-7D7F582A9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06/07/2022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76FCD0-FB8E-B348-AA63-92FC63293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Gamma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F4CE5B-7046-A745-95A2-747E53AAF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5D83-5BC4-4FF7-8407-2D41C2802218}" type="slidenum">
              <a:rPr lang="de-DE" smtClean="0"/>
              <a:pPr/>
              <a:t>12</a:t>
            </a:fld>
            <a:endParaRPr lang="de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F99EB7-EA32-4A44-8116-CB306EAEF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713" y="790714"/>
            <a:ext cx="5105588" cy="37238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5310BD-C30B-F64E-B3FA-AE98B1F40D8B}"/>
              </a:ext>
            </a:extLst>
          </p:cNvPr>
          <p:cNvSpPr txBox="1"/>
          <p:nvPr/>
        </p:nvSpPr>
        <p:spPr>
          <a:xfrm>
            <a:off x="6553200" y="1239602"/>
            <a:ext cx="1732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Red: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condition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16C8DB-44A6-1144-9BC9-F802DDDF76D6}"/>
              </a:ext>
            </a:extLst>
          </p:cNvPr>
          <p:cNvSpPr txBox="1"/>
          <p:nvPr/>
        </p:nvSpPr>
        <p:spPr>
          <a:xfrm>
            <a:off x="6553200" y="1743658"/>
            <a:ext cx="1941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B050"/>
                </a:solidFill>
              </a:rPr>
              <a:t>Green:</a:t>
            </a:r>
            <a:r>
              <a:rPr lang="zh-CN" altLang="en-US" dirty="0">
                <a:solidFill>
                  <a:srgbClr val="00B050"/>
                </a:solidFill>
              </a:rPr>
              <a:t> </a:t>
            </a:r>
            <a:r>
              <a:rPr lang="en-US" altLang="zh-CN" dirty="0">
                <a:solidFill>
                  <a:srgbClr val="00B050"/>
                </a:solidFill>
              </a:rPr>
              <a:t>condition</a:t>
            </a:r>
            <a:r>
              <a:rPr lang="zh-CN" altLang="en-US" dirty="0">
                <a:solidFill>
                  <a:srgbClr val="00B050"/>
                </a:solidFill>
              </a:rPr>
              <a:t> </a:t>
            </a:r>
            <a:r>
              <a:rPr lang="en-US" altLang="zh-CN" dirty="0">
                <a:solidFill>
                  <a:srgbClr val="00B050"/>
                </a:solidFill>
              </a:rPr>
              <a:t>B</a:t>
            </a:r>
            <a:endParaRPr lang="en-CN" dirty="0">
              <a:solidFill>
                <a:srgbClr val="00B05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DF27A1-8544-3A42-B9FC-01706338F958}"/>
              </a:ext>
            </a:extLst>
          </p:cNvPr>
          <p:cNvSpPr txBox="1"/>
          <p:nvPr/>
        </p:nvSpPr>
        <p:spPr>
          <a:xfrm>
            <a:off x="6553199" y="2218165"/>
            <a:ext cx="2125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Blue: particle phases</a:t>
            </a:r>
            <a:endParaRPr lang="en-CN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feld 4">
            <a:extLst>
              <a:ext uri="{FF2B5EF4-FFF2-40B4-BE49-F238E27FC236}">
                <a16:creationId xmlns:a16="http://schemas.microsoft.com/office/drawing/2014/main" id="{9B2A49DA-DF67-F442-AE05-A141A17DC6EF}"/>
              </a:ext>
            </a:extLst>
          </p:cNvPr>
          <p:cNvSpPr txBox="1"/>
          <p:nvPr/>
        </p:nvSpPr>
        <p:spPr>
          <a:xfrm>
            <a:off x="1439652" y="267494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/>
              <a:t>Phase</a:t>
            </a:r>
            <a:r>
              <a:rPr lang="zh-CN" altLang="en-US" sz="2800" dirty="0"/>
              <a:t> </a:t>
            </a:r>
            <a:r>
              <a:rPr lang="en-US" altLang="zh-CN" sz="2800" dirty="0"/>
              <a:t>distribution</a:t>
            </a:r>
            <a:endParaRPr lang="en-CN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52D9AC-7B36-AB4E-8E85-F9D6D6DAE2CA}"/>
              </a:ext>
            </a:extLst>
          </p:cNvPr>
          <p:cNvSpPr txBox="1"/>
          <p:nvPr/>
        </p:nvSpPr>
        <p:spPr>
          <a:xfrm>
            <a:off x="5754015" y="3349901"/>
            <a:ext cx="3328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CN" dirty="0">
                <a:solidFill>
                  <a:srgbClr val="FF0000"/>
                </a:solidFill>
              </a:rPr>
              <a:t>hase distribution is not uniform!</a:t>
            </a:r>
          </a:p>
        </p:txBody>
      </p:sp>
    </p:spTree>
    <p:extLst>
      <p:ext uri="{BB962C8B-B14F-4D97-AF65-F5344CB8AC3E}">
        <p14:creationId xmlns:p14="http://schemas.microsoft.com/office/powerpoint/2010/main" val="3766881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457596-F798-E345-BC5B-C4D218A81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06/07/2022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C0325E-65C0-644D-AC11-E330BE17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Gamma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27709-38B7-454E-AEB9-A3D1A18FA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5D83-5BC4-4FF7-8407-2D41C2802218}" type="slidenum">
              <a:rPr lang="de-DE" smtClean="0"/>
              <a:pPr/>
              <a:t>13</a:t>
            </a:fld>
            <a:endParaRPr lang="de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134621-F217-614E-B8C5-206325D6E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643" y="810964"/>
            <a:ext cx="5329314" cy="3964490"/>
          </a:xfrm>
          <a:prstGeom prst="rect">
            <a:avLst/>
          </a:prstGeom>
        </p:spPr>
      </p:pic>
      <p:sp>
        <p:nvSpPr>
          <p:cNvPr id="6" name="Textfeld 4">
            <a:extLst>
              <a:ext uri="{FF2B5EF4-FFF2-40B4-BE49-F238E27FC236}">
                <a16:creationId xmlns:a16="http://schemas.microsoft.com/office/drawing/2014/main" id="{46158889-FBF3-454A-8A7E-F149A3BE9930}"/>
              </a:ext>
            </a:extLst>
          </p:cNvPr>
          <p:cNvSpPr txBox="1"/>
          <p:nvPr/>
        </p:nvSpPr>
        <p:spPr>
          <a:xfrm>
            <a:off x="2897814" y="276225"/>
            <a:ext cx="3348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latin typeface="Trebuchet MS" panose="020B0703020202090204" pitchFamily="34" charset="0"/>
              </a:rPr>
              <a:t>Oblique</a:t>
            </a:r>
            <a:r>
              <a:rPr lang="zh-CN" altLang="en-US" sz="2800" dirty="0">
                <a:latin typeface="Trebuchet MS" panose="020B0703020202090204" pitchFamily="34" charset="0"/>
              </a:rPr>
              <a:t> </a:t>
            </a:r>
            <a:r>
              <a:rPr lang="en-US" altLang="zh-CN" sz="2800" dirty="0">
                <a:latin typeface="Trebuchet MS" panose="020B0703020202090204" pitchFamily="34" charset="0"/>
              </a:rPr>
              <a:t>case</a:t>
            </a:r>
            <a:endParaRPr lang="en-CN" sz="2800" dirty="0">
              <a:latin typeface="Trebuchet MS" panose="020B070302020209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202C3A-BCC3-D045-BF67-91F5970FEB32}"/>
              </a:ext>
            </a:extLst>
          </p:cNvPr>
          <p:cNvSpPr txBox="1"/>
          <p:nvPr/>
        </p:nvSpPr>
        <p:spPr>
          <a:xfrm>
            <a:off x="6020862" y="1480894"/>
            <a:ext cx="25859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θ</a:t>
            </a:r>
            <a:r>
              <a:rPr lang="en-US" altLang="zh-CN" dirty="0"/>
              <a:t>:</a:t>
            </a:r>
            <a:r>
              <a:rPr lang="zh-CN" altLang="en-US" dirty="0"/>
              <a:t> </a:t>
            </a:r>
            <a:r>
              <a:rPr lang="en-US" altLang="zh-CN" dirty="0"/>
              <a:t>declination</a:t>
            </a:r>
            <a:r>
              <a:rPr lang="zh-CN" altLang="en-US" dirty="0"/>
              <a:t> </a:t>
            </a:r>
            <a:r>
              <a:rPr lang="en-US" altLang="zh-CN" dirty="0"/>
              <a:t>angle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</a:p>
          <a:p>
            <a:r>
              <a:rPr lang="zh-CN" altLang="en-US" dirty="0"/>
              <a:t>     </a:t>
            </a:r>
            <a:r>
              <a:rPr lang="en-US" altLang="zh-CN" dirty="0"/>
              <a:t>shock</a:t>
            </a:r>
            <a:r>
              <a:rPr lang="zh-CN" altLang="en-US" dirty="0"/>
              <a:t> </a:t>
            </a:r>
            <a:r>
              <a:rPr lang="en-US" altLang="zh-CN" dirty="0"/>
              <a:t>normal</a:t>
            </a:r>
            <a:r>
              <a:rPr lang="zh-CN" altLang="en-US" dirty="0"/>
              <a:t> </a:t>
            </a:r>
            <a:r>
              <a:rPr lang="en-US" altLang="zh-CN" dirty="0"/>
              <a:t>(&gt;&gt;</a:t>
            </a:r>
            <a:r>
              <a:rPr lang="zh-CN" altLang="en-US" dirty="0"/>
              <a:t> </a:t>
            </a:r>
            <a:r>
              <a:rPr lang="en-US" altLang="zh-CN" dirty="0"/>
              <a:t>1/</a:t>
            </a:r>
            <a:r>
              <a:rPr lang="en-US" altLang="zh-CN" dirty="0" err="1"/>
              <a:t>γ</a:t>
            </a:r>
            <a:r>
              <a:rPr lang="en-US" altLang="zh-CN" sz="1400" dirty="0" err="1"/>
              <a:t>s</a:t>
            </a:r>
            <a:r>
              <a:rPr lang="en-US" altLang="zh-CN" dirty="0"/>
              <a:t>)</a:t>
            </a:r>
          </a:p>
          <a:p>
            <a:endParaRPr lang="en-CN" dirty="0"/>
          </a:p>
          <a:p>
            <a:r>
              <a:rPr lang="en-CN" dirty="0"/>
              <a:t>B</a:t>
            </a:r>
            <a:r>
              <a:rPr lang="en-CN" sz="1400" dirty="0"/>
              <a:t>total</a:t>
            </a:r>
            <a:r>
              <a:rPr lang="en-CN" dirty="0"/>
              <a:t>: constant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2AE47EA-76F5-4942-81A1-FF52AEE052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0862" y="3038593"/>
            <a:ext cx="1990018" cy="79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510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F1FC1F-D128-754D-B981-01821850E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06/07/2022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8F9D75-4E52-8842-836A-84E4FEE91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Gamma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E1F3C3-BFB7-1A4A-A54F-4A04FA153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5D83-5BC4-4FF7-8407-2D41C2802218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139BE9-D006-7149-9253-DAF91963A3E1}"/>
              </a:ext>
            </a:extLst>
          </p:cNvPr>
          <p:cNvSpPr txBox="1"/>
          <p:nvPr/>
        </p:nvSpPr>
        <p:spPr>
          <a:xfrm>
            <a:off x="864927" y="1131590"/>
            <a:ext cx="5212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Consider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existence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large-scale</a:t>
            </a:r>
            <a:r>
              <a:rPr lang="zh-CN" altLang="en-US" dirty="0"/>
              <a:t> </a:t>
            </a:r>
            <a:r>
              <a:rPr lang="en-US" altLang="zh-CN" dirty="0"/>
              <a:t>magnetic</a:t>
            </a:r>
            <a:r>
              <a:rPr lang="zh-CN" altLang="en-US" dirty="0"/>
              <a:t> </a:t>
            </a:r>
            <a:r>
              <a:rPr lang="en-US" altLang="zh-CN" dirty="0"/>
              <a:t>field,</a:t>
            </a:r>
            <a:endParaRPr lang="en-CN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E042C0-66E6-B04B-96C8-47649B64D18B}"/>
              </a:ext>
            </a:extLst>
          </p:cNvPr>
          <p:cNvSpPr txBox="1"/>
          <p:nvPr/>
        </p:nvSpPr>
        <p:spPr>
          <a:xfrm>
            <a:off x="864927" y="3239564"/>
            <a:ext cx="71511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possible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particles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always</a:t>
            </a:r>
            <a:r>
              <a:rPr lang="zh-CN" altLang="en-US" dirty="0"/>
              <a:t> </a:t>
            </a:r>
            <a:r>
              <a:rPr lang="en-US" altLang="zh-CN" dirty="0"/>
              <a:t>unmagnetized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upstream.</a:t>
            </a:r>
            <a:r>
              <a:rPr lang="en-CN" altLang="zh-CN" dirty="0"/>
              <a:t> </a:t>
            </a:r>
            <a:r>
              <a:rPr lang="en-US" altLang="zh-CN" dirty="0"/>
              <a:t>E</a:t>
            </a:r>
            <a:r>
              <a:rPr lang="en-US" dirty="0"/>
              <a:t>xternal </a:t>
            </a:r>
          </a:p>
          <a:p>
            <a:r>
              <a:rPr lang="en-US" dirty="0"/>
              <a:t>tu</a:t>
            </a:r>
            <a:r>
              <a:rPr lang="en-US" altLang="zh-CN" dirty="0"/>
              <a:t>r</a:t>
            </a:r>
            <a:r>
              <a:rPr lang="en-US" dirty="0"/>
              <a:t>bulence in progenitor</a:t>
            </a:r>
            <a:r>
              <a:rPr lang="en-US" altLang="zh-CN" dirty="0"/>
              <a:t>’</a:t>
            </a:r>
            <a:r>
              <a:rPr lang="en-US" dirty="0"/>
              <a:t>s environment might be sufficient to provide the </a:t>
            </a:r>
          </a:p>
          <a:p>
            <a:r>
              <a:rPr lang="en-US" dirty="0"/>
              <a:t>necessary upstream scattering at large energies</a:t>
            </a:r>
            <a:r>
              <a:rPr lang="en-US" altLang="zh-CN" dirty="0"/>
              <a:t>.</a:t>
            </a:r>
            <a:r>
              <a:rPr lang="zh-CN" altLang="en-US" dirty="0"/>
              <a:t> </a:t>
            </a:r>
            <a:endParaRPr lang="en-C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2702D6-D767-0640-8185-241A3C3AA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772" y="1624030"/>
            <a:ext cx="2752479" cy="6463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83775B-23C3-DD4E-9B35-941A1E79D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856" y="2501193"/>
            <a:ext cx="1412168" cy="4595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29A691-2175-A749-AC26-D501A9CCB38F}"/>
              </a:ext>
            </a:extLst>
          </p:cNvPr>
          <p:cNvSpPr txBox="1"/>
          <p:nvPr/>
        </p:nvSpPr>
        <p:spPr>
          <a:xfrm>
            <a:off x="3014674" y="2061055"/>
            <a:ext cx="9702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s</a:t>
            </a:r>
            <a:r>
              <a:rPr lang="en-CN" sz="1400" dirty="0">
                <a:solidFill>
                  <a:srgbClr val="FF0000"/>
                </a:solidFill>
              </a:rPr>
              <a:t>mall scale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07F35A-9414-AC44-9554-C689EE34B282}"/>
              </a:ext>
            </a:extLst>
          </p:cNvPr>
          <p:cNvSpPr txBox="1"/>
          <p:nvPr/>
        </p:nvSpPr>
        <p:spPr>
          <a:xfrm>
            <a:off x="4081256" y="2061054"/>
            <a:ext cx="9487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large</a:t>
            </a:r>
            <a:r>
              <a:rPr lang="en-CN" sz="1400" dirty="0">
                <a:solidFill>
                  <a:srgbClr val="FF0000"/>
                </a:solidFill>
              </a:rPr>
              <a:t> scale</a:t>
            </a:r>
          </a:p>
        </p:txBody>
      </p:sp>
      <p:sp>
        <p:nvSpPr>
          <p:cNvPr id="11" name="Textfeld 4">
            <a:extLst>
              <a:ext uri="{FF2B5EF4-FFF2-40B4-BE49-F238E27FC236}">
                <a16:creationId xmlns:a16="http://schemas.microsoft.com/office/drawing/2014/main" id="{9214CE9F-9E55-0C4B-BD7C-E317E57F75DC}"/>
              </a:ext>
            </a:extLst>
          </p:cNvPr>
          <p:cNvSpPr txBox="1"/>
          <p:nvPr/>
        </p:nvSpPr>
        <p:spPr>
          <a:xfrm>
            <a:off x="2431380" y="294185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Role of large scale fields</a:t>
            </a:r>
            <a:endParaRPr lang="en-CN" sz="2800" dirty="0"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614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0068D9-58F2-EB4C-8463-61D52938D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06/07/2022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E506AE-F210-3242-8FB0-5E32FBFA6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Gamma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401A5A-701C-574A-A094-DCA9E2F64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5D83-5BC4-4FF7-8407-2D41C2802218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65A0171-6947-DD49-ACF1-6B7273E7BD20}"/>
              </a:ext>
            </a:extLst>
          </p:cNvPr>
          <p:cNvSpPr txBox="1"/>
          <p:nvPr/>
        </p:nvSpPr>
        <p:spPr>
          <a:xfrm>
            <a:off x="2897814" y="276225"/>
            <a:ext cx="3348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latin typeface="Trebuchet MS" panose="020B0703020202090204" pitchFamily="34" charset="0"/>
              </a:rPr>
              <a:t>Conclusions</a:t>
            </a:r>
            <a:endParaRPr lang="en-CN" sz="2800" dirty="0">
              <a:latin typeface="Trebuchet MS" panose="020B070302020209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E43FA4-E070-DD44-ACC7-28316DA2EA34}"/>
              </a:ext>
            </a:extLst>
          </p:cNvPr>
          <p:cNvSpPr txBox="1"/>
          <p:nvPr/>
        </p:nvSpPr>
        <p:spPr>
          <a:xfrm>
            <a:off x="1007604" y="1095586"/>
            <a:ext cx="7811434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N" sz="2000" dirty="0"/>
              <a:t>Scattering in upstream is also important for shock acceleration.</a:t>
            </a:r>
          </a:p>
          <a:p>
            <a:endParaRPr lang="en-CN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N" sz="2000" dirty="0"/>
              <a:t>The magnetized limit in downstream is a weak condition.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N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N" sz="2000" dirty="0"/>
              <a:t>The maximum accelerated energy can exceed the magnetized limit in</a:t>
            </a:r>
          </a:p>
          <a:p>
            <a:r>
              <a:rPr lang="en-CN" altLang="zh-CN" sz="2000" dirty="0"/>
              <a:t>      downstream, and may reach the Bohm limit</a:t>
            </a:r>
            <a:r>
              <a:rPr lang="en-US" altLang="zh-CN" sz="2000" dirty="0"/>
              <a:t>.</a:t>
            </a:r>
            <a:r>
              <a:rPr lang="en-CN" sz="2000" dirty="0"/>
              <a:t> </a:t>
            </a:r>
          </a:p>
          <a:p>
            <a:r>
              <a:rPr lang="en-CN" sz="2000" dirty="0"/>
              <a:t>    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25803948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8E4ACF-8359-A848-9CB7-4AC5AC3A9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06/07/2022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B64B07-FE63-1E40-9B88-15FC753AD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Gamma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2DE640-0DE7-1B4F-891C-6FD519B97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5D83-5BC4-4FF7-8407-2D41C2802218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73CE0E-FE64-894C-8DB9-F4AFFFB216CB}"/>
              </a:ext>
            </a:extLst>
          </p:cNvPr>
          <p:cNvSpPr txBox="1"/>
          <p:nvPr/>
        </p:nvSpPr>
        <p:spPr>
          <a:xfrm>
            <a:off x="3239852" y="1959682"/>
            <a:ext cx="24997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4000" dirty="0">
                <a:solidFill>
                  <a:srgbClr val="FF0000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702780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D1C503-7249-6B41-BE67-347E1E2E1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06/07/2022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376FC4-7964-B245-AB7A-87EB7DC36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Gamma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DFD569-CD6B-EE49-952E-504D6FEED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5D83-5BC4-4FF7-8407-2D41C2802218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7" name="Textfeld 4">
            <a:extLst>
              <a:ext uri="{FF2B5EF4-FFF2-40B4-BE49-F238E27FC236}">
                <a16:creationId xmlns:a16="http://schemas.microsoft.com/office/drawing/2014/main" id="{2E145B58-8D11-F64C-A02C-A2B0F405EEBF}"/>
              </a:ext>
            </a:extLst>
          </p:cNvPr>
          <p:cNvSpPr txBox="1"/>
          <p:nvPr/>
        </p:nvSpPr>
        <p:spPr>
          <a:xfrm>
            <a:off x="2195736" y="276225"/>
            <a:ext cx="5364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/>
              <a:t>Why</a:t>
            </a:r>
            <a:r>
              <a:rPr lang="zh-CN" altLang="en-US" sz="2800" dirty="0"/>
              <a:t> </a:t>
            </a:r>
            <a:r>
              <a:rPr lang="en-US" altLang="zh-CN" sz="2800" dirty="0"/>
              <a:t>do</a:t>
            </a:r>
            <a:r>
              <a:rPr lang="zh-CN" altLang="en-US" sz="2800" dirty="0"/>
              <a:t> </a:t>
            </a:r>
            <a:r>
              <a:rPr lang="en-US" altLang="zh-CN" sz="2800" dirty="0"/>
              <a:t>we</a:t>
            </a:r>
            <a:r>
              <a:rPr lang="zh-CN" altLang="en-US" sz="2800" dirty="0"/>
              <a:t> </a:t>
            </a:r>
            <a:r>
              <a:rPr lang="en-US" altLang="zh-CN" sz="2800" dirty="0"/>
              <a:t>revisit?</a:t>
            </a:r>
            <a:endParaRPr lang="en-CN" sz="2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B226A1-ACF1-2E4F-960D-FD512E79D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32" y="785423"/>
            <a:ext cx="5971084" cy="38606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6FE1E7-B3A1-0240-B7A0-4AAE33D33D9B}"/>
              </a:ext>
            </a:extLst>
          </p:cNvPr>
          <p:cNvSpPr txBox="1"/>
          <p:nvPr/>
        </p:nvSpPr>
        <p:spPr>
          <a:xfrm>
            <a:off x="4513917" y="4261998"/>
            <a:ext cx="18313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Huang</a:t>
            </a:r>
            <a:r>
              <a:rPr lang="zh-CN" altLang="en-US" dirty="0"/>
              <a:t> </a:t>
            </a:r>
            <a:r>
              <a:rPr lang="en-US" altLang="zh-CN" dirty="0"/>
              <a:t>et</a:t>
            </a:r>
            <a:r>
              <a:rPr lang="zh-CN" altLang="en-US" dirty="0"/>
              <a:t> </a:t>
            </a:r>
            <a:r>
              <a:rPr lang="en-US" altLang="zh-CN" dirty="0"/>
              <a:t>al.</a:t>
            </a:r>
            <a:r>
              <a:rPr lang="zh-CN" altLang="en-US" dirty="0"/>
              <a:t> </a:t>
            </a:r>
            <a:r>
              <a:rPr lang="en-US" altLang="zh-CN" dirty="0"/>
              <a:t>2022</a:t>
            </a:r>
          </a:p>
          <a:p>
            <a:r>
              <a:rPr lang="en-US" altLang="zh-CN" dirty="0" err="1"/>
              <a:t>ApJ</a:t>
            </a:r>
            <a:r>
              <a:rPr lang="zh-CN" altLang="en-US" dirty="0"/>
              <a:t> </a:t>
            </a:r>
            <a:r>
              <a:rPr lang="en-US" altLang="zh-CN" dirty="0"/>
              <a:t>925</a:t>
            </a:r>
            <a:r>
              <a:rPr lang="zh-CN" altLang="en-US" dirty="0"/>
              <a:t> </a:t>
            </a:r>
            <a:r>
              <a:rPr lang="en-US" altLang="zh-CN" dirty="0"/>
              <a:t>182</a:t>
            </a:r>
            <a:endParaRPr lang="en-CN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15C2A2-4480-064D-9BD2-20E4F096EDCF}"/>
              </a:ext>
            </a:extLst>
          </p:cNvPr>
          <p:cNvSpPr txBox="1"/>
          <p:nvPr/>
        </p:nvSpPr>
        <p:spPr>
          <a:xfrm>
            <a:off x="6156176" y="1308643"/>
            <a:ext cx="304070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altLang="zh-CN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= 10:</a:t>
            </a:r>
            <a:r>
              <a:rPr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characteristic scale of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magnetic fluctuations in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terms of ion skin depths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from PIC simulations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(e.g.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Sironi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et al. 2013)</a:t>
            </a:r>
            <a:endParaRPr lang="en-CN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A54EBD-B99F-C247-A340-648F0C0C0BB6}"/>
              </a:ext>
            </a:extLst>
          </p:cNvPr>
          <p:cNvSpPr txBox="1"/>
          <p:nvPr/>
        </p:nvSpPr>
        <p:spPr>
          <a:xfrm>
            <a:off x="2195736" y="1527634"/>
            <a:ext cx="1468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GRB</a:t>
            </a:r>
            <a:r>
              <a:rPr lang="zh-CN" altLang="en-US" dirty="0"/>
              <a:t> </a:t>
            </a:r>
            <a:r>
              <a:rPr lang="en-US" altLang="zh-CN" dirty="0"/>
              <a:t>190829A</a:t>
            </a:r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4291612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5D83-5BC4-4FF7-8407-2D41C2802218}" type="slidenum">
              <a:rPr lang="de-DE" smtClean="0"/>
              <a:t>2</a:t>
            </a:fld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06/07/2022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Gamma 2022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897814" y="276225"/>
            <a:ext cx="3348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latin typeface="Trebuchet MS" panose="020B0703020202090204" pitchFamily="34" charset="0"/>
              </a:rPr>
              <a:t>Relativistic</a:t>
            </a:r>
            <a:r>
              <a:rPr lang="zh-CN" altLang="en-US" sz="2800" dirty="0">
                <a:latin typeface="Trebuchet MS" panose="020B0703020202090204" pitchFamily="34" charset="0"/>
              </a:rPr>
              <a:t> </a:t>
            </a:r>
            <a:r>
              <a:rPr lang="en-US" altLang="zh-CN" sz="2800" dirty="0">
                <a:latin typeface="Trebuchet MS" panose="020B0703020202090204" pitchFamily="34" charset="0"/>
              </a:rPr>
              <a:t>shocks</a:t>
            </a:r>
            <a:endParaRPr lang="en-CN" sz="2800" dirty="0">
              <a:latin typeface="Trebuchet MS" panose="020B0703020202090204" pitchFamily="34" charset="0"/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6483138-F840-0540-97AA-D78A426D0B28}"/>
              </a:ext>
            </a:extLst>
          </p:cNvPr>
          <p:cNvCxnSpPr>
            <a:cxnSpLocks/>
          </p:cNvCxnSpPr>
          <p:nvPr/>
        </p:nvCxnSpPr>
        <p:spPr>
          <a:xfrm>
            <a:off x="1727683" y="1419622"/>
            <a:ext cx="1" cy="2376264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5BAEB97-9960-D84E-95F7-BAEDBEF50FA8}"/>
              </a:ext>
            </a:extLst>
          </p:cNvPr>
          <p:cNvCxnSpPr>
            <a:cxnSpLocks/>
          </p:cNvCxnSpPr>
          <p:nvPr/>
        </p:nvCxnSpPr>
        <p:spPr>
          <a:xfrm flipV="1">
            <a:off x="1727684" y="2038534"/>
            <a:ext cx="1596347" cy="533215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5078C56F-85CE-3A44-A01D-1D4628E35BA6}"/>
              </a:ext>
            </a:extLst>
          </p:cNvPr>
          <p:cNvCxnSpPr>
            <a:cxnSpLocks/>
          </p:cNvCxnSpPr>
          <p:nvPr/>
        </p:nvCxnSpPr>
        <p:spPr>
          <a:xfrm>
            <a:off x="1727683" y="2591956"/>
            <a:ext cx="1596347" cy="381838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110AE36-AA13-B74F-BB00-6EC07ED63419}"/>
              </a:ext>
            </a:extLst>
          </p:cNvPr>
          <p:cNvCxnSpPr>
            <a:cxnSpLocks/>
          </p:cNvCxnSpPr>
          <p:nvPr/>
        </p:nvCxnSpPr>
        <p:spPr>
          <a:xfrm flipV="1">
            <a:off x="1767711" y="2571749"/>
            <a:ext cx="1556319" cy="20207"/>
          </a:xfrm>
          <a:prstGeom prst="line">
            <a:avLst/>
          </a:prstGeom>
          <a:ln w="19050">
            <a:solidFill>
              <a:schemeClr val="dk1">
                <a:shade val="95000"/>
                <a:satMod val="10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Arc 60">
            <a:extLst>
              <a:ext uri="{FF2B5EF4-FFF2-40B4-BE49-F238E27FC236}">
                <a16:creationId xmlns:a16="http://schemas.microsoft.com/office/drawing/2014/main" id="{A5ABA6C5-6EAC-DC4E-8ED8-05266D61C151}"/>
              </a:ext>
            </a:extLst>
          </p:cNvPr>
          <p:cNvSpPr/>
          <p:nvPr/>
        </p:nvSpPr>
        <p:spPr>
          <a:xfrm>
            <a:off x="2337915" y="2331722"/>
            <a:ext cx="192021" cy="480053"/>
          </a:xfrm>
          <a:prstGeom prst="arc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N" sz="240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12ED726-1892-C04C-BE79-ECD69D51A1AE}"/>
              </a:ext>
            </a:extLst>
          </p:cNvPr>
          <p:cNvSpPr txBox="1"/>
          <p:nvPr/>
        </p:nvSpPr>
        <p:spPr>
          <a:xfrm>
            <a:off x="2896762" y="2120187"/>
            <a:ext cx="787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1/</a:t>
            </a:r>
            <a:r>
              <a:rPr lang="en-US" altLang="zh-CN" sz="2400" dirty="0" err="1"/>
              <a:t>γ</a:t>
            </a:r>
            <a:r>
              <a:rPr lang="en-US" altLang="zh-CN" sz="1467" dirty="0" err="1"/>
              <a:t>s</a:t>
            </a:r>
            <a:endParaRPr lang="en-CN" sz="1467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0B8060B-60D7-0343-BC6C-F4E2FD806215}"/>
              </a:ext>
            </a:extLst>
          </p:cNvPr>
          <p:cNvSpPr txBox="1"/>
          <p:nvPr/>
        </p:nvSpPr>
        <p:spPr>
          <a:xfrm>
            <a:off x="215517" y="1100979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downstream</a:t>
            </a:r>
            <a:endParaRPr lang="en-CN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84EBA0C-DA8D-3C42-8E5D-DA2C22396D5C}"/>
              </a:ext>
            </a:extLst>
          </p:cNvPr>
          <p:cNvSpPr txBox="1"/>
          <p:nvPr/>
        </p:nvSpPr>
        <p:spPr>
          <a:xfrm>
            <a:off x="2176682" y="1083035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upstream</a:t>
            </a:r>
            <a:endParaRPr lang="en-CN" dirty="0"/>
          </a:p>
        </p:txBody>
      </p:sp>
      <p:sp>
        <p:nvSpPr>
          <p:cNvPr id="67" name="Right Arrow 66">
            <a:extLst>
              <a:ext uri="{FF2B5EF4-FFF2-40B4-BE49-F238E27FC236}">
                <a16:creationId xmlns:a16="http://schemas.microsoft.com/office/drawing/2014/main" id="{4F4FEB5D-298E-B341-96B5-7646048B3166}"/>
              </a:ext>
            </a:extLst>
          </p:cNvPr>
          <p:cNvSpPr/>
          <p:nvPr/>
        </p:nvSpPr>
        <p:spPr>
          <a:xfrm>
            <a:off x="1942301" y="3919477"/>
            <a:ext cx="583555" cy="226651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240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9B0F748-19F7-3C4C-9DBA-E050643C0C17}"/>
              </a:ext>
            </a:extLst>
          </p:cNvPr>
          <p:cNvSpPr txBox="1"/>
          <p:nvPr/>
        </p:nvSpPr>
        <p:spPr>
          <a:xfrm>
            <a:off x="1433567" y="4151220"/>
            <a:ext cx="7809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shock</a:t>
            </a:r>
            <a:endParaRPr lang="en-CN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2C3FA6B-92CB-2F41-8F27-0DFF85C25537}"/>
              </a:ext>
            </a:extLst>
          </p:cNvPr>
          <p:cNvSpPr txBox="1"/>
          <p:nvPr/>
        </p:nvSpPr>
        <p:spPr>
          <a:xfrm>
            <a:off x="2771635" y="3673926"/>
            <a:ext cx="1027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err="1"/>
              <a:t>γ</a:t>
            </a:r>
            <a:r>
              <a:rPr lang="en-US" altLang="zh-CN" sz="1600" dirty="0" err="1"/>
              <a:t>s</a:t>
            </a:r>
            <a:r>
              <a:rPr lang="en-US" altLang="zh-CN" sz="2000" dirty="0"/>
              <a:t>:</a:t>
            </a:r>
            <a:r>
              <a:rPr lang="zh-CN" altLang="en-US" sz="2000" dirty="0"/>
              <a:t>  </a:t>
            </a:r>
            <a:r>
              <a:rPr lang="en-US" altLang="zh-CN" sz="2000" dirty="0"/>
              <a:t>&gt;&gt;</a:t>
            </a:r>
            <a:r>
              <a:rPr lang="zh-CN" altLang="en-US" sz="2000" dirty="0"/>
              <a:t> </a:t>
            </a:r>
            <a:r>
              <a:rPr lang="en-US" altLang="zh-CN" sz="2000" dirty="0"/>
              <a:t>1</a:t>
            </a:r>
            <a:endParaRPr lang="en-CN" sz="2000" dirty="0"/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E3974464-8F54-BE42-AAA6-CF53E4F47D73}"/>
              </a:ext>
            </a:extLst>
          </p:cNvPr>
          <p:cNvCxnSpPr>
            <a:cxnSpLocks/>
          </p:cNvCxnSpPr>
          <p:nvPr/>
        </p:nvCxnSpPr>
        <p:spPr>
          <a:xfrm>
            <a:off x="6246185" y="1484601"/>
            <a:ext cx="1" cy="2376264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ight Arrow 70">
            <a:extLst>
              <a:ext uri="{FF2B5EF4-FFF2-40B4-BE49-F238E27FC236}">
                <a16:creationId xmlns:a16="http://schemas.microsoft.com/office/drawing/2014/main" id="{3DD3A900-94AF-564B-89D9-D1B2EF097F1C}"/>
              </a:ext>
            </a:extLst>
          </p:cNvPr>
          <p:cNvSpPr/>
          <p:nvPr/>
        </p:nvSpPr>
        <p:spPr>
          <a:xfrm>
            <a:off x="3799480" y="2107787"/>
            <a:ext cx="890872" cy="38104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240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24353D8-0C3E-564E-B83B-9B138490B705}"/>
              </a:ext>
            </a:extLst>
          </p:cNvPr>
          <p:cNvSpPr txBox="1"/>
          <p:nvPr/>
        </p:nvSpPr>
        <p:spPr>
          <a:xfrm>
            <a:off x="3684461" y="2711312"/>
            <a:ext cx="9749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000" dirty="0">
                <a:solidFill>
                  <a:srgbClr val="FF0000"/>
                </a:solidFill>
              </a:rPr>
              <a:t>particle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73241E84-55A1-5743-852D-2ECF4A4F42FE}"/>
              </a:ext>
            </a:extLst>
          </p:cNvPr>
          <p:cNvCxnSpPr>
            <a:cxnSpLocks/>
          </p:cNvCxnSpPr>
          <p:nvPr/>
        </p:nvCxnSpPr>
        <p:spPr>
          <a:xfrm flipH="1" flipV="1">
            <a:off x="6019800" y="1470311"/>
            <a:ext cx="211002" cy="1353818"/>
          </a:xfrm>
          <a:prstGeom prst="straightConnector1">
            <a:avLst/>
          </a:prstGeom>
          <a:ln w="317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11EEF82-F901-3A41-93AE-6D1082BA2203}"/>
              </a:ext>
            </a:extLst>
          </p:cNvPr>
          <p:cNvCxnSpPr>
            <a:cxnSpLocks/>
          </p:cNvCxnSpPr>
          <p:nvPr/>
        </p:nvCxnSpPr>
        <p:spPr>
          <a:xfrm flipV="1">
            <a:off x="6261569" y="2772771"/>
            <a:ext cx="1556319" cy="20207"/>
          </a:xfrm>
          <a:prstGeom prst="line">
            <a:avLst/>
          </a:prstGeom>
          <a:ln w="19050">
            <a:solidFill>
              <a:schemeClr val="dk1">
                <a:shade val="95000"/>
                <a:satMod val="10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0916A493-57D3-544D-BE0D-2FB3AB0EA294}"/>
              </a:ext>
            </a:extLst>
          </p:cNvPr>
          <p:cNvCxnSpPr>
            <a:cxnSpLocks/>
          </p:cNvCxnSpPr>
          <p:nvPr/>
        </p:nvCxnSpPr>
        <p:spPr>
          <a:xfrm flipH="1" flipV="1">
            <a:off x="6266673" y="2828041"/>
            <a:ext cx="1473679" cy="641914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A57657B8-9282-7A4C-B6E6-A2BF44489D42}"/>
              </a:ext>
            </a:extLst>
          </p:cNvPr>
          <p:cNvSpPr txBox="1"/>
          <p:nvPr/>
        </p:nvSpPr>
        <p:spPr>
          <a:xfrm>
            <a:off x="5515251" y="1333236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00B050"/>
                </a:solidFill>
              </a:rPr>
              <a:t>B</a:t>
            </a:r>
            <a:r>
              <a:rPr lang="en-US" altLang="zh-CN" sz="1600" dirty="0">
                <a:solidFill>
                  <a:srgbClr val="00B050"/>
                </a:solidFill>
              </a:rPr>
              <a:t>d</a:t>
            </a:r>
            <a:endParaRPr lang="en-CN" sz="1600" dirty="0">
              <a:solidFill>
                <a:srgbClr val="00B050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A563911C-B578-284B-81F9-7AE1226929E6}"/>
              </a:ext>
            </a:extLst>
          </p:cNvPr>
          <p:cNvSpPr txBox="1"/>
          <p:nvPr/>
        </p:nvSpPr>
        <p:spPr>
          <a:xfrm>
            <a:off x="7201699" y="3469955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FFC000"/>
                </a:solidFill>
              </a:rPr>
              <a:t>B</a:t>
            </a:r>
            <a:r>
              <a:rPr lang="en-US" altLang="zh-CN" sz="1600" dirty="0">
                <a:solidFill>
                  <a:srgbClr val="FFC000"/>
                </a:solidFill>
              </a:rPr>
              <a:t>u</a:t>
            </a:r>
            <a:endParaRPr lang="en-CN" sz="1600" dirty="0">
              <a:solidFill>
                <a:srgbClr val="FFC000"/>
              </a:solidFill>
            </a:endParaRPr>
          </a:p>
        </p:txBody>
      </p:sp>
      <p:sp>
        <p:nvSpPr>
          <p:cNvPr id="80" name="Right Arrow 79">
            <a:extLst>
              <a:ext uri="{FF2B5EF4-FFF2-40B4-BE49-F238E27FC236}">
                <a16:creationId xmlns:a16="http://schemas.microsoft.com/office/drawing/2014/main" id="{DB45B006-472B-3B46-9599-BF04D2A3E907}"/>
              </a:ext>
            </a:extLst>
          </p:cNvPr>
          <p:cNvSpPr/>
          <p:nvPr/>
        </p:nvSpPr>
        <p:spPr>
          <a:xfrm>
            <a:off x="6495731" y="3873981"/>
            <a:ext cx="583555" cy="226651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240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9642DB5D-E316-B24B-AFFE-F03AABABEF79}"/>
              </a:ext>
            </a:extLst>
          </p:cNvPr>
          <p:cNvSpPr txBox="1"/>
          <p:nvPr/>
        </p:nvSpPr>
        <p:spPr>
          <a:xfrm>
            <a:off x="5999313" y="4128197"/>
            <a:ext cx="7809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shock</a:t>
            </a:r>
            <a:endParaRPr lang="en-CN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2" name="Right Arrow 81">
            <a:extLst>
              <a:ext uri="{FF2B5EF4-FFF2-40B4-BE49-F238E27FC236}">
                <a16:creationId xmlns:a16="http://schemas.microsoft.com/office/drawing/2014/main" id="{B5364232-ECC3-E749-88B7-0BFDEDC98828}"/>
              </a:ext>
            </a:extLst>
          </p:cNvPr>
          <p:cNvSpPr/>
          <p:nvPr/>
        </p:nvSpPr>
        <p:spPr>
          <a:xfrm rot="15602193">
            <a:off x="5407845" y="2069641"/>
            <a:ext cx="827018" cy="3205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2400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4B1C57E6-3D46-7743-8825-DF05F3549F51}"/>
              </a:ext>
            </a:extLst>
          </p:cNvPr>
          <p:cNvSpPr txBox="1"/>
          <p:nvPr/>
        </p:nvSpPr>
        <p:spPr>
          <a:xfrm>
            <a:off x="5150354" y="2707060"/>
            <a:ext cx="9749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000" dirty="0">
                <a:solidFill>
                  <a:srgbClr val="FF0000"/>
                </a:solidFill>
              </a:rPr>
              <a:t>particle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2CBD031-6D7D-2542-A003-10A4D7990D6F}"/>
              </a:ext>
            </a:extLst>
          </p:cNvPr>
          <p:cNvSpPr txBox="1"/>
          <p:nvPr/>
        </p:nvSpPr>
        <p:spPr>
          <a:xfrm>
            <a:off x="4659408" y="1054781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downstream</a:t>
            </a:r>
            <a:endParaRPr lang="en-CN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5D415FE-37BA-6244-B3A1-0492C8BAC684}"/>
              </a:ext>
            </a:extLst>
          </p:cNvPr>
          <p:cNvSpPr txBox="1"/>
          <p:nvPr/>
        </p:nvSpPr>
        <p:spPr>
          <a:xfrm>
            <a:off x="6829874" y="106822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upstream</a:t>
            </a:r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78780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000000">
                                      <p:cBhvr>
                                        <p:cTn id="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06/07/2022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Gamma 2022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5D83-5BC4-4FF7-8407-2D41C2802218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4A7373-338F-2444-8EF7-21F0060B7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261" y="799445"/>
            <a:ext cx="5122876" cy="31991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17DD23-2694-624A-B58B-D3C3FD45D058}"/>
              </a:ext>
            </a:extLst>
          </p:cNvPr>
          <p:cNvSpPr txBox="1"/>
          <p:nvPr/>
        </p:nvSpPr>
        <p:spPr>
          <a:xfrm>
            <a:off x="457200" y="2854958"/>
            <a:ext cx="2340962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1867" dirty="0"/>
              <a:t>Achterberg et al. 2001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B4AA76-2698-A247-8964-2FD13D8AD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3933" y="4109851"/>
            <a:ext cx="1364590" cy="505125"/>
          </a:xfrm>
          <a:prstGeom prst="rect">
            <a:avLst/>
          </a:prstGeom>
        </p:spPr>
      </p:pic>
      <p:sp>
        <p:nvSpPr>
          <p:cNvPr id="8" name="Textfeld 4">
            <a:extLst>
              <a:ext uri="{FF2B5EF4-FFF2-40B4-BE49-F238E27FC236}">
                <a16:creationId xmlns:a16="http://schemas.microsoft.com/office/drawing/2014/main" id="{19542A86-B734-1B46-AA34-D7DAC1962E6D}"/>
              </a:ext>
            </a:extLst>
          </p:cNvPr>
          <p:cNvSpPr txBox="1"/>
          <p:nvPr/>
        </p:nvSpPr>
        <p:spPr>
          <a:xfrm>
            <a:off x="2897814" y="276225"/>
            <a:ext cx="3348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latin typeface="Trebuchet MS" panose="020B0703020202090204" pitchFamily="34" charset="0"/>
              </a:rPr>
              <a:t>Magnetized limit</a:t>
            </a:r>
            <a:endParaRPr lang="en-CN" sz="2800" dirty="0">
              <a:latin typeface="Trebuchet MS" panose="020B070302020209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61FEF7-03E4-7046-8422-D99AA4684F3D}"/>
              </a:ext>
            </a:extLst>
          </p:cNvPr>
          <p:cNvSpPr txBox="1"/>
          <p:nvPr/>
        </p:nvSpPr>
        <p:spPr>
          <a:xfrm>
            <a:off x="166060" y="1648420"/>
            <a:ext cx="30187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acceleration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proceed,</a:t>
            </a:r>
          </a:p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 err="1"/>
              <a:t>isotropization</a:t>
            </a:r>
            <a:r>
              <a:rPr lang="zh-CN" altLang="en-US" dirty="0"/>
              <a:t> </a:t>
            </a:r>
            <a:r>
              <a:rPr lang="en-US" altLang="zh-CN" dirty="0"/>
              <a:t>rate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downstream</a:t>
            </a:r>
            <a:r>
              <a:rPr lang="zh-CN" altLang="en-US" dirty="0"/>
              <a:t> </a:t>
            </a:r>
            <a:r>
              <a:rPr lang="en-US" altLang="zh-CN" dirty="0"/>
              <a:t>must</a:t>
            </a:r>
            <a:r>
              <a:rPr lang="zh-CN" altLang="en-US" dirty="0"/>
              <a:t> </a:t>
            </a:r>
            <a:r>
              <a:rPr lang="en-US" altLang="zh-CN" dirty="0"/>
              <a:t>exceed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gyro-frequency.</a:t>
            </a:r>
            <a:endParaRPr lang="en-C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6B3806-3A68-474A-A072-B097718E8FD0}"/>
              </a:ext>
            </a:extLst>
          </p:cNvPr>
          <p:cNvSpPr txBox="1"/>
          <p:nvPr/>
        </p:nvSpPr>
        <p:spPr>
          <a:xfrm>
            <a:off x="2067792" y="4177748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Magnetized</a:t>
            </a:r>
            <a:r>
              <a:rPr lang="zh-CN" altLang="en-US" dirty="0"/>
              <a:t> </a:t>
            </a:r>
            <a:r>
              <a:rPr lang="en-US" altLang="zh-CN" dirty="0"/>
              <a:t>limit:</a:t>
            </a:r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1593298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228B14-42C1-D746-9A17-C3F802168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06/07/2022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862D87-004E-134E-8282-89D2A751D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Gamma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5774A7-0E33-3643-9894-097BFA041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5D83-5BC4-4FF7-8407-2D41C28022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F311E02-A97C-CB44-9E08-C7297B7282C7}"/>
              </a:ext>
            </a:extLst>
          </p:cNvPr>
          <p:cNvSpPr txBox="1"/>
          <p:nvPr/>
        </p:nvSpPr>
        <p:spPr>
          <a:xfrm>
            <a:off x="2897814" y="276225"/>
            <a:ext cx="3348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latin typeface="Trebuchet MS" panose="020B0703020202090204" pitchFamily="34" charset="0"/>
              </a:rPr>
              <a:t>Code</a:t>
            </a:r>
            <a:endParaRPr lang="en-CN" sz="2800" dirty="0">
              <a:latin typeface="Trebuchet MS" panose="020B070302020209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545DC4-2DFE-2845-8339-39CE2690B5C6}"/>
              </a:ext>
            </a:extLst>
          </p:cNvPr>
          <p:cNvSpPr txBox="1"/>
          <p:nvPr/>
        </p:nvSpPr>
        <p:spPr>
          <a:xfrm>
            <a:off x="791580" y="1095586"/>
            <a:ext cx="6463051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    </a:t>
            </a:r>
            <a:r>
              <a:rPr lang="en-CN" dirty="0"/>
              <a:t>Monte-Carlo simulation to calculate particle trajectory</a:t>
            </a:r>
          </a:p>
          <a:p>
            <a:endParaRPr lang="en-CN" dirty="0"/>
          </a:p>
          <a:p>
            <a:r>
              <a:rPr lang="zh-CN" altLang="en-US" dirty="0"/>
              <a:t>    </a:t>
            </a:r>
            <a:r>
              <a:rPr lang="en-US" dirty="0"/>
              <a:t>R</a:t>
            </a:r>
            <a:r>
              <a:rPr lang="en-CN" dirty="0"/>
              <a:t>egular magnetic field (jump condition when crossing the shock)</a:t>
            </a:r>
          </a:p>
          <a:p>
            <a:endParaRPr lang="en-CN" dirty="0"/>
          </a:p>
          <a:p>
            <a:r>
              <a:rPr lang="zh-CN" altLang="en-US" dirty="0"/>
              <a:t>    </a:t>
            </a:r>
            <a:r>
              <a:rPr lang="en-CN" dirty="0"/>
              <a:t>Small angle scattering</a:t>
            </a:r>
          </a:p>
          <a:p>
            <a:endParaRPr lang="en-CN" dirty="0"/>
          </a:p>
          <a:p>
            <a:r>
              <a:rPr lang="zh-CN" altLang="en-US" dirty="0"/>
              <a:t>    </a:t>
            </a:r>
            <a:r>
              <a:rPr lang="en-US" altLang="zh-CN" dirty="0"/>
              <a:t>Particle</a:t>
            </a:r>
            <a:r>
              <a:rPr lang="zh-CN" altLang="en-US" dirty="0"/>
              <a:t> </a:t>
            </a:r>
            <a:r>
              <a:rPr lang="en-US" altLang="zh-CN" dirty="0"/>
              <a:t>splitting</a:t>
            </a:r>
            <a:r>
              <a:rPr lang="zh-CN" altLang="en-US" dirty="0"/>
              <a:t> </a:t>
            </a:r>
            <a:r>
              <a:rPr lang="en-US" altLang="zh-CN" dirty="0"/>
              <a:t>method</a:t>
            </a:r>
            <a:endParaRPr lang="en-CN" dirty="0"/>
          </a:p>
          <a:p>
            <a:r>
              <a:rPr lang="zh-CN" altLang="en-US" dirty="0"/>
              <a:t>    </a:t>
            </a:r>
            <a:endParaRPr lang="en-US" altLang="zh-CN" dirty="0"/>
          </a:p>
          <a:p>
            <a:r>
              <a:rPr lang="zh-CN" altLang="en-US" dirty="0"/>
              <a:t>    </a:t>
            </a:r>
            <a:r>
              <a:rPr lang="en-US" altLang="zh-CN" dirty="0"/>
              <a:t>Energy</a:t>
            </a:r>
            <a:r>
              <a:rPr lang="zh-CN" altLang="en-US" dirty="0"/>
              <a:t> </a:t>
            </a:r>
            <a:r>
              <a:rPr lang="en-US" altLang="zh-CN" dirty="0"/>
              <a:t>losses</a:t>
            </a:r>
            <a:r>
              <a:rPr lang="zh-CN" altLang="en-US" dirty="0"/>
              <a:t>   </a:t>
            </a:r>
            <a:endParaRPr lang="en-CN" dirty="0"/>
          </a:p>
          <a:p>
            <a:endParaRPr lang="en-CN" dirty="0"/>
          </a:p>
          <a:p>
            <a:endParaRPr lang="en-CN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E70D97-F04B-C341-97F5-F3080CBC5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272" y="1640337"/>
            <a:ext cx="375412" cy="4159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6A9D87-C761-F34E-88A6-2A4831926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272" y="2155753"/>
            <a:ext cx="375412" cy="4159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F69C00-5D5C-1E46-A9CE-5C94FBCCDC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600" y="3295436"/>
            <a:ext cx="398084" cy="3781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DB4EF7-3738-544E-A685-61C41F5BB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272" y="2712464"/>
            <a:ext cx="375412" cy="41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49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858FF4-009B-2C4A-A4FC-41828F58E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06/07/2022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75DFD2-0C1B-4344-B071-9517311BE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Gamma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DB9DE2-989F-3541-87F4-7242EBFE8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5D83-5BC4-4FF7-8407-2D41C280221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3CBA5DF-5FED-6E48-9926-EF245404BBE8}"/>
              </a:ext>
            </a:extLst>
          </p:cNvPr>
          <p:cNvSpPr txBox="1"/>
          <p:nvPr/>
        </p:nvSpPr>
        <p:spPr>
          <a:xfrm>
            <a:off x="2897814" y="276225"/>
            <a:ext cx="3348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latin typeface="Trebuchet MS" panose="020B0703020202090204" pitchFamily="34" charset="0"/>
              </a:rPr>
              <a:t>Perpendicular</a:t>
            </a:r>
            <a:r>
              <a:rPr lang="zh-CN" altLang="en-US" sz="2800" dirty="0">
                <a:latin typeface="Trebuchet MS" panose="020B0703020202090204" pitchFamily="34" charset="0"/>
              </a:rPr>
              <a:t> </a:t>
            </a:r>
            <a:r>
              <a:rPr lang="en-US" altLang="zh-CN" sz="2800" dirty="0">
                <a:latin typeface="Trebuchet MS" panose="020B0703020202090204" pitchFamily="34" charset="0"/>
              </a:rPr>
              <a:t>case</a:t>
            </a:r>
            <a:endParaRPr lang="en-CN" sz="2800" dirty="0">
              <a:latin typeface="Trebuchet MS" panose="020B070302020209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126900-A1DF-3245-800D-DABFC3F8A212}"/>
              </a:ext>
            </a:extLst>
          </p:cNvPr>
          <p:cNvSpPr txBox="1"/>
          <p:nvPr/>
        </p:nvSpPr>
        <p:spPr>
          <a:xfrm>
            <a:off x="611560" y="825167"/>
            <a:ext cx="7380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Scattering</a:t>
            </a:r>
            <a:r>
              <a:rPr lang="zh-CN" altLang="en-US" dirty="0"/>
              <a:t> </a:t>
            </a:r>
            <a:r>
              <a:rPr lang="en-US" altLang="zh-CN" dirty="0"/>
              <a:t>rates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upstream and</a:t>
            </a:r>
            <a:r>
              <a:rPr lang="zh-CN" altLang="en-US" dirty="0"/>
              <a:t> </a:t>
            </a:r>
            <a:r>
              <a:rPr lang="en-US" altLang="zh-CN" dirty="0"/>
              <a:t>downstream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both proportional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 err="1"/>
              <a:t>γ</a:t>
            </a:r>
            <a:r>
              <a:rPr lang="en-US" altLang="zh-CN" dirty="0"/>
              <a:t>^-2,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en-US" dirty="0"/>
              <a:t>s expected for particle scattering in small scale fluctuations</a:t>
            </a:r>
            <a:endParaRPr lang="en-C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76AE8C-8553-1343-809A-0B79851AE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042" y="1397073"/>
            <a:ext cx="4650680" cy="32685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1F01F4-A93C-0B4A-B0E8-20174B6DD1CA}"/>
              </a:ext>
            </a:extLst>
          </p:cNvPr>
          <p:cNvSpPr txBox="1"/>
          <p:nvPr/>
        </p:nvSpPr>
        <p:spPr>
          <a:xfrm>
            <a:off x="2375756" y="4559498"/>
            <a:ext cx="22699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</a:t>
            </a:r>
            <a:r>
              <a:rPr lang="en-CN" sz="1400" dirty="0"/>
              <a:t>eak scattering in upstream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84F14A-C037-F54B-AB63-4FE3ED10EF9C}"/>
              </a:ext>
            </a:extLst>
          </p:cNvPr>
          <p:cNvSpPr txBox="1"/>
          <p:nvPr/>
        </p:nvSpPr>
        <p:spPr>
          <a:xfrm>
            <a:off x="5764722" y="2387084"/>
            <a:ext cx="3170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en-CN" dirty="0">
                <a:solidFill>
                  <a:srgbClr val="FF0000"/>
                </a:solidFill>
              </a:rPr>
              <a:t>ed: Kirk, Guthmann et al. 2000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613334-C20E-5C40-BF50-CABE616DB7DE}"/>
              </a:ext>
            </a:extLst>
          </p:cNvPr>
          <p:cNvSpPr txBox="1"/>
          <p:nvPr/>
        </p:nvSpPr>
        <p:spPr>
          <a:xfrm>
            <a:off x="6718852" y="34826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219042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4598B8-750F-8F46-A979-4F63AB90A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06/07/2022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FDD636-BE35-2F48-84FD-9F32BEC1C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Gamma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3CBC9D-E872-484E-B09D-3CAA0463A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5D83-5BC4-4FF7-8407-2D41C2802218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3B5343-3C24-614E-9E93-12344D00C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025" y="879562"/>
            <a:ext cx="4374349" cy="35649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47E3F3-2385-E043-8FF5-E824AC1829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2108200"/>
            <a:ext cx="1816100" cy="927100"/>
          </a:xfrm>
          <a:prstGeom prst="rect">
            <a:avLst/>
          </a:prstGeom>
        </p:spPr>
      </p:pic>
      <p:sp>
        <p:nvSpPr>
          <p:cNvPr id="7" name="Textfeld 4">
            <a:extLst>
              <a:ext uri="{FF2B5EF4-FFF2-40B4-BE49-F238E27FC236}">
                <a16:creationId xmlns:a16="http://schemas.microsoft.com/office/drawing/2014/main" id="{D463AF8D-5070-4D4F-90BF-DC2A5599BB0E}"/>
              </a:ext>
            </a:extLst>
          </p:cNvPr>
          <p:cNvSpPr txBox="1"/>
          <p:nvPr/>
        </p:nvSpPr>
        <p:spPr>
          <a:xfrm>
            <a:off x="1439652" y="267494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latin typeface="Trebuchet MS" panose="020B0703020202090204" pitchFamily="34" charset="0"/>
              </a:rPr>
              <a:t>Magnetized</a:t>
            </a:r>
            <a:r>
              <a:rPr lang="zh-CN" altLang="en-US" sz="2800" dirty="0">
                <a:latin typeface="Trebuchet MS" panose="020B0703020202090204" pitchFamily="34" charset="0"/>
              </a:rPr>
              <a:t> </a:t>
            </a:r>
            <a:r>
              <a:rPr lang="en-US" altLang="zh-CN" sz="2800" dirty="0">
                <a:latin typeface="Trebuchet MS" panose="020B0703020202090204" pitchFamily="34" charset="0"/>
              </a:rPr>
              <a:t>limit</a:t>
            </a:r>
            <a:r>
              <a:rPr lang="zh-CN" altLang="en-US" sz="2800" dirty="0">
                <a:latin typeface="Trebuchet MS" panose="020B0703020202090204" pitchFamily="34" charset="0"/>
              </a:rPr>
              <a:t> </a:t>
            </a:r>
            <a:r>
              <a:rPr lang="en-US" altLang="zh-CN" sz="2800" dirty="0">
                <a:latin typeface="Trebuchet MS" panose="020B0703020202090204" pitchFamily="34" charset="0"/>
              </a:rPr>
              <a:t>in</a:t>
            </a:r>
            <a:r>
              <a:rPr lang="zh-CN" altLang="en-US" sz="2800" dirty="0">
                <a:latin typeface="Trebuchet MS" panose="020B0703020202090204" pitchFamily="34" charset="0"/>
              </a:rPr>
              <a:t> </a:t>
            </a:r>
            <a:r>
              <a:rPr lang="en-US" altLang="zh-CN" sz="2800" dirty="0">
                <a:latin typeface="Trebuchet MS" panose="020B0703020202090204" pitchFamily="34" charset="0"/>
              </a:rPr>
              <a:t>downstream</a:t>
            </a:r>
            <a:endParaRPr lang="en-CN" sz="2800" dirty="0"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79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6E6CAD-2BB1-6241-8A0A-56105519E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06/07/2022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E68D39-CA6C-C240-88AD-15B9BD7EB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Gamma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08E232-E8D9-E04E-8F3C-8B9BBEB56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5D83-5BC4-4FF7-8407-2D41C2802218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E00B94-C30C-CA4F-91F8-E047B7198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615" y="807554"/>
            <a:ext cx="4730769" cy="34063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82C301-B04B-B546-8668-93806AF4E778}"/>
              </a:ext>
            </a:extLst>
          </p:cNvPr>
          <p:cNvSpPr txBox="1"/>
          <p:nvPr/>
        </p:nvSpPr>
        <p:spPr>
          <a:xfrm>
            <a:off x="3599892" y="4265343"/>
            <a:ext cx="23213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Strong </a:t>
            </a:r>
            <a:r>
              <a:rPr lang="en-CN" sz="1400" dirty="0"/>
              <a:t>scattering in upstream</a:t>
            </a:r>
          </a:p>
        </p:txBody>
      </p:sp>
      <p:sp>
        <p:nvSpPr>
          <p:cNvPr id="7" name="Textfeld 4">
            <a:extLst>
              <a:ext uri="{FF2B5EF4-FFF2-40B4-BE49-F238E27FC236}">
                <a16:creationId xmlns:a16="http://schemas.microsoft.com/office/drawing/2014/main" id="{B010E4A0-303E-8548-AA09-FB5A6F59FD82}"/>
              </a:ext>
            </a:extLst>
          </p:cNvPr>
          <p:cNvSpPr txBox="1"/>
          <p:nvPr/>
        </p:nvSpPr>
        <p:spPr>
          <a:xfrm>
            <a:off x="2897814" y="276225"/>
            <a:ext cx="3348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latin typeface="Trebuchet MS" panose="020B0703020202090204" pitchFamily="34" charset="0"/>
              </a:rPr>
              <a:t>Perpendicular</a:t>
            </a:r>
            <a:r>
              <a:rPr lang="zh-CN" altLang="en-US" sz="2800" dirty="0">
                <a:latin typeface="Trebuchet MS" panose="020B0703020202090204" pitchFamily="34" charset="0"/>
              </a:rPr>
              <a:t> </a:t>
            </a:r>
            <a:r>
              <a:rPr lang="en-US" altLang="zh-CN" sz="2800" dirty="0">
                <a:latin typeface="Trebuchet MS" panose="020B0703020202090204" pitchFamily="34" charset="0"/>
              </a:rPr>
              <a:t>case</a:t>
            </a:r>
            <a:endParaRPr lang="en-CN" sz="2800" dirty="0"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89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760BB6-1E8C-5240-8DE5-082D986C1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06/07/2022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D18B1A-C701-C04A-A75E-C923BED54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Gamma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32D1C1-9A3C-2545-9626-8DF568A6A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5D83-5BC4-4FF7-8407-2D41C2802218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6472F6-3116-B54F-A0D2-C3E8C2D82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167594"/>
            <a:ext cx="4572508" cy="3322281"/>
          </a:xfrm>
          <a:prstGeom prst="rect">
            <a:avLst/>
          </a:prstGeom>
        </p:spPr>
      </p:pic>
      <p:sp>
        <p:nvSpPr>
          <p:cNvPr id="6" name="Textfeld 4">
            <a:extLst>
              <a:ext uri="{FF2B5EF4-FFF2-40B4-BE49-F238E27FC236}">
                <a16:creationId xmlns:a16="http://schemas.microsoft.com/office/drawing/2014/main" id="{52976B69-B414-7945-BB73-31AE56EB904E}"/>
              </a:ext>
            </a:extLst>
          </p:cNvPr>
          <p:cNvSpPr txBox="1"/>
          <p:nvPr/>
        </p:nvSpPr>
        <p:spPr>
          <a:xfrm>
            <a:off x="1439652" y="267494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latin typeface="Trebuchet MS" panose="020B0703020202090204" pitchFamily="34" charset="0"/>
              </a:rPr>
              <a:t>Magnetized</a:t>
            </a:r>
            <a:r>
              <a:rPr lang="zh-CN" altLang="en-US" sz="2800" dirty="0">
                <a:latin typeface="Trebuchet MS" panose="020B0703020202090204" pitchFamily="34" charset="0"/>
              </a:rPr>
              <a:t> </a:t>
            </a:r>
            <a:r>
              <a:rPr lang="en-US" altLang="zh-CN" sz="2800" dirty="0">
                <a:latin typeface="Trebuchet MS" panose="020B0703020202090204" pitchFamily="34" charset="0"/>
              </a:rPr>
              <a:t>limit</a:t>
            </a:r>
            <a:r>
              <a:rPr lang="zh-CN" altLang="en-US" sz="2800" dirty="0">
                <a:latin typeface="Trebuchet MS" panose="020B0703020202090204" pitchFamily="34" charset="0"/>
              </a:rPr>
              <a:t> </a:t>
            </a:r>
            <a:r>
              <a:rPr lang="en-US" altLang="zh-CN" sz="2800" dirty="0">
                <a:latin typeface="Trebuchet MS" panose="020B0703020202090204" pitchFamily="34" charset="0"/>
              </a:rPr>
              <a:t>in</a:t>
            </a:r>
            <a:r>
              <a:rPr lang="zh-CN" altLang="en-US" sz="2800" dirty="0">
                <a:latin typeface="Trebuchet MS" panose="020B0703020202090204" pitchFamily="34" charset="0"/>
              </a:rPr>
              <a:t> </a:t>
            </a:r>
            <a:r>
              <a:rPr lang="en-US" altLang="zh-CN" sz="2800" dirty="0">
                <a:latin typeface="Trebuchet MS" panose="020B0703020202090204" pitchFamily="34" charset="0"/>
              </a:rPr>
              <a:t>upstream</a:t>
            </a:r>
            <a:endParaRPr lang="en-CN" sz="2800" dirty="0">
              <a:latin typeface="Trebuchet MS" panose="020B070302020209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0BA140-0986-AA42-988E-FE248ADDD3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1892300"/>
            <a:ext cx="2247900" cy="13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789515"/>
      </p:ext>
    </p:extLst>
  </p:cSld>
  <p:clrMapOvr>
    <a:masterClrMapping/>
  </p:clrMapOvr>
</p:sld>
</file>

<file path=ppt/theme/theme1.xml><?xml version="1.0" encoding="utf-8"?>
<a:theme xmlns:a="http://schemas.openxmlformats.org/drawingml/2006/main" name="NeueFolien17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NeueFolien17</Template>
  <TotalTime>531</TotalTime>
  <Words>443</Words>
  <Application>Microsoft Macintosh PowerPoint</Application>
  <PresentationFormat>On-screen Show (16:9)</PresentationFormat>
  <Paragraphs>143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Trebuchet MS</vt:lpstr>
      <vt:lpstr>NeueFolien17</vt:lpstr>
      <vt:lpstr>Revisiting particle acceleration at ultra-relativistic shocks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MPI fuer Kernpysik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talk</dc:title>
  <dc:creator>hoenes</dc:creator>
  <cp:lastModifiedBy>黄 稚秋</cp:lastModifiedBy>
  <cp:revision>101</cp:revision>
  <dcterms:created xsi:type="dcterms:W3CDTF">2017-05-03T12:28:18Z</dcterms:created>
  <dcterms:modified xsi:type="dcterms:W3CDTF">2022-07-05T06:09:36Z</dcterms:modified>
</cp:coreProperties>
</file>