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259" r:id="rId4"/>
    <p:sldId id="258" r:id="rId5"/>
    <p:sldId id="260" r:id="rId6"/>
    <p:sldId id="279" r:id="rId7"/>
    <p:sldId id="280" r:id="rId8"/>
    <p:sldId id="263" r:id="rId9"/>
    <p:sldId id="261" r:id="rId10"/>
    <p:sldId id="262" r:id="rId11"/>
    <p:sldId id="264" r:id="rId12"/>
    <p:sldId id="276" r:id="rId13"/>
    <p:sldId id="285" r:id="rId14"/>
    <p:sldId id="283" r:id="rId15"/>
    <p:sldId id="278" r:id="rId16"/>
    <p:sldId id="282" r:id="rId17"/>
    <p:sldId id="284" r:id="rId18"/>
    <p:sldId id="266" r:id="rId19"/>
    <p:sldId id="265" r:id="rId20"/>
    <p:sldId id="270" r:id="rId21"/>
    <p:sldId id="271" r:id="rId22"/>
    <p:sldId id="273" r:id="rId23"/>
    <p:sldId id="267" r:id="rId24"/>
    <p:sldId id="272" r:id="rId25"/>
    <p:sldId id="274" r:id="rId26"/>
    <p:sldId id="275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699B7-05E0-4B5A-B0A0-3532CD71B0DB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A2AED-94E0-431C-AACA-B7549580E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64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A2AED-94E0-431C-AACA-B7549580E6D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59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A2AED-94E0-431C-AACA-B7549580E6D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00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A2AED-94E0-431C-AACA-B7549580E6D9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87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291C7-4C48-1C67-30C6-510BD4B20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5EEDE0-456D-77C1-56AF-FBC732805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DE5E80-CD32-38EA-64B4-109C2883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7B57-2620-4647-A069-9CCC5CCFE291}" type="datetime1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1D57F5-5ED2-EE82-264F-7CB87987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8A77F0-B860-1307-CEC7-E59E053B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48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0DEF8-52C2-B4E5-2E09-D7931C85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A0A60-8EFC-65EA-A40D-8763CBA8B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D87C1-E6AE-4C9A-1BED-E86CC20F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8B4D-A0D4-484A-9C03-9B92979D7F4B}" type="datetime1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A7AF2-7240-AB7F-BFDE-B08632F0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7DD5F8-F4AF-BB75-BD5E-63B9E1E4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65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76E403-196B-CFFC-6875-78561B912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62B373-7E92-DC0E-CCC3-A1BB6BAD4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5DD178-FA39-9B05-1440-ABE2938D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278B-972F-4E4B-A280-225CF13440A0}" type="datetime1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2F4CD5-0162-DC04-B218-7889E5FC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20A0E-48B9-0F20-FBD6-ECC34A6CB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99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08016-DBAC-6BC0-5988-B7D28FCD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B054F-A0E2-8493-5334-56070E7E6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C90190-0193-942E-8B94-0DD6FCB2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EED-EC99-4473-89BD-2FF7EA0CC9E3}" type="datetime1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15101-835E-75DD-F536-08B2E894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B9E9E-8CE5-532B-0916-FD28826F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1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35125-3745-A22D-55EF-65A7F4F2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1860B-224C-1B13-8D04-515B5FC35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057857-C2F7-5A14-AD06-2CCACBE1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7C14-CB80-43C2-86CD-A2BAD3F19CE8}" type="datetime1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AC439-881E-3400-ED80-0A8BFF86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3F0F57-E4A5-9602-90CA-3474BDE5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91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406E7-B1E1-DE30-E637-A6E1F5E0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2F7619-89CB-CDBA-EF92-BBE498578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DAFC06-78D5-317F-1646-B9A2DF0FB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092BA9-E773-B3A1-A873-F88158B4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4A1-0510-4AA1-9CCB-C5DC09739208}" type="datetime1">
              <a:rPr lang="es-ES" smtClean="0"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056193-DCC9-A272-3BBD-A8EBEF46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B24FF3-3EC5-EAF6-D7CA-0DA5FF52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46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4365C-1761-A3B6-D399-A79181B4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63B9E-555A-4C57-A154-BDB939BBC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7A739F-0E30-9F61-1E83-53AA5E883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73B1EB-6281-A9F6-AF81-72F9BAE45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7ED694-EE58-1B79-AE69-31B946A34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7CF6DE-4D21-28C3-2446-135AF11E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DA82-7DA7-4A9F-BF8C-D8659DDAD7E9}" type="datetime1">
              <a:rPr lang="es-ES" smtClean="0"/>
              <a:t>10/12/2025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7690BD-3301-90C2-B1E3-50EDF62C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A88D65-C710-7695-2789-92E0665D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0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F79C9-D8BD-0F82-E706-BEF20F00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9C7FD6-9322-8428-4A04-E5F87B84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1AFB-61E4-49BA-A87F-04C3E00CBE76}" type="datetime1">
              <a:rPr lang="es-ES" smtClean="0"/>
              <a:t>10/12/2025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33ED07-6C88-3815-3BFC-144433D9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0E1602-345A-1E55-8E6B-AE2FC0E9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77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8CF671-FFAF-D469-5F57-112D7B1D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87EA-5B78-44D9-9486-4F935F977E24}" type="datetime1">
              <a:rPr lang="es-ES" smtClean="0"/>
              <a:t>10/12/2025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AFB5F4-3677-1257-D9B2-AA516F69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D39CCB-4E70-54F8-D88C-DE9A907A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3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0940-840F-2E3B-AA1A-07BC25F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701AF-E1D1-D9A4-E32B-1F0E37DC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F81CB0-30EE-E640-403B-5B3EA92B4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A0BB35-70E8-0EF5-67BB-DA40E087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0FE-50FE-461C-A514-05393D48BD4C}" type="datetime1">
              <a:rPr lang="es-ES" smtClean="0"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41A4B0-B9DD-7B09-1786-5AE74B2A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F83924-C095-3781-193F-C1877D9B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7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D8DDE-9009-10C5-1363-803A0B8F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1F6F44-A61A-6E6A-D12A-E801FB157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A74F38-39C6-78D4-8D44-B1BD1FF5B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F4422D-0DC2-3948-AF37-D0D88D72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21C8-F796-4E32-B387-FCA33DFB8BC1}" type="datetime1">
              <a:rPr lang="es-ES" smtClean="0"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226534-371C-9E0D-EE2A-746D9604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65E34E-7741-6C60-8D5B-5BA75ECB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88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E5468A-6FA1-B3F5-1A72-405E329F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FD514-3BE6-2CBB-C79A-5158E32BF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737AC5-EBDF-80FE-2240-6B83ECDED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9C7B5-61AB-4705-9332-EF1882E222AC}" type="datetime1">
              <a:rPr lang="es-ES" smtClean="0"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296E62-18B4-91FB-AF74-A8139277F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C2BC82-8EA1-773C-DD3C-F231920A0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F2EEA-BE99-49A6-8EC0-A53362A5FA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2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5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58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10.png"/><Relationship Id="rId10" Type="http://schemas.openxmlformats.org/officeDocument/2006/relationships/image" Target="../media/image560.png"/><Relationship Id="rId4" Type="http://schemas.openxmlformats.org/officeDocument/2006/relationships/image" Target="../media/image500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5.png"/><Relationship Id="rId7" Type="http://schemas.openxmlformats.org/officeDocument/2006/relationships/image" Target="../media/image67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66.png"/><Relationship Id="rId10" Type="http://schemas.openxmlformats.org/officeDocument/2006/relationships/image" Target="../media/image44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6.png"/><Relationship Id="rId7" Type="http://schemas.openxmlformats.org/officeDocument/2006/relationships/image" Target="../media/image7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6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0.png"/><Relationship Id="rId10" Type="http://schemas.openxmlformats.org/officeDocument/2006/relationships/image" Target="../media/image250.png"/><Relationship Id="rId4" Type="http://schemas.openxmlformats.org/officeDocument/2006/relationships/image" Target="../media/image211.png"/><Relationship Id="rId9" Type="http://schemas.openxmlformats.org/officeDocument/2006/relationships/image" Target="../media/image6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00BB2-501C-3027-989B-4D6C9BE03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77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 search for molecular-type hidden charm pentaquarks with an improved unitarization method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D22E13-B21E-4A82-1148-DCAAA5E00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4271"/>
            <a:ext cx="9144000" cy="1655762"/>
          </a:xfrm>
        </p:spPr>
        <p:txBody>
          <a:bodyPr/>
          <a:lstStyle/>
          <a:p>
            <a:r>
              <a:rPr lang="es-ES" sz="3600" dirty="0">
                <a:solidFill>
                  <a:srgbClr val="FF0000"/>
                </a:solidFill>
              </a:rPr>
              <a:t>Erick Garcia</a:t>
            </a:r>
          </a:p>
          <a:p>
            <a:endParaRPr lang="es-ES" dirty="0"/>
          </a:p>
          <a:p>
            <a:r>
              <a:rPr lang="es-ES" dirty="0" err="1"/>
              <a:t>Collaborators</a:t>
            </a:r>
            <a:r>
              <a:rPr lang="es-ES" dirty="0"/>
              <a:t>: </a:t>
            </a:r>
            <a:r>
              <a:rPr lang="es-ES" dirty="0" err="1"/>
              <a:t>Volodymyr</a:t>
            </a:r>
            <a:r>
              <a:rPr lang="es-ES" dirty="0"/>
              <a:t> Magas (UB), Àngels Ramos (UB)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CE7D63-5163-B456-E40E-6494C451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262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1D95D6E6-0158-C30F-4249-93108C6299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Sector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s-E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cut</m:t>
                        </m:r>
                      </m:sup>
                    </m:sSup>
                  </m:oMath>
                </a14:m>
                <a:r>
                  <a:rPr lang="es-ES" dirty="0"/>
                  <a:t>)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1D95D6E6-0158-C30F-4249-93108C629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o 13">
            <a:extLst>
              <a:ext uri="{FF2B5EF4-FFF2-40B4-BE49-F238E27FC236}">
                <a16:creationId xmlns:a16="http://schemas.microsoft.com/office/drawing/2014/main" id="{B2502AB2-CEA6-9049-C61A-83F55B2EC20F}"/>
              </a:ext>
            </a:extLst>
          </p:cNvPr>
          <p:cNvGrpSpPr/>
          <p:nvPr/>
        </p:nvGrpSpPr>
        <p:grpSpPr>
          <a:xfrm>
            <a:off x="669281" y="1690688"/>
            <a:ext cx="5214960" cy="3822410"/>
            <a:chOff x="6368703" y="1999270"/>
            <a:chExt cx="5214960" cy="382241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F7A6556-8402-E337-7D9C-E4CC57D26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8703" y="1999270"/>
              <a:ext cx="5214960" cy="382241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94B377C-2C20-F8FA-5545-B22316BBE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74044" y="2689766"/>
              <a:ext cx="1457164" cy="1011628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1F19F2FC-AAA4-E659-CA09-45EBD1308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013" y="1140984"/>
            <a:ext cx="3320090" cy="2480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282995-E54B-31DB-B821-5A74B7528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316" y="3621384"/>
            <a:ext cx="3320090" cy="24804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E752D9-5155-FD5D-4331-AD804D9E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10</a:t>
            </a:fld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F7DC081-67DE-7AC6-363A-E64C926CE0C6}"/>
              </a:ext>
            </a:extLst>
          </p:cNvPr>
          <p:cNvSpPr/>
          <p:nvPr/>
        </p:nvSpPr>
        <p:spPr>
          <a:xfrm>
            <a:off x="9972182" y="2199487"/>
            <a:ext cx="352918" cy="3633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3759510-4EC4-FE22-49E3-1CFD14D7BE4C}"/>
              </a:ext>
            </a:extLst>
          </p:cNvPr>
          <p:cNvSpPr/>
          <p:nvPr/>
        </p:nvSpPr>
        <p:spPr>
          <a:xfrm>
            <a:off x="9880600" y="5086349"/>
            <a:ext cx="292100" cy="2832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4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7AA8FDEB-942C-47C4-A2F2-3737C29556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Sector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s-E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HY</m:t>
                        </m:r>
                      </m:sup>
                    </m:sSup>
                  </m:oMath>
                </a14:m>
                <a:r>
                  <a:rPr lang="es-ES" dirty="0"/>
                  <a:t>)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7AA8FDEB-942C-47C4-A2F2-3737C29556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>
            <a:extLst>
              <a:ext uri="{FF2B5EF4-FFF2-40B4-BE49-F238E27FC236}">
                <a16:creationId xmlns:a16="http://schemas.microsoft.com/office/drawing/2014/main" id="{446C39BE-629D-A6CA-A298-3C8D43FA12CD}"/>
              </a:ext>
            </a:extLst>
          </p:cNvPr>
          <p:cNvGrpSpPr/>
          <p:nvPr/>
        </p:nvGrpSpPr>
        <p:grpSpPr>
          <a:xfrm>
            <a:off x="586228" y="1690688"/>
            <a:ext cx="5509772" cy="3823200"/>
            <a:chOff x="483309" y="1690688"/>
            <a:chExt cx="5509772" cy="382320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D7CFFA5-D797-33A1-2945-57DDE01C3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309" y="1690688"/>
              <a:ext cx="5509772" cy="382320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FDD835C-984D-A7A9-2165-B62462135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0411" y="2417372"/>
              <a:ext cx="1457164" cy="1011628"/>
            </a:xfrm>
            <a:prstGeom prst="rect">
              <a:avLst/>
            </a:prstGeom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B503BD4F-5148-00C7-A97E-8134A96E2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710" y="1177172"/>
            <a:ext cx="3320090" cy="2480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8848CC-E1C2-3DA4-E439-93122C99A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710" y="3657572"/>
            <a:ext cx="3320090" cy="24804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FA46D9-0CC5-DB1F-43F4-2E38515C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11</a:t>
            </a:fld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FC95016-BDAE-5E89-CFA5-1D1A6C202381}"/>
              </a:ext>
            </a:extLst>
          </p:cNvPr>
          <p:cNvSpPr/>
          <p:nvPr/>
        </p:nvSpPr>
        <p:spPr>
          <a:xfrm>
            <a:off x="9848850" y="5092700"/>
            <a:ext cx="443204" cy="352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4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836EE-D91C-A44D-B453-19498C02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97" y="221958"/>
            <a:ext cx="9750033" cy="1325563"/>
          </a:xfrm>
        </p:spPr>
        <p:txBody>
          <a:bodyPr>
            <a:normAutofit/>
          </a:bodyPr>
          <a:lstStyle/>
          <a:p>
            <a:r>
              <a:rPr lang="es-ES" dirty="0" err="1"/>
              <a:t>Comparison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theoretical</a:t>
            </a:r>
            <a:r>
              <a:rPr lang="es-ES" dirty="0"/>
              <a:t> </a:t>
            </a:r>
            <a:r>
              <a:rPr lang="es-ES" dirty="0" err="1"/>
              <a:t>studies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AC31F4EB-46E8-3BFA-EBBA-077D731828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0409" y="5062149"/>
                <a:ext cx="9393391" cy="4392613"/>
              </a:xfrm>
            </p:spPr>
            <p:txBody>
              <a:bodyPr>
                <a:normAutofit/>
              </a:bodyPr>
              <a:lstStyle/>
              <a:p>
                <a:r>
                  <a:rPr lang="es-ES" dirty="0"/>
                  <a:t>Consistent </a:t>
                </a:r>
                <a:r>
                  <a:rPr lang="es-ES" dirty="0" err="1"/>
                  <a:t>results</a:t>
                </a:r>
                <a:r>
                  <a:rPr lang="es-ES" dirty="0"/>
                  <a:t>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reported</a:t>
                </a:r>
                <a:r>
                  <a:rPr lang="es-ES" dirty="0"/>
                  <a:t> </a:t>
                </a:r>
                <a:r>
                  <a:rPr lang="es-ES" dirty="0" err="1"/>
                  <a:t>states</a:t>
                </a:r>
                <a:r>
                  <a:rPr lang="es-ES" dirty="0"/>
                  <a:t> in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literature</a:t>
                </a:r>
                <a:r>
                  <a:rPr lang="es-ES" dirty="0"/>
                  <a:t>.</a:t>
                </a:r>
              </a:p>
              <a:p>
                <a:r>
                  <a:rPr lang="es-ES" dirty="0"/>
                  <a:t>New </a:t>
                </a:r>
                <a:r>
                  <a:rPr lang="es-ES" dirty="0" err="1"/>
                  <a:t>predictions</a:t>
                </a:r>
                <a:r>
                  <a:rPr lang="es-ES" dirty="0"/>
                  <a:t> in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=−1, 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ES" dirty="0"/>
                  <a:t> sector. 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AC31F4EB-46E8-3BFA-EBBA-077D731828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0409" y="5062149"/>
                <a:ext cx="9393391" cy="4392613"/>
              </a:xfrm>
              <a:blipFill>
                <a:blip r:embed="rId2"/>
                <a:stretch>
                  <a:fillRect l="-1168" t="-221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56195-94D1-8C22-2409-8E62D321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12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2904AA-FEC4-744C-6C53-FEFF64025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55" y="1124999"/>
            <a:ext cx="10450286" cy="35603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875530C-46B3-9F7F-387A-200584330D24}"/>
              </a:ext>
            </a:extLst>
          </p:cNvPr>
          <p:cNvSpPr txBox="1"/>
          <p:nvPr/>
        </p:nvSpPr>
        <p:spPr>
          <a:xfrm>
            <a:off x="4820816" y="375712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FF0000"/>
                </a:solidFill>
              </a:rPr>
              <a:t>Fake</a:t>
            </a:r>
            <a:r>
              <a:rPr lang="es-ES" b="1" dirty="0">
                <a:solidFill>
                  <a:srgbClr val="FF0000"/>
                </a:solidFill>
              </a:rPr>
              <a:t> pole!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1C8E71B-BFA4-73A6-D644-579A91846873}"/>
              </a:ext>
            </a:extLst>
          </p:cNvPr>
          <p:cNvSpPr/>
          <p:nvPr/>
        </p:nvSpPr>
        <p:spPr>
          <a:xfrm>
            <a:off x="4354286" y="3359020"/>
            <a:ext cx="721567" cy="3607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FD844CE6-5813-1774-FCBF-6C2F228002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Sector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=−1,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FD844CE6-5813-1774-FCBF-6C2F228002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BC3A62-ACD4-B2DE-CC3C-D0C7388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13</a:t>
            </a:fld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E81C662-D41C-8C48-286E-7FF1CF0F01AA}"/>
              </a:ext>
            </a:extLst>
          </p:cNvPr>
          <p:cNvGrpSpPr>
            <a:grpSpLocks noChangeAspect="1"/>
          </p:cNvGrpSpPr>
          <p:nvPr/>
        </p:nvGrpSpPr>
        <p:grpSpPr>
          <a:xfrm>
            <a:off x="483524" y="1849530"/>
            <a:ext cx="6652740" cy="2580120"/>
            <a:chOff x="498764" y="1690688"/>
            <a:chExt cx="7730836" cy="299823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E34A8C3-E24D-F642-95BD-DF36DA04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3416"/>
            <a:stretch>
              <a:fillRect/>
            </a:stretch>
          </p:blipFill>
          <p:spPr>
            <a:xfrm>
              <a:off x="498764" y="1690688"/>
              <a:ext cx="4095404" cy="299823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CDDF485-F15B-D592-B6F9-E44915D6A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7525"/>
            <a:stretch>
              <a:fillRect/>
            </a:stretch>
          </p:blipFill>
          <p:spPr>
            <a:xfrm>
              <a:off x="4594168" y="1690688"/>
              <a:ext cx="3635432" cy="2998236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AA614ABE-A0A1-0C37-7F60-04E704EF62DD}"/>
              </a:ext>
            </a:extLst>
          </p:cNvPr>
          <p:cNvGrpSpPr/>
          <p:nvPr/>
        </p:nvGrpSpPr>
        <p:grpSpPr>
          <a:xfrm>
            <a:off x="483524" y="4561104"/>
            <a:ext cx="4291502" cy="1484405"/>
            <a:chOff x="3346461" y="4881009"/>
            <a:chExt cx="4291502" cy="148440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65346B1-392E-1BCF-2F4F-889C08C03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4036" y="4881009"/>
              <a:ext cx="3083927" cy="14844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78F2759C-E4F8-94D4-20F6-C8BAFD710943}"/>
                    </a:ext>
                  </a:extLst>
                </p:cNvPr>
                <p:cNvSpPr txBox="1"/>
                <p:nvPr/>
              </p:nvSpPr>
              <p:spPr>
                <a:xfrm>
                  <a:off x="3346461" y="5623211"/>
                  <a:ext cx="1207575" cy="277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=−1,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47890952-B0D1-48F6-7E6E-7052B05F9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6461" y="5623211"/>
                  <a:ext cx="1207575" cy="277897"/>
                </a:xfrm>
                <a:prstGeom prst="rect">
                  <a:avLst/>
                </a:prstGeom>
                <a:blipFill>
                  <a:blip r:embed="rId5"/>
                  <a:stretch>
                    <a:fillRect l="-4040" r="-2020" b="-869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E7784304-9335-A919-CDEC-22D068CA2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718" y="2283507"/>
            <a:ext cx="3255156" cy="4330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E17ACF2-3D65-16D4-69C7-C4CAD1D92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2501" y="2800785"/>
            <a:ext cx="4413590" cy="32394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C7DE370-A6E1-704E-A608-8C4C098506A5}"/>
              </a:ext>
            </a:extLst>
          </p:cNvPr>
          <p:cNvSpPr txBox="1"/>
          <p:nvPr/>
        </p:nvSpPr>
        <p:spPr>
          <a:xfrm>
            <a:off x="8057731" y="1849530"/>
            <a:ext cx="374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A. Feijoo et al. PLB 839 (2023) 137760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CD5FF09-C464-71CC-18D4-084665A30B16}"/>
              </a:ext>
            </a:extLst>
          </p:cNvPr>
          <p:cNvSpPr/>
          <p:nvPr/>
        </p:nvSpPr>
        <p:spPr>
          <a:xfrm rot="848370">
            <a:off x="2344583" y="5498634"/>
            <a:ext cx="2485094" cy="286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CD3278D-F909-57BA-31D7-3741E850E4B5}"/>
              </a:ext>
            </a:extLst>
          </p:cNvPr>
          <p:cNvSpPr/>
          <p:nvPr/>
        </p:nvSpPr>
        <p:spPr>
          <a:xfrm>
            <a:off x="4007808" y="5424196"/>
            <a:ext cx="578755" cy="2985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B1DD54-50C3-1837-824F-F76D740F6C32}"/>
              </a:ext>
            </a:extLst>
          </p:cNvPr>
          <p:cNvSpPr txBox="1"/>
          <p:nvPr/>
        </p:nvSpPr>
        <p:spPr>
          <a:xfrm>
            <a:off x="5431150" y="5860843"/>
            <a:ext cx="184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FF0000"/>
                </a:solidFill>
              </a:rPr>
              <a:t>Unphysical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states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AD2E99E-30D4-E25D-8352-FC46A47EA229}"/>
              </a:ext>
            </a:extLst>
          </p:cNvPr>
          <p:cNvCxnSpPr>
            <a:stCxn id="20" idx="6"/>
            <a:endCxn id="22" idx="1"/>
          </p:cNvCxnSpPr>
          <p:nvPr/>
        </p:nvCxnSpPr>
        <p:spPr>
          <a:xfrm>
            <a:off x="4792032" y="5945462"/>
            <a:ext cx="639118" cy="100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D7E0F155-13C1-DBF8-CFAC-C638365692A7}"/>
                  </a:ext>
                </a:extLst>
              </p:cNvPr>
              <p:cNvSpPr txBox="1"/>
              <p:nvPr/>
            </p:nvSpPr>
            <p:spPr>
              <a:xfrm>
                <a:off x="5483161" y="4976325"/>
                <a:ext cx="1376031" cy="65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00B050"/>
                    </a:solidFill>
                  </a:rPr>
                  <a:t>We </a:t>
                </a:r>
                <a:r>
                  <a:rPr lang="es-ES" b="1" dirty="0" err="1">
                    <a:solidFill>
                      <a:srgbClr val="00B050"/>
                    </a:solidFill>
                  </a:rPr>
                  <a:t>have</a:t>
                </a:r>
                <a:r>
                  <a:rPr lang="es-ES" b="1" dirty="0">
                    <a:solidFill>
                      <a:srgbClr val="00B05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B050"/>
                    </a:solidFill>
                  </a:rPr>
                  <a:t>to</a:t>
                </a:r>
                <a:r>
                  <a:rPr lang="es-ES" b="1" dirty="0">
                    <a:solidFill>
                      <a:srgbClr val="00B05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B050"/>
                    </a:solidFill>
                  </a:rPr>
                  <a:t>build</a:t>
                </a:r>
                <a:r>
                  <a:rPr lang="es-ES" b="1" dirty="0">
                    <a:solidFill>
                      <a:srgbClr val="00B050"/>
                    </a:solidFill>
                  </a:rPr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s-E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𝒆𝒇𝒇</m:t>
                        </m:r>
                      </m:sup>
                    </m:sSup>
                  </m:oMath>
                </a14:m>
                <a:endParaRPr lang="es-E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D7E0F155-13C1-DBF8-CFAC-C63836569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61" y="4976325"/>
                <a:ext cx="1376031" cy="653962"/>
              </a:xfrm>
              <a:prstGeom prst="rect">
                <a:avLst/>
              </a:prstGeom>
              <a:blipFill>
                <a:blip r:embed="rId8"/>
                <a:stretch>
                  <a:fillRect l="-3540" t="-4630" b="-13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45EB154B-9E2A-A2D7-A434-F374F619A8C3}"/>
              </a:ext>
            </a:extLst>
          </p:cNvPr>
          <p:cNvCxnSpPr>
            <a:stCxn id="21" idx="6"/>
            <a:endCxn id="25" idx="1"/>
          </p:cNvCxnSpPr>
          <p:nvPr/>
        </p:nvCxnSpPr>
        <p:spPr>
          <a:xfrm flipV="1">
            <a:off x="4586563" y="5303306"/>
            <a:ext cx="896598" cy="27018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A1881730-1FBC-BFE9-1DE4-220106B56704}"/>
              </a:ext>
            </a:extLst>
          </p:cNvPr>
          <p:cNvSpPr/>
          <p:nvPr/>
        </p:nvSpPr>
        <p:spPr>
          <a:xfrm>
            <a:off x="10444065" y="4671524"/>
            <a:ext cx="360784" cy="323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53F88C8-57B2-2CD1-6E41-C62D644B8FCE}"/>
                  </a:ext>
                </a:extLst>
              </p:cNvPr>
              <p:cNvSpPr txBox="1"/>
              <p:nvPr/>
            </p:nvSpPr>
            <p:spPr>
              <a:xfrm>
                <a:off x="1691099" y="6176963"/>
                <a:ext cx="8301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1/4</m:t>
                      </m:r>
                    </m:oMath>
                  </m:oMathPara>
                </a14:m>
                <a:endParaRPr lang="es-E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1/9</m:t>
                      </m:r>
                    </m:oMath>
                  </m:oMathPara>
                </a14:m>
                <a:endParaRPr lang="es-ES" sz="1200" b="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53F88C8-57B2-2CD1-6E41-C62D644B8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99" y="6176963"/>
                <a:ext cx="830118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85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/>
      <p:bldP spid="25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BC48E6-4FDD-872C-8F83-924CC4CB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14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CBC3650-4998-D5AE-1D3A-5CB05837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00" y="1211716"/>
            <a:ext cx="8532000" cy="5056201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0768C97-4C96-1AFE-556D-5F33CB0A058D}"/>
              </a:ext>
            </a:extLst>
          </p:cNvPr>
          <p:cNvSpPr txBox="1">
            <a:spLocks/>
          </p:cNvSpPr>
          <p:nvPr/>
        </p:nvSpPr>
        <p:spPr>
          <a:xfrm>
            <a:off x="395514" y="-1138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Comparison with experimental data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0946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33056-6C3D-89F4-45D2-9D7D7929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14" y="-113847"/>
            <a:ext cx="10515600" cy="1325563"/>
          </a:xfrm>
        </p:spPr>
        <p:txBody>
          <a:bodyPr/>
          <a:lstStyle/>
          <a:p>
            <a:r>
              <a:rPr lang="es-ES" dirty="0" err="1"/>
              <a:t>Comparison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experimental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5CDB054-1515-FDDA-A50C-66435914CC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0315" y="5238702"/>
                <a:ext cx="8762094" cy="142957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s-ES" sz="1800" dirty="0"/>
                  <a:t>5 </a:t>
                </a:r>
                <a:r>
                  <a:rPr lang="es-ES" sz="1800" dirty="0" err="1"/>
                  <a:t>out</a:t>
                </a:r>
                <a:r>
                  <a:rPr lang="es-ES" sz="1800" dirty="0"/>
                  <a:t> </a:t>
                </a:r>
                <a:r>
                  <a:rPr lang="es-ES" sz="1800" dirty="0" err="1"/>
                  <a:t>of</a:t>
                </a:r>
                <a:r>
                  <a:rPr lang="es-ES" sz="1800" dirty="0"/>
                  <a:t> 6 </a:t>
                </a:r>
                <a:r>
                  <a:rPr lang="es-ES" sz="1800" dirty="0" err="1"/>
                  <a:t>exotic</a:t>
                </a:r>
                <a:r>
                  <a:rPr lang="es-ES" sz="1800" dirty="0"/>
                  <a:t> </a:t>
                </a:r>
                <a:r>
                  <a:rPr lang="es-ES" sz="1800" dirty="0" err="1"/>
                  <a:t>baryons</a:t>
                </a:r>
                <a:r>
                  <a:rPr lang="es-ES" sz="1800" dirty="0"/>
                  <a:t> can be </a:t>
                </a:r>
                <a:r>
                  <a:rPr lang="es-ES" sz="1800" dirty="0" err="1"/>
                  <a:t>associated</a:t>
                </a:r>
                <a:r>
                  <a:rPr lang="es-ES" sz="1800" dirty="0"/>
                  <a:t> </a:t>
                </a:r>
                <a:r>
                  <a:rPr lang="es-ES" sz="1800" dirty="0" err="1"/>
                  <a:t>to</a:t>
                </a:r>
                <a:r>
                  <a:rPr lang="es-ES" sz="1800" dirty="0"/>
                  <a:t> a molecular </a:t>
                </a:r>
                <a:r>
                  <a:rPr lang="es-ES" sz="1800" dirty="0" err="1"/>
                  <a:t>state</a:t>
                </a:r>
                <a:r>
                  <a:rPr lang="es-ES" sz="18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s-ES" sz="18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s-E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4380</m:t>
                            </m:r>
                          </m:e>
                        </m:d>
                      </m:e>
                      <m:sup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ES" sz="1800" dirty="0"/>
                  <a:t> </a:t>
                </a:r>
                <a:r>
                  <a:rPr lang="es-ES" sz="1800" dirty="0" err="1"/>
                  <a:t>cannot</a:t>
                </a:r>
                <a:r>
                  <a:rPr lang="es-ES" sz="1800" dirty="0"/>
                  <a:t> be </a:t>
                </a:r>
                <a:r>
                  <a:rPr lang="es-ES" sz="1800" dirty="0" err="1"/>
                  <a:t>associated</a:t>
                </a:r>
                <a:r>
                  <a:rPr lang="es-ES" sz="1800" dirty="0"/>
                  <a:t> </a:t>
                </a:r>
                <a:r>
                  <a:rPr lang="es-ES" sz="1800" dirty="0" err="1"/>
                  <a:t>to</a:t>
                </a:r>
                <a:r>
                  <a:rPr lang="es-ES" sz="1800" dirty="0"/>
                  <a:t> </a:t>
                </a:r>
                <a:r>
                  <a:rPr lang="es-ES" sz="1800" dirty="0" err="1"/>
                  <a:t>any</a:t>
                </a:r>
                <a:r>
                  <a:rPr lang="es-ES" sz="1800" dirty="0"/>
                  <a:t> </a:t>
                </a:r>
                <a:r>
                  <a:rPr lang="es-ES" sz="1800" dirty="0" err="1"/>
                  <a:t>of</a:t>
                </a:r>
                <a:r>
                  <a:rPr lang="es-ES" sz="1800" dirty="0"/>
                  <a:t> </a:t>
                </a:r>
                <a:r>
                  <a:rPr lang="es-ES" sz="1800" dirty="0" err="1"/>
                  <a:t>our</a:t>
                </a:r>
                <a:r>
                  <a:rPr lang="es-ES" sz="1800" dirty="0"/>
                  <a:t> </a:t>
                </a:r>
                <a:r>
                  <a:rPr lang="es-ES" sz="1800" dirty="0" err="1"/>
                  <a:t>predicted</a:t>
                </a:r>
                <a:r>
                  <a:rPr lang="es-ES" sz="1800" dirty="0"/>
                  <a:t> </a:t>
                </a:r>
                <a:r>
                  <a:rPr lang="es-ES" sz="1800" dirty="0" err="1"/>
                  <a:t>states</a:t>
                </a:r>
                <a:r>
                  <a:rPr lang="es-ES" sz="1800" dirty="0"/>
                  <a:t> </a:t>
                </a:r>
                <a:r>
                  <a:rPr lang="es-ES" sz="1800" dirty="0" err="1"/>
                  <a:t>due</a:t>
                </a:r>
                <a:r>
                  <a:rPr lang="es-ES" sz="1800" dirty="0"/>
                  <a:t> </a:t>
                </a:r>
                <a:r>
                  <a:rPr lang="es-ES" sz="1800" dirty="0" err="1"/>
                  <a:t>to</a:t>
                </a:r>
                <a:r>
                  <a:rPr lang="es-ES" sz="1800" dirty="0"/>
                  <a:t> </a:t>
                </a:r>
                <a:r>
                  <a:rPr lang="es-ES" sz="1800" dirty="0" err="1"/>
                  <a:t>its</a:t>
                </a:r>
                <a:r>
                  <a:rPr lang="es-ES" sz="1800" dirty="0"/>
                  <a:t> </a:t>
                </a:r>
                <a:r>
                  <a:rPr lang="es-ES" sz="1800" dirty="0" err="1"/>
                  <a:t>large</a:t>
                </a:r>
                <a:r>
                  <a:rPr lang="es-ES" sz="1800" dirty="0"/>
                  <a:t> </a:t>
                </a:r>
                <a:r>
                  <a:rPr lang="es-ES" sz="1800" dirty="0" err="1"/>
                  <a:t>width</a:t>
                </a:r>
                <a:r>
                  <a:rPr lang="es-ES" sz="18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s-ES" sz="1800" dirty="0" err="1"/>
                  <a:t>Predicted</a:t>
                </a:r>
                <a:r>
                  <a:rPr lang="es-ES" sz="1800" dirty="0"/>
                  <a:t> </a:t>
                </a:r>
                <a:r>
                  <a:rPr lang="es-ES" sz="1800" dirty="0" err="1"/>
                  <a:t>masses</a:t>
                </a:r>
                <a:r>
                  <a:rPr lang="es-ES" sz="1800" dirty="0"/>
                  <a:t> are </a:t>
                </a:r>
                <a:r>
                  <a:rPr lang="es-ES" sz="1800" dirty="0" err="1"/>
                  <a:t>lower</a:t>
                </a:r>
                <a:r>
                  <a:rPr lang="es-ES" sz="1800" dirty="0"/>
                  <a:t>, fine </a:t>
                </a:r>
                <a:r>
                  <a:rPr lang="es-ES" sz="1800" dirty="0" err="1"/>
                  <a:t>tuning</a:t>
                </a:r>
                <a:r>
                  <a:rPr lang="es-ES" sz="1800" dirty="0"/>
                  <a:t> </a:t>
                </a:r>
                <a:r>
                  <a:rPr lang="es-ES" sz="1800" dirty="0" err="1"/>
                  <a:t>of</a:t>
                </a:r>
                <a:r>
                  <a:rPr lang="es-ES" sz="1800" dirty="0"/>
                  <a:t> </a:t>
                </a:r>
                <a:r>
                  <a:rPr lang="es-ES" sz="1800" dirty="0" err="1"/>
                  <a:t>the</a:t>
                </a:r>
                <a:r>
                  <a:rPr lang="es-ES" sz="1800" dirty="0"/>
                  <a:t> </a:t>
                </a:r>
                <a:r>
                  <a:rPr lang="es-ES" sz="1800" dirty="0" err="1"/>
                  <a:t>parameters</a:t>
                </a:r>
                <a:r>
                  <a:rPr lang="es-ES" sz="1800" dirty="0"/>
                  <a:t> </a:t>
                </a:r>
                <a:r>
                  <a:rPr lang="es-ES" sz="1800" dirty="0" err="1"/>
                  <a:t>is</a:t>
                </a:r>
                <a:r>
                  <a:rPr lang="es-ES" sz="1800" dirty="0"/>
                  <a:t> </a:t>
                </a:r>
                <a:r>
                  <a:rPr lang="es-ES" sz="1800" dirty="0" err="1"/>
                  <a:t>necessary</a:t>
                </a:r>
                <a:endParaRPr lang="es-ES" sz="1800" dirty="0"/>
              </a:p>
              <a:p>
                <a:pPr>
                  <a:lnSpc>
                    <a:spcPct val="120000"/>
                  </a:lnSpc>
                </a:pPr>
                <a:endParaRPr lang="es-ES" sz="18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5CDB054-1515-FDDA-A50C-66435914C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0315" y="5238702"/>
                <a:ext cx="8762094" cy="1429576"/>
              </a:xfrm>
              <a:blipFill>
                <a:blip r:embed="rId2"/>
                <a:stretch>
                  <a:fillRect l="-418" r="-1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840CC1-4A69-83A8-CAF0-C3406826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15</a:t>
            </a:fld>
            <a:endParaRPr lang="es-ES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5D485AED-6959-121F-2B8E-6C5B5592C0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560"/>
          <a:stretch>
            <a:fillRect/>
          </a:stretch>
        </p:blipFill>
        <p:spPr>
          <a:xfrm>
            <a:off x="1830000" y="1211717"/>
            <a:ext cx="8532000" cy="38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08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2506B-F137-6E9A-9EBC-CD74B848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Conclusions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5A58A17-A391-3C41-CE20-EF28E9121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s-ES" dirty="0"/>
                  <a:t>We introduce a new </a:t>
                </a:r>
                <a:r>
                  <a:rPr lang="es-ES" dirty="0" err="1"/>
                  <a:t>regularization</a:t>
                </a:r>
                <a:r>
                  <a:rPr lang="es-ES" dirty="0"/>
                  <a:t> </a:t>
                </a:r>
                <a:r>
                  <a:rPr lang="es-ES" dirty="0" err="1"/>
                  <a:t>procedure</a:t>
                </a:r>
                <a:r>
                  <a:rPr lang="es-ES" dirty="0"/>
                  <a:t>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loop</a:t>
                </a:r>
                <a:r>
                  <a:rPr lang="es-ES" dirty="0"/>
                  <a:t> </a:t>
                </a:r>
                <a:r>
                  <a:rPr lang="es-ES" dirty="0" err="1"/>
                  <a:t>function</a:t>
                </a:r>
                <a:r>
                  <a:rPr lang="es-E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dirty="0">
                            <a:latin typeface="Cambria Math" panose="02040503050406030204" pitchFamily="18" charset="0"/>
                          </a:rPr>
                          <m:t>HY</m:t>
                        </m:r>
                      </m:sup>
                    </m:sSup>
                  </m:oMath>
                </a14:m>
                <a:r>
                  <a:rPr lang="es-ES" dirty="0"/>
                  <a:t>, </a:t>
                </a:r>
                <a:r>
                  <a:rPr lang="es-ES" dirty="0" err="1"/>
                  <a:t>which</a:t>
                </a:r>
                <a:r>
                  <a:rPr lang="es-ES" dirty="0"/>
                  <a:t> en</a:t>
                </a:r>
                <a:r>
                  <a:rPr lang="en-US" dirty="0" err="1"/>
                  <a:t>ables</a:t>
                </a:r>
                <a:r>
                  <a:rPr lang="en-US" dirty="0"/>
                  <a:t> a cleaner unitarization of the scattering amplitude by avoiding the generation of unphysical poles</a:t>
                </a:r>
                <a:endParaRPr lang="es-E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obtained</a:t>
                </a:r>
                <a:r>
                  <a:rPr lang="es-ES" dirty="0"/>
                  <a:t> </a:t>
                </a:r>
                <a:r>
                  <a:rPr lang="es-ES" dirty="0" err="1"/>
                  <a:t>states</a:t>
                </a:r>
                <a:r>
                  <a:rPr lang="es-ES" dirty="0"/>
                  <a:t> are in </a:t>
                </a:r>
                <a:r>
                  <a:rPr lang="es-ES" dirty="0" err="1"/>
                  <a:t>agreement</a:t>
                </a:r>
                <a:r>
                  <a:rPr lang="es-ES" dirty="0"/>
                  <a:t>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:r>
                  <a:rPr lang="es-ES" dirty="0" err="1"/>
                  <a:t>those</a:t>
                </a:r>
                <a:r>
                  <a:rPr lang="es-ES" dirty="0"/>
                  <a:t> </a:t>
                </a:r>
                <a:r>
                  <a:rPr lang="es-ES" dirty="0" err="1"/>
                  <a:t>predicted</a:t>
                </a:r>
                <a:r>
                  <a:rPr lang="es-ES" dirty="0"/>
                  <a:t> </a:t>
                </a:r>
                <a:r>
                  <a:rPr lang="es-ES" dirty="0" err="1"/>
                  <a:t>within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b="0" i="0" dirty="0" smtClean="0">
                            <a:latin typeface="Cambria Math" panose="02040503050406030204" pitchFamily="18" charset="0"/>
                          </a:rPr>
                          <m:t>DR</m:t>
                        </m:r>
                      </m:sup>
                    </m:sSup>
                  </m:oMath>
                </a14:m>
                <a:r>
                  <a:rPr lang="es-E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b="0" i="0" dirty="0" smtClean="0">
                            <a:latin typeface="Cambria Math" panose="02040503050406030204" pitchFamily="18" charset="0"/>
                          </a:rPr>
                          <m:t>cut</m:t>
                        </m:r>
                      </m:sup>
                    </m:sSup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schemes</a:t>
                </a:r>
                <a:r>
                  <a:rPr lang="es-ES" dirty="0"/>
                  <a:t>. </a:t>
                </a:r>
                <a:r>
                  <a:rPr lang="es-ES" dirty="0" err="1"/>
                  <a:t>Also</a:t>
                </a:r>
                <a:r>
                  <a:rPr lang="es-ES" dirty="0"/>
                  <a:t>, no </a:t>
                </a:r>
                <a:r>
                  <a:rPr lang="es-ES" dirty="0" err="1"/>
                  <a:t>significant</a:t>
                </a:r>
                <a:r>
                  <a:rPr lang="es-ES" dirty="0"/>
                  <a:t> </a:t>
                </a:r>
                <a:r>
                  <a:rPr lang="es-ES" dirty="0" err="1"/>
                  <a:t>differences</a:t>
                </a:r>
                <a:r>
                  <a:rPr lang="es-ES" dirty="0"/>
                  <a:t> are </a:t>
                </a:r>
                <a:r>
                  <a:rPr lang="es-ES" dirty="0" err="1"/>
                  <a:t>found</a:t>
                </a:r>
                <a:r>
                  <a:rPr lang="es-ES" dirty="0"/>
                  <a:t>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states</a:t>
                </a:r>
                <a:r>
                  <a:rPr lang="es-ES" dirty="0"/>
                  <a:t> </a:t>
                </a:r>
                <a:r>
                  <a:rPr lang="es-ES" dirty="0" err="1"/>
                  <a:t>reported</a:t>
                </a:r>
                <a:r>
                  <a:rPr lang="es-ES" dirty="0"/>
                  <a:t> in </a:t>
                </a:r>
                <a:r>
                  <a:rPr lang="es-ES" dirty="0" err="1"/>
                  <a:t>other</a:t>
                </a:r>
                <a:r>
                  <a:rPr lang="es-ES" dirty="0"/>
                  <a:t> </a:t>
                </a:r>
                <a:r>
                  <a:rPr lang="es-ES" dirty="0" err="1"/>
                  <a:t>theoretical</a:t>
                </a:r>
                <a:r>
                  <a:rPr lang="es-ES" dirty="0"/>
                  <a:t> </a:t>
                </a:r>
                <a:r>
                  <a:rPr lang="es-ES" dirty="0" err="1"/>
                  <a:t>works</a:t>
                </a:r>
                <a:endParaRPr lang="es-E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s-ES" dirty="0"/>
                  <a:t>5 </a:t>
                </a:r>
                <a:r>
                  <a:rPr lang="es-ES" dirty="0" err="1"/>
                  <a:t>out</a:t>
                </a:r>
                <a:r>
                  <a:rPr lang="es-ES" dirty="0"/>
                  <a:t> </a:t>
                </a:r>
                <a:r>
                  <a:rPr lang="es-ES" dirty="0" err="1"/>
                  <a:t>of</a:t>
                </a:r>
                <a:r>
                  <a:rPr lang="es-ES" dirty="0"/>
                  <a:t> 6 experimental </a:t>
                </a:r>
                <a:r>
                  <a:rPr lang="es-ES" dirty="0" err="1"/>
                  <a:t>states</a:t>
                </a:r>
                <a:r>
                  <a:rPr lang="es-ES" dirty="0"/>
                  <a:t>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:r>
                  <a:rPr lang="es-ES" dirty="0" err="1"/>
                  <a:t>hidden</a:t>
                </a:r>
                <a:r>
                  <a:rPr lang="es-ES" dirty="0"/>
                  <a:t> </a:t>
                </a:r>
                <a:r>
                  <a:rPr lang="es-ES" dirty="0" err="1"/>
                  <a:t>charm</a:t>
                </a:r>
                <a:r>
                  <a:rPr lang="es-ES" dirty="0"/>
                  <a:t> </a:t>
                </a:r>
                <a:r>
                  <a:rPr lang="es-ES" dirty="0" err="1"/>
                  <a:t>could</a:t>
                </a:r>
                <a:r>
                  <a:rPr lang="es-ES" dirty="0"/>
                  <a:t> be </a:t>
                </a:r>
                <a:r>
                  <a:rPr lang="es-ES" dirty="0" err="1"/>
                  <a:t>assigned</a:t>
                </a:r>
                <a:r>
                  <a:rPr lang="es-ES" dirty="0"/>
                  <a:t>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states</a:t>
                </a:r>
                <a:r>
                  <a:rPr lang="es-ES" dirty="0"/>
                  <a:t> </a:t>
                </a:r>
                <a:r>
                  <a:rPr lang="es-ES" dirty="0" err="1"/>
                  <a:t>predicted</a:t>
                </a:r>
                <a:r>
                  <a:rPr lang="es-ES" dirty="0"/>
                  <a:t> </a:t>
                </a:r>
                <a:r>
                  <a:rPr lang="es-ES" dirty="0" err="1"/>
                  <a:t>within</a:t>
                </a:r>
                <a:r>
                  <a:rPr lang="es-ES" dirty="0"/>
                  <a:t> </a:t>
                </a:r>
                <a:r>
                  <a:rPr lang="es-ES" dirty="0" err="1"/>
                  <a:t>our</a:t>
                </a:r>
                <a:r>
                  <a:rPr lang="es-ES" dirty="0"/>
                  <a:t> </a:t>
                </a:r>
                <a:r>
                  <a:rPr lang="es-ES" dirty="0" err="1"/>
                  <a:t>approaches</a:t>
                </a:r>
                <a:r>
                  <a:rPr lang="es-ES" dirty="0"/>
                  <a:t>, </a:t>
                </a:r>
                <a:r>
                  <a:rPr lang="es-ES" dirty="0" err="1"/>
                  <a:t>but</a:t>
                </a:r>
                <a:r>
                  <a:rPr lang="es-ES" dirty="0"/>
                  <a:t> </a:t>
                </a:r>
                <a:r>
                  <a:rPr lang="es-ES" dirty="0" err="1"/>
                  <a:t>further</a:t>
                </a:r>
                <a:r>
                  <a:rPr lang="es-ES" dirty="0"/>
                  <a:t> </a:t>
                </a:r>
                <a:r>
                  <a:rPr lang="es-ES" dirty="0" err="1"/>
                  <a:t>parameter</a:t>
                </a:r>
                <a:r>
                  <a:rPr lang="es-ES" dirty="0"/>
                  <a:t> </a:t>
                </a:r>
                <a:r>
                  <a:rPr lang="es-ES" dirty="0" err="1"/>
                  <a:t>tuning</a:t>
                </a:r>
                <a:r>
                  <a:rPr lang="es-ES" dirty="0"/>
                  <a:t> </a:t>
                </a:r>
                <a:r>
                  <a:rPr lang="es-ES" dirty="0" err="1"/>
                  <a:t>is</a:t>
                </a:r>
                <a:r>
                  <a:rPr lang="es-ES" dirty="0"/>
                  <a:t> </a:t>
                </a:r>
                <a:r>
                  <a:rPr lang="es-ES" dirty="0" err="1"/>
                  <a:t>necessary</a:t>
                </a:r>
                <a:r>
                  <a:rPr lang="es-E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s-ES" dirty="0"/>
                  <a:t>No </a:t>
                </a:r>
                <a:r>
                  <a:rPr lang="es-ES" dirty="0" err="1"/>
                  <a:t>recent</a:t>
                </a:r>
                <a:r>
                  <a:rPr lang="es-ES" dirty="0"/>
                  <a:t> </a:t>
                </a:r>
                <a:r>
                  <a:rPr lang="es-ES" dirty="0" err="1"/>
                  <a:t>theoretical</a:t>
                </a:r>
                <a:r>
                  <a:rPr lang="es-ES" dirty="0"/>
                  <a:t> </a:t>
                </a:r>
                <a:r>
                  <a:rPr lang="es-ES" dirty="0" err="1"/>
                  <a:t>predictions</a:t>
                </a:r>
                <a:r>
                  <a:rPr lang="es-ES" dirty="0"/>
                  <a:t> in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=−1, 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ES" dirty="0"/>
                  <a:t> sector </a:t>
                </a:r>
                <a:r>
                  <a:rPr lang="es-ES" dirty="0" err="1"/>
                  <a:t>have</a:t>
                </a:r>
                <a:r>
                  <a:rPr lang="es-ES" dirty="0"/>
                  <a:t> </a:t>
                </a:r>
                <a:r>
                  <a:rPr lang="es-ES" dirty="0" err="1"/>
                  <a:t>been</a:t>
                </a:r>
                <a:r>
                  <a:rPr lang="es-ES" dirty="0"/>
                  <a:t> </a:t>
                </a:r>
                <a:r>
                  <a:rPr lang="es-ES" dirty="0" err="1"/>
                  <a:t>found</a:t>
                </a:r>
                <a:r>
                  <a:rPr lang="es-ES" dirty="0"/>
                  <a:t>. </a:t>
                </a:r>
                <a:r>
                  <a:rPr lang="es-ES" dirty="0" err="1"/>
                  <a:t>This</a:t>
                </a:r>
                <a:r>
                  <a:rPr lang="es-ES" dirty="0"/>
                  <a:t> </a:t>
                </a:r>
                <a:r>
                  <a:rPr lang="es-ES" dirty="0" err="1"/>
                  <a:t>lack</a:t>
                </a:r>
                <a:r>
                  <a:rPr lang="es-ES" dirty="0"/>
                  <a:t>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:r>
                  <a:rPr lang="es-ES" dirty="0" err="1"/>
                  <a:t>information</a:t>
                </a:r>
                <a:r>
                  <a:rPr lang="es-ES" dirty="0"/>
                  <a:t> </a:t>
                </a:r>
                <a:r>
                  <a:rPr lang="es-ES" dirty="0" err="1"/>
                  <a:t>is</a:t>
                </a:r>
                <a:r>
                  <a:rPr lang="es-ES" dirty="0"/>
                  <a:t> </a:t>
                </a:r>
                <a:r>
                  <a:rPr lang="es-ES" dirty="0" err="1"/>
                  <a:t>most</a:t>
                </a:r>
                <a:r>
                  <a:rPr lang="es-ES" dirty="0"/>
                  <a:t> </a:t>
                </a:r>
                <a:r>
                  <a:rPr lang="es-ES" dirty="0" err="1"/>
                  <a:t>probably</a:t>
                </a:r>
                <a:r>
                  <a:rPr lang="es-ES" dirty="0"/>
                  <a:t> </a:t>
                </a:r>
                <a:r>
                  <a:rPr lang="es-ES" dirty="0" err="1"/>
                  <a:t>related</a:t>
                </a:r>
                <a:r>
                  <a:rPr lang="es-ES" dirty="0"/>
                  <a:t> </a:t>
                </a:r>
                <a:r>
                  <a:rPr lang="es-ES" dirty="0" err="1"/>
                  <a:t>to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complex</a:t>
                </a:r>
                <a:r>
                  <a:rPr lang="es-ES" dirty="0"/>
                  <a:t> </a:t>
                </a:r>
                <a:r>
                  <a:rPr lang="es-ES" dirty="0" err="1"/>
                  <a:t>structures</a:t>
                </a:r>
                <a:r>
                  <a:rPr lang="es-ES" dirty="0"/>
                  <a:t>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T-</a:t>
                </a:r>
                <a:r>
                  <a:rPr lang="es-ES" dirty="0" err="1"/>
                  <a:t>matrix</a:t>
                </a:r>
                <a:r>
                  <a:rPr lang="es-ES" dirty="0"/>
                  <a:t> </a:t>
                </a:r>
                <a:r>
                  <a:rPr lang="es-ES" dirty="0" err="1"/>
                  <a:t>when</a:t>
                </a:r>
                <a:r>
                  <a:rPr lang="es-ES" dirty="0"/>
                  <a:t> </a:t>
                </a:r>
                <a:r>
                  <a:rPr lang="es-ES" dirty="0" err="1"/>
                  <a:t>using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dirty="0">
                            <a:latin typeface="Cambria Math" panose="02040503050406030204" pitchFamily="18" charset="0"/>
                          </a:rPr>
                          <m:t>DR</m:t>
                        </m:r>
                      </m:sup>
                    </m:sSup>
                  </m:oMath>
                </a14:m>
                <a:r>
                  <a:rPr lang="es-E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dirty="0">
                            <a:latin typeface="Cambria Math" panose="02040503050406030204" pitchFamily="18" charset="0"/>
                          </a:rPr>
                          <m:t>CO</m:t>
                        </m:r>
                      </m:sup>
                    </m:sSup>
                  </m:oMath>
                </a14:m>
                <a:endParaRPr lang="es-E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s-ES" dirty="0" err="1"/>
                  <a:t>Our</a:t>
                </a:r>
                <a:r>
                  <a:rPr lang="es-ES" dirty="0"/>
                  <a:t> complete </a:t>
                </a:r>
                <a:r>
                  <a:rPr lang="es-ES" dirty="0" err="1"/>
                  <a:t>study</a:t>
                </a:r>
                <a:r>
                  <a:rPr lang="es-ES" dirty="0"/>
                  <a:t>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:r>
                  <a:rPr lang="es-ES" dirty="0" err="1"/>
                  <a:t>hidden</a:t>
                </a:r>
                <a:r>
                  <a:rPr lang="es-ES" dirty="0"/>
                  <a:t> </a:t>
                </a:r>
                <a:r>
                  <a:rPr lang="es-ES" dirty="0" err="1"/>
                  <a:t>charm</a:t>
                </a:r>
                <a:r>
                  <a:rPr lang="es-ES" dirty="0"/>
                  <a:t> </a:t>
                </a:r>
                <a:r>
                  <a:rPr lang="es-ES" dirty="0" err="1"/>
                  <a:t>pentaquarks</a:t>
                </a:r>
                <a:r>
                  <a:rPr lang="es-ES" dirty="0"/>
                  <a:t>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:r>
                  <a:rPr lang="es-ES" dirty="0" err="1"/>
                  <a:t>an</a:t>
                </a:r>
                <a:r>
                  <a:rPr lang="es-ES" dirty="0"/>
                  <a:t> </a:t>
                </a:r>
                <a:r>
                  <a:rPr lang="es-ES" dirty="0" err="1"/>
                  <a:t>improved</a:t>
                </a:r>
                <a:r>
                  <a:rPr lang="es-ES" dirty="0"/>
                  <a:t> </a:t>
                </a:r>
                <a:r>
                  <a:rPr lang="es-ES" dirty="0" err="1"/>
                  <a:t>unitarization</a:t>
                </a:r>
                <a:r>
                  <a:rPr lang="es-ES" dirty="0"/>
                  <a:t> </a:t>
                </a:r>
                <a:r>
                  <a:rPr lang="es-ES" dirty="0" err="1"/>
                  <a:t>method</a:t>
                </a:r>
                <a:r>
                  <a:rPr lang="es-ES" dirty="0"/>
                  <a:t> </a:t>
                </a:r>
                <a:r>
                  <a:rPr lang="es-ES" dirty="0" err="1"/>
                  <a:t>predicts</a:t>
                </a:r>
                <a:r>
                  <a:rPr lang="es-ES" dirty="0"/>
                  <a:t> 3 posible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=−1,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ES" dirty="0"/>
                  <a:t> states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5A58A17-A391-3C41-CE20-EF28E9121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101" r="-115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5C14DA-C790-DD61-5A46-7C76E28C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85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E5661-F337-4154-B6E2-48047127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F3742-0ACB-ED9B-8207-82A758DCF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CB7E87-4CD8-4E4F-412B-B1524ED4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657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D0BB9-29DA-5AD9-A97A-09101D5CE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1FC97684-FB07-D575-356E-F5CCA5868C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Sector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s-ES" dirty="0"/>
                  <a:t> (</a:t>
                </a:r>
                <a:r>
                  <a:rPr lang="es-ES" dirty="0" err="1"/>
                  <a:t>Results</a:t>
                </a:r>
                <a:r>
                  <a:rPr lang="es-ES" dirty="0"/>
                  <a:t>)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1FC97684-FB07-D575-356E-F5CCA5868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52A08EDD-D3D1-6560-6A61-03E0458E1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062" y="1325564"/>
            <a:ext cx="8184688" cy="2173638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244A9B-8377-585E-0C1B-185D9F159079}"/>
              </a:ext>
            </a:extLst>
          </p:cNvPr>
          <p:cNvGrpSpPr>
            <a:grpSpLocks noChangeAspect="1"/>
          </p:cNvGrpSpPr>
          <p:nvPr/>
        </p:nvGrpSpPr>
        <p:grpSpPr>
          <a:xfrm>
            <a:off x="2503597" y="3670652"/>
            <a:ext cx="7508656" cy="2920259"/>
            <a:chOff x="3444240" y="4480928"/>
            <a:chExt cx="4984413" cy="1938533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CC82995-3C2B-4913-A25C-4FDC8070F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15706" b="17368"/>
            <a:stretch>
              <a:fillRect/>
            </a:stretch>
          </p:blipFill>
          <p:spPr>
            <a:xfrm>
              <a:off x="3444240" y="4480928"/>
              <a:ext cx="4984413" cy="193853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D2B5844-EA31-21E9-D551-DAF3C9DE4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3770" y="4804039"/>
              <a:ext cx="342016" cy="139463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4AFE8F8-53CA-E5AD-0DC2-D6AA02E1447B}"/>
                </a:ext>
              </a:extLst>
            </p:cNvPr>
            <p:cNvSpPr/>
            <p:nvPr/>
          </p:nvSpPr>
          <p:spPr>
            <a:xfrm>
              <a:off x="7871460" y="4804039"/>
              <a:ext cx="342016" cy="1680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id="{C50B4A6C-EA29-B0E8-B7F1-51D5D1C1DF9E}"/>
              </a:ext>
            </a:extLst>
          </p:cNvPr>
          <p:cNvSpPr/>
          <p:nvPr/>
        </p:nvSpPr>
        <p:spPr>
          <a:xfrm>
            <a:off x="6477000" y="4973910"/>
            <a:ext cx="476250" cy="3156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D3EEF814-AF6A-868C-6AC8-FD8FF749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18</a:t>
            </a:fld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2E92B7-8666-E87D-7A95-59DEDADC2D90}"/>
              </a:ext>
            </a:extLst>
          </p:cNvPr>
          <p:cNvSpPr/>
          <p:nvPr/>
        </p:nvSpPr>
        <p:spPr>
          <a:xfrm>
            <a:off x="4106487" y="4693920"/>
            <a:ext cx="4954386" cy="279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22E55DF-2803-DCD8-7976-EC0EF9548EE0}"/>
                  </a:ext>
                </a:extLst>
              </p:cNvPr>
              <p:cNvSpPr txBox="1"/>
              <p:nvPr/>
            </p:nvSpPr>
            <p:spPr>
              <a:xfrm>
                <a:off x="8497033" y="5080004"/>
                <a:ext cx="2189584" cy="140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E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s-ES" b="0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22E55DF-2803-DCD8-7976-EC0EF9548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033" y="5080004"/>
                <a:ext cx="2189584" cy="1408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6C23D231-C20F-B6F3-6DBE-67D050B669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Sector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=−2,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s-ES" dirty="0"/>
                  <a:t> (I)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6C23D231-C20F-B6F3-6DBE-67D050B66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F5EA77F7-CFD4-8659-ECCE-46D63740F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11" y="1690688"/>
            <a:ext cx="11196577" cy="29988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F359929A-F0AE-1F7B-5D3A-2989DA29C334}"/>
              </a:ext>
            </a:extLst>
          </p:cNvPr>
          <p:cNvGrpSpPr/>
          <p:nvPr/>
        </p:nvGrpSpPr>
        <p:grpSpPr>
          <a:xfrm>
            <a:off x="3746938" y="4963884"/>
            <a:ext cx="4516985" cy="1483200"/>
            <a:chOff x="3316525" y="4963884"/>
            <a:chExt cx="4516985" cy="14832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ED535C8-3A35-1A51-FA4D-1F115625F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5238" y="4963884"/>
              <a:ext cx="3128272" cy="1483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60457B5E-6688-7377-FA06-FB835BE571F8}"/>
                    </a:ext>
                  </a:extLst>
                </p:cNvPr>
                <p:cNvSpPr txBox="1"/>
                <p:nvPr/>
              </p:nvSpPr>
              <p:spPr>
                <a:xfrm>
                  <a:off x="3316525" y="5705484"/>
                  <a:ext cx="1388713" cy="287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=−2,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=1/2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60457B5E-6688-7377-FA06-FB835BE57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525" y="5705484"/>
                  <a:ext cx="1388713" cy="287323"/>
                </a:xfrm>
                <a:prstGeom prst="rect">
                  <a:avLst/>
                </a:prstGeom>
                <a:blipFill>
                  <a:blip r:embed="rId6"/>
                  <a:stretch>
                    <a:fillRect l="-3965" t="-6383" r="-1322" b="-638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id="{834F390D-1E3F-F688-2E8D-188FBAA53F81}"/>
              </a:ext>
            </a:extLst>
          </p:cNvPr>
          <p:cNvSpPr/>
          <p:nvPr/>
        </p:nvSpPr>
        <p:spPr>
          <a:xfrm>
            <a:off x="6599853" y="5760098"/>
            <a:ext cx="1664069" cy="760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8BC51F-8223-7F44-A0E6-6FD001D48FB8}"/>
              </a:ext>
            </a:extLst>
          </p:cNvPr>
          <p:cNvSpPr txBox="1"/>
          <p:nvPr/>
        </p:nvSpPr>
        <p:spPr>
          <a:xfrm>
            <a:off x="7420495" y="-41475"/>
            <a:ext cx="4875540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dirty="0"/>
              <a:t>[1] </a:t>
            </a:r>
            <a:r>
              <a:rPr lang="en-US" sz="1600" dirty="0"/>
              <a:t>Jia-Jun Wu et al. (2011).</a:t>
            </a:r>
            <a:endParaRPr lang="es-ES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[2] </a:t>
            </a:r>
            <a:r>
              <a:rPr lang="es-ES" sz="1600" dirty="0"/>
              <a:t>J. A. Marsé-Valera, V. K. Magas, and A. Ramos (2023).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31F6C3E-5690-BC51-8AFB-69461FCCD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11" y="3771842"/>
            <a:ext cx="11354400" cy="2851288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60F0B1E6-2990-C059-9E2D-141041CCD33A}"/>
              </a:ext>
            </a:extLst>
          </p:cNvPr>
          <p:cNvSpPr/>
          <p:nvPr/>
        </p:nvSpPr>
        <p:spPr>
          <a:xfrm rot="750687">
            <a:off x="1430693" y="4733590"/>
            <a:ext cx="1679511" cy="6097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2983235-3F43-1484-A128-E8A1C8645E7A}"/>
              </a:ext>
            </a:extLst>
          </p:cNvPr>
          <p:cNvSpPr/>
          <p:nvPr/>
        </p:nvSpPr>
        <p:spPr>
          <a:xfrm rot="750687">
            <a:off x="5414865" y="4733590"/>
            <a:ext cx="1679511" cy="6097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FFCB9F1-2380-5DA6-C44C-4FB726DDC654}"/>
              </a:ext>
            </a:extLst>
          </p:cNvPr>
          <p:cNvSpPr/>
          <p:nvPr/>
        </p:nvSpPr>
        <p:spPr>
          <a:xfrm>
            <a:off x="3069009" y="5080004"/>
            <a:ext cx="632134" cy="371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F687B5D-A8A9-4D69-2E6D-7EE476009472}"/>
              </a:ext>
            </a:extLst>
          </p:cNvPr>
          <p:cNvSpPr/>
          <p:nvPr/>
        </p:nvSpPr>
        <p:spPr>
          <a:xfrm>
            <a:off x="6972315" y="5098667"/>
            <a:ext cx="632134" cy="371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ABEE4520-8C05-67DC-D5C4-BBE1A50B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6945 " pathEditMode="relative" rAng="0" ptsTypes="AA">
                                      <p:cBhvr>
                                        <p:cTn id="6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F7FBF0E0-E4C8-5BB2-D364-D8C3228EE186}"/>
              </a:ext>
            </a:extLst>
          </p:cNvPr>
          <p:cNvGrpSpPr/>
          <p:nvPr/>
        </p:nvGrpSpPr>
        <p:grpSpPr>
          <a:xfrm>
            <a:off x="1502239" y="3050082"/>
            <a:ext cx="9274806" cy="3718676"/>
            <a:chOff x="1540624" y="2774199"/>
            <a:chExt cx="9274806" cy="371867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58694B7-FAFC-FBD0-7826-B7BB53039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5769" y="3561313"/>
              <a:ext cx="4409661" cy="293156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B0F3520-F727-C258-DC9E-DD334BB48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4872" y="3461943"/>
              <a:ext cx="3435521" cy="30309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46522FF6-156E-357F-E714-57DCCE997594}"/>
                    </a:ext>
                  </a:extLst>
                </p:cNvPr>
                <p:cNvSpPr txBox="1"/>
                <p:nvPr/>
              </p:nvSpPr>
              <p:spPr>
                <a:xfrm>
                  <a:off x="1540624" y="2774200"/>
                  <a:ext cx="418407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solidFill>
                        <a:srgbClr val="00B0F0"/>
                      </a:solidFill>
                    </a:rPr>
                    <a:t>LHCb, Phys. Rev. Lett. 131.3 (2023) 031901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oMath>
                    </m:oMathPara>
                  </a14:m>
                  <a:endParaRPr lang="es-ES" b="1" dirty="0"/>
                </a:p>
              </p:txBody>
            </p:sp>
          </mc:Choice>
          <mc:Fallback xmlns="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46522FF6-156E-357F-E714-57DCCE997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0624" y="2774200"/>
                  <a:ext cx="4184073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164" t="-4717" b="-754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CC85BF93-C575-BD7E-7AF6-A52B0438667B}"/>
                    </a:ext>
                  </a:extLst>
                </p:cNvPr>
                <p:cNvSpPr txBox="1"/>
                <p:nvPr/>
              </p:nvSpPr>
              <p:spPr>
                <a:xfrm>
                  <a:off x="7229301" y="2774199"/>
                  <a:ext cx="302306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solidFill>
                        <a:srgbClr val="00B0F0"/>
                      </a:solidFill>
                    </a:rPr>
                    <a:t>LHCb, Sci. Bull. 66 (2021) 1278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1" i="0" smtClean="0"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s-ES" b="1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CC85BF93-C575-BD7E-7AF6-A52B043866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9301" y="2774199"/>
                  <a:ext cx="3023063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815" t="-4717" r="-806" b="-754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8D5E013-FDC7-81A3-ED19-33A262939D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s-ES" dirty="0"/>
                  <a:t>We </a:t>
                </a:r>
                <a:r>
                  <a:rPr lang="es-ES" dirty="0" err="1"/>
                  <a:t>focus</a:t>
                </a:r>
                <a:r>
                  <a:rPr lang="es-ES" dirty="0"/>
                  <a:t> in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hidden</a:t>
                </a:r>
                <a:r>
                  <a:rPr lang="es-ES" dirty="0"/>
                  <a:t> </a:t>
                </a:r>
                <a:r>
                  <a:rPr lang="es-ES" dirty="0" err="1"/>
                  <a:t>charm</a:t>
                </a:r>
                <a:r>
                  <a:rPr lang="es-ES" dirty="0"/>
                  <a:t> sector, </a:t>
                </a:r>
                <a:r>
                  <a:rPr lang="es-ES" dirty="0" err="1"/>
                  <a:t>where</a:t>
                </a:r>
                <a:r>
                  <a:rPr lang="es-ES" dirty="0"/>
                  <a:t> </a:t>
                </a:r>
                <a:r>
                  <a:rPr lang="es-ES" dirty="0" err="1"/>
                  <a:t>six</a:t>
                </a:r>
                <a:r>
                  <a:rPr lang="es-ES" dirty="0"/>
                  <a:t> </a:t>
                </a:r>
                <a:r>
                  <a:rPr lang="es-ES" dirty="0" err="1"/>
                  <a:t>exotic</a:t>
                </a:r>
                <a:r>
                  <a:rPr lang="es-ES" dirty="0"/>
                  <a:t> </a:t>
                </a:r>
                <a:r>
                  <a:rPr lang="es-ES" dirty="0" err="1"/>
                  <a:t>baryons</a:t>
                </a:r>
                <a:r>
                  <a:rPr lang="es-ES" dirty="0"/>
                  <a:t> </a:t>
                </a:r>
                <a:r>
                  <a:rPr lang="es-ES" dirty="0" err="1"/>
                  <a:t>were</a:t>
                </a:r>
                <a:r>
                  <a:rPr lang="es-ES" dirty="0"/>
                  <a:t> </a:t>
                </a:r>
                <a:r>
                  <a:rPr lang="es-ES" dirty="0" err="1"/>
                  <a:t>found</a:t>
                </a:r>
                <a:r>
                  <a:rPr lang="es-E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4312</m:t>
                            </m:r>
                          </m:e>
                        </m:d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4380</m:t>
                            </m:r>
                          </m:e>
                        </m:d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4440</m:t>
                            </m:r>
                          </m:e>
                        </m:d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4457</m:t>
                            </m:r>
                          </m:e>
                        </m:d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4338</m:t>
                            </m:r>
                          </m:e>
                        </m:d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4459</m:t>
                            </m:r>
                          </m:e>
                        </m:d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8D5E013-FDC7-81A3-ED19-33A262939D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232D4EB9-9882-BBDC-2156-9C6D4641CF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" dirty="0"/>
                  <a:t>Experimental </a:t>
                </a:r>
                <a:r>
                  <a:rPr lang="es-ES" dirty="0" err="1"/>
                  <a:t>evidence</a:t>
                </a:r>
                <a:r>
                  <a:rPr lang="es-ES" dirty="0"/>
                  <a:t>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:r>
                  <a:rPr lang="es-ES" dirty="0" err="1"/>
                  <a:t>hidden</a:t>
                </a:r>
                <a:r>
                  <a:rPr lang="es-ES" dirty="0"/>
                  <a:t> </a:t>
                </a:r>
                <a:r>
                  <a:rPr lang="es-ES" dirty="0" err="1"/>
                  <a:t>charm</a:t>
                </a:r>
                <a:r>
                  <a:rPr lang="es-ES" dirty="0"/>
                  <a:t> </a:t>
                </a:r>
                <a:r>
                  <a:rPr lang="es-ES" dirty="0" err="1"/>
                  <a:t>pentaquarks</a:t>
                </a:r>
                <a:r>
                  <a:rPr lang="es-ES" dirty="0"/>
                  <a:t> </a:t>
                </a:r>
                <a:r>
                  <a:rPr lang="es-ES" dirty="0" err="1"/>
                  <a:t>states</a:t>
                </a:r>
                <a:r>
                  <a:rPr lang="es-ES" dirty="0"/>
                  <a:t> </a:t>
                </a:r>
                <a:r>
                  <a:rPr lang="es-ES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̅"/>
                        <m:ctrlPr>
                          <a:rPr lang="es-E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s-E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es-ES" dirty="0">
                    <a:solidFill>
                      <a:srgbClr val="7030A0"/>
                    </a:solidFill>
                  </a:rPr>
                  <a:t>)</a:t>
                </a:r>
                <a:endParaRPr lang="es-ES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232D4EB9-9882-BBDC-2156-9C6D4641CF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7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81D0D-1E45-010C-C38E-E7406E05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2</a:t>
            </a:fld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615DB27-AB5B-11A3-9DE0-25E937CB4065}"/>
              </a:ext>
            </a:extLst>
          </p:cNvPr>
          <p:cNvGrpSpPr/>
          <p:nvPr/>
        </p:nvGrpSpPr>
        <p:grpSpPr>
          <a:xfrm>
            <a:off x="1695796" y="3097366"/>
            <a:ext cx="9249924" cy="3624109"/>
            <a:chOff x="1695796" y="3097366"/>
            <a:chExt cx="9249924" cy="362410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58DEF44-728E-06F7-9959-BCD6686D4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58890" y="3097366"/>
              <a:ext cx="3886830" cy="36241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1B38F4A9-624A-3930-6ED8-8998D95E449C}"/>
                    </a:ext>
                  </a:extLst>
                </p:cNvPr>
                <p:cNvSpPr txBox="1"/>
                <p:nvPr/>
              </p:nvSpPr>
              <p:spPr>
                <a:xfrm>
                  <a:off x="2638312" y="4541945"/>
                  <a:ext cx="2543696" cy="3016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1" i="0" smtClean="0"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1B38F4A9-624A-3930-6ED8-8998D95E4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312" y="4541945"/>
                  <a:ext cx="2543696" cy="301686"/>
                </a:xfrm>
                <a:prstGeom prst="rect">
                  <a:avLst/>
                </a:prstGeom>
                <a:blipFill>
                  <a:blip r:embed="rId9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89D7AD9-8B0E-6D0D-560A-0B3DE50C1CDB}"/>
                </a:ext>
              </a:extLst>
            </p:cNvPr>
            <p:cNvSpPr txBox="1"/>
            <p:nvPr/>
          </p:nvSpPr>
          <p:spPr>
            <a:xfrm>
              <a:off x="1695796" y="4051200"/>
              <a:ext cx="450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>
                  <a:solidFill>
                    <a:srgbClr val="00B0F0"/>
                  </a:solidFill>
                </a:rPr>
                <a:t>LHCb</a:t>
              </a:r>
              <a:r>
                <a:rPr lang="es-ES" dirty="0">
                  <a:solidFill>
                    <a:srgbClr val="00B0F0"/>
                  </a:solidFill>
                </a:rPr>
                <a:t> Coll., </a:t>
              </a:r>
              <a:r>
                <a:rPr lang="es-ES" dirty="0" err="1">
                  <a:solidFill>
                    <a:srgbClr val="00B0F0"/>
                  </a:solidFill>
                </a:rPr>
                <a:t>Phys</a:t>
              </a:r>
              <a:r>
                <a:rPr lang="es-ES" dirty="0">
                  <a:solidFill>
                    <a:srgbClr val="00B0F0"/>
                  </a:solidFill>
                </a:rPr>
                <a:t>. Rev. </a:t>
              </a:r>
              <a:r>
                <a:rPr lang="es-ES" dirty="0" err="1">
                  <a:solidFill>
                    <a:srgbClr val="00B0F0"/>
                  </a:solidFill>
                </a:rPr>
                <a:t>Lett</a:t>
              </a:r>
              <a:r>
                <a:rPr lang="es-ES" dirty="0">
                  <a:solidFill>
                    <a:srgbClr val="00B0F0"/>
                  </a:solidFill>
                </a:rPr>
                <a:t>. 122 (2019) 222001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8AF32B8-74EA-1AB3-42C1-98D29412E37C}"/>
                  </a:ext>
                </a:extLst>
              </p:cNvPr>
              <p:cNvSpPr txBox="1"/>
              <p:nvPr/>
            </p:nvSpPr>
            <p:spPr>
              <a:xfrm>
                <a:off x="3705513" y="3831350"/>
                <a:ext cx="45075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s-E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s-ES" sz="2800" b="1" dirty="0">
                    <a:solidFill>
                      <a:srgbClr val="FF0000"/>
                    </a:solidFill>
                  </a:rPr>
                  <a:t>?</a:t>
                </a:r>
              </a:p>
              <a:p>
                <a:r>
                  <a:rPr lang="es-ES" sz="2000" b="1" dirty="0"/>
                  <a:t>Marsé-Valera, Magas &amp; Ramos, PRL (2023)</a:t>
                </a: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8AF32B8-74EA-1AB3-42C1-98D29412E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513" y="3831350"/>
                <a:ext cx="4507581" cy="738664"/>
              </a:xfrm>
              <a:prstGeom prst="rect">
                <a:avLst/>
              </a:prstGeom>
              <a:blipFill>
                <a:blip r:embed="rId10"/>
                <a:stretch>
                  <a:fillRect l="-3518" t="-14050" r="-2436" b="-1983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7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8EB64-3A6B-8D88-12E4-FEBFD62C9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3FF7E1E-E723-D94C-FAF1-EFE1FC7563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Sector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=−2,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s-ES" dirty="0"/>
                  <a:t> (II)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E3FF7E1E-E723-D94C-FAF1-EFE1FC756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>
            <a:extLst>
              <a:ext uri="{FF2B5EF4-FFF2-40B4-BE49-F238E27FC236}">
                <a16:creationId xmlns:a16="http://schemas.microsoft.com/office/drawing/2014/main" id="{8235E581-877A-712C-90B4-B070ED7A347E}"/>
              </a:ext>
            </a:extLst>
          </p:cNvPr>
          <p:cNvGrpSpPr/>
          <p:nvPr/>
        </p:nvGrpSpPr>
        <p:grpSpPr>
          <a:xfrm>
            <a:off x="897990" y="1690688"/>
            <a:ext cx="4516985" cy="1483200"/>
            <a:chOff x="3316525" y="4963884"/>
            <a:chExt cx="4516985" cy="14832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3C0B928-212D-9B55-8549-878A36418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5238" y="4963884"/>
              <a:ext cx="3128272" cy="1483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7F671378-6345-C36A-3805-56A3A228006E}"/>
                    </a:ext>
                  </a:extLst>
                </p:cNvPr>
                <p:cNvSpPr txBox="1"/>
                <p:nvPr/>
              </p:nvSpPr>
              <p:spPr>
                <a:xfrm>
                  <a:off x="3316525" y="5705484"/>
                  <a:ext cx="1388713" cy="287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=−2,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=1/2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7F671378-6345-C36A-3805-56A3A22800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525" y="5705484"/>
                  <a:ext cx="1388713" cy="287323"/>
                </a:xfrm>
                <a:prstGeom prst="rect">
                  <a:avLst/>
                </a:prstGeom>
                <a:blipFill>
                  <a:blip r:embed="rId4"/>
                  <a:stretch>
                    <a:fillRect l="-3509" t="-6383" r="-1316" b="-638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04562EB-589C-AA6B-9F73-FE63100AADCC}"/>
              </a:ext>
            </a:extLst>
          </p:cNvPr>
          <p:cNvSpPr txBox="1"/>
          <p:nvPr/>
        </p:nvSpPr>
        <p:spPr>
          <a:xfrm>
            <a:off x="7420495" y="-41475"/>
            <a:ext cx="4875540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dirty="0"/>
              <a:t>[1] </a:t>
            </a:r>
            <a:r>
              <a:rPr lang="en-US" sz="1600" dirty="0"/>
              <a:t>Jia-Jun Wu et al. (2011).</a:t>
            </a:r>
            <a:endParaRPr lang="es-ES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[2] </a:t>
            </a:r>
            <a:r>
              <a:rPr lang="es-ES" sz="1600" dirty="0"/>
              <a:t>J. A. Marsé-Valera, V. K. Magas, and A. Ramos (2023).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BFBC9A3-4C12-EAA4-1856-0A05839BDF7D}"/>
              </a:ext>
            </a:extLst>
          </p:cNvPr>
          <p:cNvSpPr/>
          <p:nvPr/>
        </p:nvSpPr>
        <p:spPr>
          <a:xfrm>
            <a:off x="3800669" y="2432288"/>
            <a:ext cx="1664069" cy="760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20E89-17AD-7678-28E3-39503DA0A3DA}"/>
              </a:ext>
            </a:extLst>
          </p:cNvPr>
          <p:cNvSpPr txBox="1"/>
          <p:nvPr/>
        </p:nvSpPr>
        <p:spPr>
          <a:xfrm>
            <a:off x="6978704" y="2353697"/>
            <a:ext cx="3564294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build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effective</a:t>
            </a:r>
            <a:r>
              <a:rPr lang="es-ES" dirty="0"/>
              <a:t> </a:t>
            </a:r>
            <a:r>
              <a:rPr lang="es-ES" dirty="0" err="1"/>
              <a:t>potential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takes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account</a:t>
            </a:r>
            <a:r>
              <a:rPr lang="es-ES" dirty="0"/>
              <a:t> </a:t>
            </a:r>
            <a:r>
              <a:rPr lang="es-ES" dirty="0" err="1"/>
              <a:t>coupled</a:t>
            </a:r>
            <a:r>
              <a:rPr lang="es-ES" dirty="0"/>
              <a:t> </a:t>
            </a:r>
            <a:r>
              <a:rPr lang="es-ES" dirty="0" err="1"/>
              <a:t>channel</a:t>
            </a:r>
            <a:r>
              <a:rPr lang="es-ES" dirty="0"/>
              <a:t>.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D15F901D-777E-1D79-60D7-ABE0CB88BAB8}"/>
              </a:ext>
            </a:extLst>
          </p:cNvPr>
          <p:cNvSpPr/>
          <p:nvPr/>
        </p:nvSpPr>
        <p:spPr>
          <a:xfrm>
            <a:off x="5697894" y="2716889"/>
            <a:ext cx="1103653" cy="1915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64FDFCC-BB2A-065B-EEBD-892C39F8FBF6}"/>
                  </a:ext>
                </a:extLst>
              </p:cNvPr>
              <p:cNvSpPr txBox="1"/>
              <p:nvPr/>
            </p:nvSpPr>
            <p:spPr>
              <a:xfrm>
                <a:off x="897989" y="3915488"/>
                <a:ext cx="83393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scattering</a:t>
                </a:r>
                <a:r>
                  <a:rPr lang="es-ES" dirty="0"/>
                  <a:t> </a:t>
                </a:r>
                <a:r>
                  <a:rPr lang="es-ES" dirty="0" err="1"/>
                  <a:t>amplitude</a:t>
                </a:r>
                <a:r>
                  <a:rPr lang="es-ES" dirty="0"/>
                  <a:t> </a:t>
                </a:r>
                <a:r>
                  <a:rPr lang="es-ES" dirty="0" err="1"/>
                  <a:t>is</a:t>
                </a:r>
                <a:r>
                  <a:rPr lang="es-ES" dirty="0"/>
                  <a:t> </a:t>
                </a:r>
                <a:r>
                  <a:rPr lang="es-ES" dirty="0" err="1"/>
                  <a:t>computed</a:t>
                </a:r>
                <a:r>
                  <a:rPr lang="es-ES" dirty="0"/>
                  <a:t> </a:t>
                </a:r>
                <a:r>
                  <a:rPr lang="es-ES" dirty="0" err="1"/>
                  <a:t>using</a:t>
                </a:r>
                <a:r>
                  <a:rPr lang="es-ES" dirty="0"/>
                  <a:t>: 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𝑉𝐺𝑇</m:t>
                    </m:r>
                  </m:oMath>
                </a14:m>
                <a:r>
                  <a:rPr lang="es-ES" dirty="0"/>
                  <a:t>  or 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𝑉𝐺</m:t>
                            </m:r>
                          </m:e>
                        </m:d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64FDFCC-BB2A-065B-EEBD-892C39F8F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89" y="3915488"/>
                <a:ext cx="8339317" cy="646331"/>
              </a:xfrm>
              <a:prstGeom prst="rect">
                <a:avLst/>
              </a:prstGeom>
              <a:blipFill>
                <a:blip r:embed="rId5"/>
                <a:stretch>
                  <a:fillRect l="-585" t="-47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>
            <a:extLst>
              <a:ext uri="{FF2B5EF4-FFF2-40B4-BE49-F238E27FC236}">
                <a16:creationId xmlns:a16="http://schemas.microsoft.com/office/drawing/2014/main" id="{ABE26AFD-8B87-465B-6724-99FF9C08B4F0}"/>
              </a:ext>
            </a:extLst>
          </p:cNvPr>
          <p:cNvGrpSpPr/>
          <p:nvPr/>
        </p:nvGrpSpPr>
        <p:grpSpPr>
          <a:xfrm>
            <a:off x="897990" y="4351074"/>
            <a:ext cx="9941844" cy="690546"/>
            <a:chOff x="897990" y="4351074"/>
            <a:chExt cx="9941844" cy="690546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283D3F0-8F43-42B8-87D8-5F5549EB1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68212" y="4351074"/>
              <a:ext cx="5471622" cy="690546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64FC0717-B6D2-0200-1EA6-3E6781B74822}"/>
                </a:ext>
              </a:extLst>
            </p:cNvPr>
            <p:cNvSpPr txBox="1"/>
            <p:nvPr/>
          </p:nvSpPr>
          <p:spPr>
            <a:xfrm>
              <a:off x="897990" y="4512845"/>
              <a:ext cx="4470222" cy="367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In </a:t>
              </a:r>
              <a:r>
                <a:rPr lang="es-ES" dirty="0" err="1"/>
                <a:t>matrix</a:t>
              </a:r>
              <a:r>
                <a:rPr lang="es-ES" dirty="0"/>
                <a:t> </a:t>
              </a:r>
              <a:r>
                <a:rPr lang="es-ES" dirty="0" err="1"/>
                <a:t>notation</a:t>
              </a:r>
              <a:r>
                <a:rPr lang="es-ES" dirty="0"/>
                <a:t> </a:t>
              </a:r>
              <a:r>
                <a:rPr lang="es-ES" dirty="0" err="1"/>
                <a:t>the</a:t>
              </a:r>
              <a:r>
                <a:rPr lang="es-ES" dirty="0"/>
                <a:t> </a:t>
              </a:r>
              <a:r>
                <a:rPr lang="es-ES" dirty="0" err="1"/>
                <a:t>above</a:t>
              </a:r>
              <a:r>
                <a:rPr lang="es-ES" dirty="0"/>
                <a:t> </a:t>
              </a:r>
              <a:r>
                <a:rPr lang="es-ES" dirty="0" err="1"/>
                <a:t>equation</a:t>
              </a:r>
              <a:r>
                <a:rPr lang="es-ES" dirty="0"/>
                <a:t> </a:t>
              </a:r>
              <a:r>
                <a:rPr lang="es-ES" dirty="0" err="1"/>
                <a:t>reads</a:t>
              </a:r>
              <a:r>
                <a:rPr lang="es-ES" dirty="0"/>
                <a:t>: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E8261C4-D5E1-834A-BD70-8367F0847931}"/>
              </a:ext>
            </a:extLst>
          </p:cNvPr>
          <p:cNvGrpSpPr/>
          <p:nvPr/>
        </p:nvGrpSpPr>
        <p:grpSpPr>
          <a:xfrm>
            <a:off x="897990" y="5145822"/>
            <a:ext cx="5403522" cy="623974"/>
            <a:chOff x="1250302" y="5139299"/>
            <a:chExt cx="5403522" cy="623974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4F04EB5B-ED3C-6AF4-51C9-9F155C274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67135" y="5139299"/>
              <a:ext cx="3686689" cy="6239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E2A5C1F2-997F-3247-FF5C-434DA5FEEBE8}"/>
                    </a:ext>
                  </a:extLst>
                </p:cNvPr>
                <p:cNvSpPr txBox="1"/>
                <p:nvPr/>
              </p:nvSpPr>
              <p:spPr>
                <a:xfrm>
                  <a:off x="1250302" y="5256828"/>
                  <a:ext cx="16546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/>
                    <a:t>Focusing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a14:m>
                  <a:r>
                    <a:rPr lang="es-ES" dirty="0"/>
                    <a:t>:</a:t>
                  </a:r>
                </a:p>
              </p:txBody>
            </p:sp>
          </mc:Choice>
          <mc:Fallback xmlns="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E2A5C1F2-997F-3247-FF5C-434DA5FEE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302" y="5256828"/>
                  <a:ext cx="165462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941" t="-8197" r="-2206" b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48517FDA-1A03-6507-5031-AF3CF76FACD0}"/>
              </a:ext>
            </a:extLst>
          </p:cNvPr>
          <p:cNvSpPr/>
          <p:nvPr/>
        </p:nvSpPr>
        <p:spPr>
          <a:xfrm>
            <a:off x="6584772" y="5410454"/>
            <a:ext cx="1103653" cy="947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06CFBDF-9DA4-F20F-4C9F-C1493F752F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0629" y="5231516"/>
            <a:ext cx="3255156" cy="433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3E821310-F390-DC31-4A4C-8A45EEE5CECB}"/>
                  </a:ext>
                </a:extLst>
              </p:cNvPr>
              <p:cNvSpPr txBox="1"/>
              <p:nvPr/>
            </p:nvSpPr>
            <p:spPr>
              <a:xfrm>
                <a:off x="4119776" y="5922184"/>
                <a:ext cx="1776577" cy="72269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p>
                          </m:sSubSup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3E821310-F390-DC31-4A4C-8A45EEE5C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776" y="5922184"/>
                <a:ext cx="1776577" cy="7226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C84BE415-A929-9DAC-7150-21B485E08900}"/>
                  </a:ext>
                </a:extLst>
              </p:cNvPr>
              <p:cNvSpPr txBox="1"/>
              <p:nvPr/>
            </p:nvSpPr>
            <p:spPr>
              <a:xfrm>
                <a:off x="6801547" y="5922184"/>
                <a:ext cx="3120004" cy="70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We can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𝑒𝑓𝑓</m:t>
                        </m:r>
                      </m:sup>
                    </m:sSubSup>
                  </m:oMath>
                </a14:m>
                <a:r>
                  <a:rPr lang="es-ES" dirty="0"/>
                  <a:t> and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uncoupled</a:t>
                </a:r>
                <a:r>
                  <a:rPr lang="es-ES" dirty="0"/>
                  <a:t> </a:t>
                </a:r>
                <a:r>
                  <a:rPr lang="es-ES" dirty="0" err="1"/>
                  <a:t>approach</a:t>
                </a:r>
                <a:r>
                  <a:rPr lang="es-ES" dirty="0"/>
                  <a:t> </a:t>
                </a:r>
                <a:r>
                  <a:rPr lang="es-ES" dirty="0" err="1"/>
                  <a:t>criterion</a:t>
                </a:r>
                <a:endParaRPr lang="es-ES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C84BE415-A929-9DAC-7150-21B485E08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547" y="5922184"/>
                <a:ext cx="3120004" cy="704745"/>
              </a:xfrm>
              <a:prstGeom prst="rect">
                <a:avLst/>
              </a:prstGeom>
              <a:blipFill>
                <a:blip r:embed="rId12"/>
                <a:stretch>
                  <a:fillRect l="-1758" b="-129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A624E2B1-5A20-D5EF-A57A-4011B7A7E431}"/>
              </a:ext>
            </a:extLst>
          </p:cNvPr>
          <p:cNvCxnSpPr>
            <a:endCxn id="33" idx="1"/>
          </p:cNvCxnSpPr>
          <p:nvPr/>
        </p:nvCxnSpPr>
        <p:spPr>
          <a:xfrm flipV="1">
            <a:off x="6040016" y="6274557"/>
            <a:ext cx="761531" cy="1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7A24541-46D9-CAEB-538E-4EACFD0243C9}"/>
              </a:ext>
            </a:extLst>
          </p:cNvPr>
          <p:cNvCxnSpPr/>
          <p:nvPr/>
        </p:nvCxnSpPr>
        <p:spPr>
          <a:xfrm flipV="1">
            <a:off x="5896353" y="4351074"/>
            <a:ext cx="1524142" cy="1571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0E9A6DBB-17FF-227F-048A-4C4AA8A5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59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  <p:bldP spid="27" grpId="0" animBg="1"/>
      <p:bldP spid="31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C227B-1512-C5CF-6034-20427B3FA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DEDCE17-53AE-84F4-452D-2B863735B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810" y="3494076"/>
            <a:ext cx="7676571" cy="29010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910BF1-D107-FC73-F06F-66E285EED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44" y="413725"/>
            <a:ext cx="4026710" cy="290160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CE71103A-6B13-6438-38D1-74101F6F1141}"/>
              </a:ext>
            </a:extLst>
          </p:cNvPr>
          <p:cNvSpPr/>
          <p:nvPr/>
        </p:nvSpPr>
        <p:spPr>
          <a:xfrm>
            <a:off x="8292029" y="5280437"/>
            <a:ext cx="341683" cy="3525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2A1171-FB34-5977-2923-4EFBC3994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11" y="365125"/>
            <a:ext cx="11196577" cy="2998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8580483-B29A-D0BE-E8FF-EC8AF0326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12" y="3494077"/>
            <a:ext cx="3998198" cy="290107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75EF0E31-9F05-38D9-9B2E-56A05E8638F1}"/>
              </a:ext>
            </a:extLst>
          </p:cNvPr>
          <p:cNvSpPr txBox="1"/>
          <p:nvPr/>
        </p:nvSpPr>
        <p:spPr>
          <a:xfrm>
            <a:off x="2050629" y="1679859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Effective</a:t>
            </a:r>
            <a:r>
              <a:rPr lang="es-ES" dirty="0"/>
              <a:t> </a:t>
            </a:r>
            <a:r>
              <a:rPr lang="es-ES" dirty="0" err="1"/>
              <a:t>potential</a:t>
            </a:r>
            <a:r>
              <a:rPr lang="es-ES" dirty="0"/>
              <a:t>: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2075283-4D5F-25BC-0AC9-1AC6B7BFDC20}"/>
              </a:ext>
            </a:extLst>
          </p:cNvPr>
          <p:cNvSpPr txBox="1"/>
          <p:nvPr/>
        </p:nvSpPr>
        <p:spPr>
          <a:xfrm>
            <a:off x="591944" y="3179257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Diagonal </a:t>
            </a:r>
            <a:r>
              <a:rPr lang="es-ES" dirty="0" err="1"/>
              <a:t>potentials</a:t>
            </a:r>
            <a:r>
              <a:rPr lang="es-ES" dirty="0"/>
              <a:t>: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D8D88DD-590B-D9CE-4F94-EC89C7135C95}"/>
              </a:ext>
            </a:extLst>
          </p:cNvPr>
          <p:cNvSpPr/>
          <p:nvPr/>
        </p:nvSpPr>
        <p:spPr>
          <a:xfrm rot="750687">
            <a:off x="2669559" y="4481734"/>
            <a:ext cx="1679511" cy="609741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5E36585-EEA4-0407-077F-B5DF7B9BD2B4}"/>
              </a:ext>
            </a:extLst>
          </p:cNvPr>
          <p:cNvSpPr/>
          <p:nvPr/>
        </p:nvSpPr>
        <p:spPr>
          <a:xfrm rot="750687">
            <a:off x="6523813" y="4435108"/>
            <a:ext cx="2086627" cy="70299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F90B920-07C1-034D-D82D-7B4B1CA27735}"/>
              </a:ext>
            </a:extLst>
          </p:cNvPr>
          <p:cNvSpPr/>
          <p:nvPr/>
        </p:nvSpPr>
        <p:spPr>
          <a:xfrm>
            <a:off x="8271640" y="5268338"/>
            <a:ext cx="390171" cy="3763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60D5FC8-CC25-D5FB-C0D5-AFD452E603BD}"/>
              </a:ext>
            </a:extLst>
          </p:cNvPr>
          <p:cNvSpPr/>
          <p:nvPr/>
        </p:nvSpPr>
        <p:spPr>
          <a:xfrm>
            <a:off x="4342452" y="4762603"/>
            <a:ext cx="587328" cy="50355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E539668-DD16-4990-6B6E-72FFAB236CE6}"/>
              </a:ext>
            </a:extLst>
          </p:cNvPr>
          <p:cNvSpPr/>
          <p:nvPr/>
        </p:nvSpPr>
        <p:spPr>
          <a:xfrm>
            <a:off x="8482004" y="4904492"/>
            <a:ext cx="445974" cy="37594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A01038A4-7BBA-47C0-6BF5-12FC7385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4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2995 0.4493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2245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1862 0.00301 " pathEditMode="relative" rAng="0" ptsTypes="AA">
                                      <p:cBhvr>
                                        <p:cTn id="1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BD655-4B6F-CC75-207D-D1E49EA63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9B35BA-7647-5433-EA39-54DB2A9DF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1" y="365125"/>
            <a:ext cx="11196577" cy="2998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D4EA6F-34A7-9B3F-8236-ABE3CFA765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535"/>
          <a:stretch>
            <a:fillRect/>
          </a:stretch>
        </p:blipFill>
        <p:spPr>
          <a:xfrm>
            <a:off x="1679509" y="3494076"/>
            <a:ext cx="7284099" cy="31088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89C7D5-9B59-A8B6-DF60-A218FEBEC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635" y="3949959"/>
            <a:ext cx="636478" cy="25953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F98E46C-8401-84B7-A0A8-8BA8A6852A11}"/>
              </a:ext>
            </a:extLst>
          </p:cNvPr>
          <p:cNvSpPr/>
          <p:nvPr/>
        </p:nvSpPr>
        <p:spPr>
          <a:xfrm>
            <a:off x="8336701" y="3968353"/>
            <a:ext cx="501308" cy="1976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9806936-6960-5311-D1FF-73E7F87631FD}"/>
              </a:ext>
            </a:extLst>
          </p:cNvPr>
          <p:cNvSpPr/>
          <p:nvPr/>
        </p:nvSpPr>
        <p:spPr>
          <a:xfrm>
            <a:off x="5702300" y="4796376"/>
            <a:ext cx="393700" cy="3026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A67119-6216-E465-B6BA-7FA0FDE3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7AA6494B-8802-4DAD-7455-F6D27922B24E}"/>
              </a:ext>
            </a:extLst>
          </p:cNvPr>
          <p:cNvSpPr txBox="1"/>
          <p:nvPr/>
        </p:nvSpPr>
        <p:spPr>
          <a:xfrm>
            <a:off x="9235972" y="923066"/>
            <a:ext cx="211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 </a:t>
            </a:r>
            <a:r>
              <a:rPr lang="es-ES" dirty="0" err="1"/>
              <a:t>state</a:t>
            </a:r>
            <a:r>
              <a:rPr lang="es-ES" dirty="0"/>
              <a:t> </a:t>
            </a:r>
            <a:r>
              <a:rPr lang="es-ES" dirty="0" err="1"/>
              <a:t>reported</a:t>
            </a:r>
            <a:endParaRPr lang="es-ES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6974AEA-2ECC-FB37-89E1-CCCAA79B568B}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flipH="1" flipV="1">
            <a:off x="10066543" y="621725"/>
            <a:ext cx="228343" cy="301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6ACB7D31-C898-51E0-C683-E43EC90AA0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Sector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=−1,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ES" dirty="0"/>
                  <a:t> (I)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6ACB7D31-C898-51E0-C683-E43EC90AA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>
            <a:extLst>
              <a:ext uri="{FF2B5EF4-FFF2-40B4-BE49-F238E27FC236}">
                <a16:creationId xmlns:a16="http://schemas.microsoft.com/office/drawing/2014/main" id="{95032648-383F-2DC7-2FA5-5C51623B7AEA}"/>
              </a:ext>
            </a:extLst>
          </p:cNvPr>
          <p:cNvGrpSpPr/>
          <p:nvPr/>
        </p:nvGrpSpPr>
        <p:grpSpPr>
          <a:xfrm>
            <a:off x="3950248" y="4953053"/>
            <a:ext cx="4291502" cy="1484405"/>
            <a:chOff x="3346461" y="4881009"/>
            <a:chExt cx="4291502" cy="148440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26B04CB-D933-82D1-6A99-B31C4F545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4036" y="4881009"/>
              <a:ext cx="3083927" cy="14844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47890952-B0D1-48F6-7E6E-7052B05F9ED1}"/>
                    </a:ext>
                  </a:extLst>
                </p:cNvPr>
                <p:cNvSpPr txBox="1"/>
                <p:nvPr/>
              </p:nvSpPr>
              <p:spPr>
                <a:xfrm>
                  <a:off x="3346461" y="5623211"/>
                  <a:ext cx="1207575" cy="277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=−1,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47890952-B0D1-48F6-7E6E-7052B05F9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6461" y="5623211"/>
                  <a:ext cx="1207575" cy="277897"/>
                </a:xfrm>
                <a:prstGeom prst="rect">
                  <a:avLst/>
                </a:prstGeom>
                <a:blipFill>
                  <a:blip r:embed="rId5"/>
                  <a:stretch>
                    <a:fillRect l="-4040" r="-2020" b="-869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951F2C8-537A-D6D9-66BC-3DBDFA679DF2}"/>
              </a:ext>
            </a:extLst>
          </p:cNvPr>
          <p:cNvGrpSpPr/>
          <p:nvPr/>
        </p:nvGrpSpPr>
        <p:grpSpPr>
          <a:xfrm>
            <a:off x="6365398" y="4953053"/>
            <a:ext cx="4516985" cy="1483200"/>
            <a:chOff x="3316525" y="4963884"/>
            <a:chExt cx="4516985" cy="14832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1B69CC4-D278-AB38-386B-785129589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5238" y="4963884"/>
              <a:ext cx="3128272" cy="1483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8EEFA78E-4340-1B6E-400F-E1DE4F18795F}"/>
                    </a:ext>
                  </a:extLst>
                </p:cNvPr>
                <p:cNvSpPr txBox="1"/>
                <p:nvPr/>
              </p:nvSpPr>
              <p:spPr>
                <a:xfrm>
                  <a:off x="3316525" y="5705484"/>
                  <a:ext cx="1388713" cy="287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=−2,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=1/2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8EEFA78E-4340-1B6E-400F-E1DE4F187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525" y="5705484"/>
                  <a:ext cx="1388713" cy="287323"/>
                </a:xfrm>
                <a:prstGeom prst="rect">
                  <a:avLst/>
                </a:prstGeom>
                <a:blipFill>
                  <a:blip r:embed="rId7"/>
                  <a:stretch>
                    <a:fillRect l="-3509" t="-6383" r="-1316" b="-851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08BA24FC-1A59-5A37-769D-F40491658E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3814"/>
          <a:stretch>
            <a:fillRect/>
          </a:stretch>
        </p:blipFill>
        <p:spPr>
          <a:xfrm>
            <a:off x="1757265" y="3667980"/>
            <a:ext cx="7478708" cy="299866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FDEA4C0-49E7-94C2-BF87-AC55D656F4A0}"/>
              </a:ext>
            </a:extLst>
          </p:cNvPr>
          <p:cNvSpPr txBox="1"/>
          <p:nvPr/>
        </p:nvSpPr>
        <p:spPr>
          <a:xfrm>
            <a:off x="8849944" y="283171"/>
            <a:ext cx="2433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[2] Jia-Jun Wu et al. (2011). </a:t>
            </a:r>
            <a:endParaRPr lang="es-ES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FEBD1E-6A2A-FC0F-AEFD-2AF50A86AE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8414" y="4099249"/>
            <a:ext cx="636478" cy="25953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D6EBD84-E359-70B1-1D42-9B9B8798A98A}"/>
              </a:ext>
            </a:extLst>
          </p:cNvPr>
          <p:cNvSpPr/>
          <p:nvPr/>
        </p:nvSpPr>
        <p:spPr>
          <a:xfrm>
            <a:off x="8374778" y="4112419"/>
            <a:ext cx="502522" cy="2154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B4D8A27-F65C-0CD1-FE97-9BDEF52F555F}"/>
              </a:ext>
            </a:extLst>
          </p:cNvPr>
          <p:cNvSpPr/>
          <p:nvPr/>
        </p:nvSpPr>
        <p:spPr>
          <a:xfrm>
            <a:off x="5702300" y="4921230"/>
            <a:ext cx="393699" cy="2938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C8A871-B945-956F-038E-402572C683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763" y="1690688"/>
            <a:ext cx="11194473" cy="2998236"/>
          </a:xfrm>
          <a:prstGeom prst="rect">
            <a:avLst/>
          </a:prstGeom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0AD1B0D5-A7EC-FDE6-6B6D-F56431A1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17461 -4.0740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67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A8C4808-240D-A388-9BC4-62AF37E299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246"/>
          <a:stretch>
            <a:fillRect/>
          </a:stretch>
        </p:blipFill>
        <p:spPr>
          <a:xfrm>
            <a:off x="198411" y="1572251"/>
            <a:ext cx="6636014" cy="4920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42D90EB-0D7B-7878-127A-C9CD9EA1B8DD}"/>
                  </a:ext>
                </a:extLst>
              </p:cNvPr>
              <p:cNvSpPr txBox="1"/>
              <p:nvPr/>
            </p:nvSpPr>
            <p:spPr>
              <a:xfrm>
                <a:off x="6869963" y="1956296"/>
                <a:ext cx="7016620" cy="958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b="0" i="0" dirty="0" smtClean="0">
                            <a:latin typeface="Cambria Math" panose="02040503050406030204" pitchFamily="18" charset="0"/>
                          </a:rPr>
                          <m:t>DR</m:t>
                        </m:r>
                      </m:sup>
                    </m:sSup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 err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b="0" i="0" dirty="0" smtClean="0">
                            <a:latin typeface="Cambria Math" panose="02040503050406030204" pitchFamily="18" charset="0"/>
                          </a:rPr>
                          <m:t>HY</m:t>
                        </m:r>
                      </m:sup>
                    </m:sSup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for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s-ES" i="1" dirty="0" smtClean="0">
                        <a:latin typeface="Cambria Math" panose="02040503050406030204" pitchFamily="18" charset="0"/>
                      </a:rPr>
                      <m:t>=600 </m:t>
                    </m:r>
                    <m:r>
                      <m:rPr>
                        <m:sty m:val="p"/>
                      </m:rPr>
                      <a:rPr lang="es-ES" i="0" dirty="0" err="1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s-ES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b="0" i="0" dirty="0" smtClean="0">
                            <a:latin typeface="Cambria Math" panose="02040503050406030204" pitchFamily="18" charset="0"/>
                          </a:rPr>
                          <m:t>CO</m:t>
                        </m:r>
                      </m:sup>
                    </m:sSup>
                  </m:oMath>
                </a14:m>
                <a:r>
                  <a:rPr lang="es-ES" dirty="0"/>
                  <a:t> larger </a:t>
                </a:r>
                <a:r>
                  <a:rPr lang="es-ES" dirty="0" err="1"/>
                  <a:t>widths</a:t>
                </a:r>
                <a:endParaRPr lang="es-ES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b="0" i="0" dirty="0" smtClean="0">
                            <a:latin typeface="Cambria Math" panose="02040503050406030204" pitchFamily="18" charset="0"/>
                          </a:rPr>
                          <m:t>CO</m:t>
                        </m:r>
                      </m:sup>
                    </m:sSup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 err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b="0" i="0" dirty="0" smtClean="0">
                            <a:latin typeface="Cambria Math" panose="02040503050406030204" pitchFamily="18" charset="0"/>
                          </a:rPr>
                          <m:t>HY</m:t>
                        </m:r>
                      </m:sup>
                    </m:sSup>
                  </m:oMath>
                </a14:m>
                <a:r>
                  <a:rPr lang="es-ES" dirty="0"/>
                  <a:t> for a single </a:t>
                </a:r>
                <a:r>
                  <a:rPr lang="es-ES" dirty="0" err="1"/>
                  <a:t>state</a:t>
                </a:r>
                <a:r>
                  <a:rPr lang="es-ES" dirty="0"/>
                  <a:t> in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=−1,  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42D90EB-0D7B-7878-127A-C9CD9EA1B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963" y="1956296"/>
                <a:ext cx="7016620" cy="958468"/>
              </a:xfrm>
              <a:prstGeom prst="rect">
                <a:avLst/>
              </a:prstGeom>
              <a:blipFill>
                <a:blip r:embed="rId4"/>
                <a:stretch>
                  <a:fillRect l="-695" t="-3185" b="-76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>
            <a:extLst>
              <a:ext uri="{FF2B5EF4-FFF2-40B4-BE49-F238E27FC236}">
                <a16:creationId xmlns:a16="http://schemas.microsoft.com/office/drawing/2014/main" id="{5E7C8ED0-70B3-E0B6-1BC1-53309BB07539}"/>
              </a:ext>
            </a:extLst>
          </p:cNvPr>
          <p:cNvGrpSpPr>
            <a:grpSpLocks noChangeAspect="1"/>
          </p:cNvGrpSpPr>
          <p:nvPr/>
        </p:nvGrpSpPr>
        <p:grpSpPr>
          <a:xfrm>
            <a:off x="7014371" y="3558117"/>
            <a:ext cx="4727497" cy="2798233"/>
            <a:chOff x="0" y="1758950"/>
            <a:chExt cx="7042150" cy="416829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0C9347D-E582-D58A-54F3-B1636F18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1831" r="83698"/>
            <a:stretch>
              <a:fillRect/>
            </a:stretch>
          </p:blipFill>
          <p:spPr>
            <a:xfrm>
              <a:off x="0" y="2247900"/>
              <a:ext cx="1987550" cy="367934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1AC1ADD-2584-3E0B-FD9F-32CF92475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8542" t="11831"/>
            <a:stretch>
              <a:fillRect/>
            </a:stretch>
          </p:blipFill>
          <p:spPr>
            <a:xfrm>
              <a:off x="1987550" y="2247900"/>
              <a:ext cx="5054600" cy="367934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BFED11D0-7780-8DBA-3150-311E4FA39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8229" t="394" r="26042" b="87890"/>
            <a:stretch>
              <a:fillRect/>
            </a:stretch>
          </p:blipFill>
          <p:spPr>
            <a:xfrm>
              <a:off x="101600" y="1758950"/>
              <a:ext cx="6794500" cy="488950"/>
            </a:xfrm>
            <a:prstGeom prst="rect">
              <a:avLst/>
            </a:prstGeom>
          </p:spPr>
        </p:pic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CA53BF8C-545A-1BC5-8FAE-94AE11C4805B}"/>
              </a:ext>
            </a:extLst>
          </p:cNvPr>
          <p:cNvSpPr/>
          <p:nvPr/>
        </p:nvSpPr>
        <p:spPr>
          <a:xfrm>
            <a:off x="8315899" y="4388300"/>
            <a:ext cx="808784" cy="1968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06D5135-2684-3904-F3FB-1EEA4AE80A7E}"/>
              </a:ext>
            </a:extLst>
          </p:cNvPr>
          <p:cNvSpPr/>
          <p:nvPr/>
        </p:nvSpPr>
        <p:spPr>
          <a:xfrm>
            <a:off x="10045255" y="4349975"/>
            <a:ext cx="755368" cy="2044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EEF56CC-97A7-83FE-C88A-E039A9222512}"/>
              </a:ext>
            </a:extLst>
          </p:cNvPr>
          <p:cNvSpPr txBox="1"/>
          <p:nvPr/>
        </p:nvSpPr>
        <p:spPr>
          <a:xfrm>
            <a:off x="1368441" y="4203634"/>
            <a:ext cx="148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PB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78171F-0A5D-10F7-EF1A-2C8D83FA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 err="1"/>
              <a:t>Comparison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Unitarization</a:t>
            </a:r>
            <a:r>
              <a:rPr lang="es-ES" dirty="0"/>
              <a:t> </a:t>
            </a:r>
            <a:r>
              <a:rPr lang="es-ES" dirty="0" err="1"/>
              <a:t>methods</a:t>
            </a:r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B865FFB-AD9F-6ECA-12BF-EFA89AD8BE66}"/>
              </a:ext>
            </a:extLst>
          </p:cNvPr>
          <p:cNvSpPr/>
          <p:nvPr/>
        </p:nvSpPr>
        <p:spPr>
          <a:xfrm>
            <a:off x="994777" y="4620993"/>
            <a:ext cx="2626368" cy="1604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619D10C-9A9B-1E7A-0A20-91F153074360}"/>
              </a:ext>
            </a:extLst>
          </p:cNvPr>
          <p:cNvSpPr/>
          <p:nvPr/>
        </p:nvSpPr>
        <p:spPr>
          <a:xfrm>
            <a:off x="3516418" y="4349975"/>
            <a:ext cx="2918035" cy="1249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2BAE153-B6C4-EBF9-67D4-8674B2546A6E}"/>
              </a:ext>
            </a:extLst>
          </p:cNvPr>
          <p:cNvSpPr/>
          <p:nvPr/>
        </p:nvSpPr>
        <p:spPr>
          <a:xfrm>
            <a:off x="2605573" y="1814439"/>
            <a:ext cx="4002432" cy="2415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5F7936-F1B1-691E-5EBA-4F79A5BC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8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52BE8A23-C8D1-51D4-0FE7-7E5E481F5094}"/>
              </a:ext>
            </a:extLst>
          </p:cNvPr>
          <p:cNvSpPr txBox="1"/>
          <p:nvPr/>
        </p:nvSpPr>
        <p:spPr>
          <a:xfrm>
            <a:off x="942408" y="5618551"/>
            <a:ext cx="10915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err="1"/>
              <a:t>Changes</a:t>
            </a:r>
            <a:r>
              <a:rPr lang="es-ES" dirty="0"/>
              <a:t> </a:t>
            </a:r>
            <a:r>
              <a:rPr lang="es-ES" dirty="0" err="1"/>
              <a:t>related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off diagonal </a:t>
            </a:r>
            <a:r>
              <a:rPr lang="es-ES" dirty="0" err="1"/>
              <a:t>kernel</a:t>
            </a:r>
            <a:r>
              <a:rPr lang="es-ES" dirty="0"/>
              <a:t> </a:t>
            </a:r>
            <a:r>
              <a:rPr lang="es-ES" dirty="0" err="1"/>
              <a:t>coefficients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err="1"/>
              <a:t>Larger</a:t>
            </a:r>
            <a:r>
              <a:rPr lang="es-ES" dirty="0"/>
              <a:t> </a:t>
            </a:r>
            <a:r>
              <a:rPr lang="es-ES" dirty="0" err="1"/>
              <a:t>widths</a:t>
            </a:r>
            <a:r>
              <a:rPr lang="es-ES" dirty="0"/>
              <a:t> </a:t>
            </a:r>
            <a:r>
              <a:rPr lang="es-ES" dirty="0" err="1"/>
              <a:t>within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LGHA-SU(4) </a:t>
            </a:r>
            <a:r>
              <a:rPr lang="es-ES" dirty="0" err="1"/>
              <a:t>model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err="1"/>
              <a:t>Changes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coupling</a:t>
            </a:r>
            <a:r>
              <a:rPr lang="es-ES" dirty="0"/>
              <a:t> </a:t>
            </a:r>
            <a:r>
              <a:rPr lang="es-ES" dirty="0" err="1"/>
              <a:t>strengths</a:t>
            </a:r>
            <a:r>
              <a:rPr lang="es-ES" dirty="0"/>
              <a:t>: </a:t>
            </a:r>
            <a:r>
              <a:rPr lang="es-ES" dirty="0" err="1"/>
              <a:t>states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larger</a:t>
            </a:r>
            <a:r>
              <a:rPr lang="es-ES" dirty="0"/>
              <a:t> </a:t>
            </a:r>
            <a:r>
              <a:rPr lang="es-ES" dirty="0" err="1"/>
              <a:t>widths</a:t>
            </a:r>
            <a:r>
              <a:rPr lang="es-ES" dirty="0"/>
              <a:t> are more </a:t>
            </a:r>
            <a:r>
              <a:rPr lang="es-ES" dirty="0" err="1"/>
              <a:t>coupled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open </a:t>
            </a:r>
            <a:r>
              <a:rPr lang="es-ES" dirty="0" err="1"/>
              <a:t>decay</a:t>
            </a:r>
            <a:r>
              <a:rPr lang="es-ES" dirty="0"/>
              <a:t> </a:t>
            </a:r>
            <a:r>
              <a:rPr lang="es-ES" dirty="0" err="1"/>
              <a:t>channels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82C72D-4A89-8312-7B39-14747AD4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411691" cy="678006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Comparison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Interaction</a:t>
            </a:r>
            <a:r>
              <a:rPr lang="es-ES" dirty="0"/>
              <a:t> </a:t>
            </a:r>
            <a:r>
              <a:rPr lang="es-ES" dirty="0" err="1"/>
              <a:t>Kernel</a:t>
            </a:r>
            <a:r>
              <a:rPr lang="es-ES" dirty="0"/>
              <a:t> </a:t>
            </a:r>
            <a:r>
              <a:rPr lang="es-ES" dirty="0" err="1"/>
              <a:t>prescriptions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3C6195-DDE2-BE8D-BE89-67DD78F7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25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C0E68E4-A588-D01B-1629-B3AC83A7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191" y="1087059"/>
            <a:ext cx="6057706" cy="44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32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F861BB6-097A-0FE3-1581-3A9C623519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LHGA-WF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:r>
                  <a:rPr lang="es-ES" dirty="0" err="1"/>
                  <a:t>baryons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3/</m:t>
                    </m:r>
                    <m:sSup>
                      <m:sSupPr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ES" dirty="0"/>
                  <a:t> (B*)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F861BB6-097A-0FE3-1581-3A9C62351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9AE76A91-43C8-1A14-3F51-FBE3DB46D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1690688"/>
            <a:ext cx="9080500" cy="5017041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23D9E-90EA-21B7-8061-687A74D7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55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E0A5F-CFD6-74EF-65DF-E090D5D5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Vector </a:t>
            </a:r>
            <a:r>
              <a:rPr lang="es-ES" dirty="0" err="1"/>
              <a:t>Meson</a:t>
            </a:r>
            <a:r>
              <a:rPr lang="es-ES" dirty="0"/>
              <a:t> Exchange </a:t>
            </a:r>
            <a:r>
              <a:rPr lang="es-ES" dirty="0" err="1"/>
              <a:t>scheme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535385-2E0C-6582-D689-E4F13674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77" r="24202" b="19613"/>
          <a:stretch>
            <a:fillRect/>
          </a:stretch>
        </p:blipFill>
        <p:spPr>
          <a:xfrm>
            <a:off x="2311694" y="2192090"/>
            <a:ext cx="3158836" cy="1410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D42A7C1-E349-730F-BE53-B529969175D1}"/>
                  </a:ext>
                </a:extLst>
              </p:cNvPr>
              <p:cNvSpPr txBox="1"/>
              <p:nvPr/>
            </p:nvSpPr>
            <p:spPr>
              <a:xfrm>
                <a:off x="5144686" y="5256032"/>
                <a:ext cx="5060937" cy="83003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D42A7C1-E349-730F-BE53-B52996917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686" y="5256032"/>
                <a:ext cx="5060937" cy="830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A5AB2AA0-3187-F5B7-D663-A6080E16ADCE}"/>
                  </a:ext>
                </a:extLst>
              </p:cNvPr>
              <p:cNvSpPr txBox="1"/>
              <p:nvPr/>
            </p:nvSpPr>
            <p:spPr>
              <a:xfrm>
                <a:off x="1677091" y="1564405"/>
                <a:ext cx="1920269" cy="248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𝑉𝑃𝑃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𝑖𝑔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sSup>
                            <m:sSup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A5AB2AA0-3187-F5B7-D663-A6080E16A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091" y="1564405"/>
                <a:ext cx="1920269" cy="248145"/>
              </a:xfrm>
              <a:prstGeom prst="rect">
                <a:avLst/>
              </a:prstGeom>
              <a:blipFill>
                <a:blip r:embed="rId4"/>
                <a:stretch>
                  <a:fillRect l="-1587" b="-2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7747E259-188F-078B-4F8E-997F6F7FB2CF}"/>
                  </a:ext>
                </a:extLst>
              </p:cNvPr>
              <p:cNvSpPr txBox="1"/>
              <p:nvPr/>
            </p:nvSpPr>
            <p:spPr>
              <a:xfrm>
                <a:off x="5670403" y="3501819"/>
                <a:ext cx="3578819" cy="629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𝑉𝐵𝐵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𝑖𝑗𝑙</m:t>
                                  </m:r>
                                </m:sup>
                              </m:sSup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sSubSup>
                                <m:sSubSup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𝑖𝑙𝑘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7747E259-188F-078B-4F8E-997F6F7FB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403" y="3501819"/>
                <a:ext cx="3578819" cy="629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E53F15D0-BDB3-7E49-F4B6-D9F36335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3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8B62560-762F-2A80-A387-B62F23614C85}"/>
                  </a:ext>
                </a:extLst>
              </p:cNvPr>
              <p:cNvSpPr txBox="1"/>
              <p:nvPr/>
            </p:nvSpPr>
            <p:spPr>
              <a:xfrm>
                <a:off x="7515575" y="2227636"/>
                <a:ext cx="17030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1/2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8B62560-762F-2A80-A387-B62F2361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575" y="2227636"/>
                <a:ext cx="1703046" cy="646331"/>
              </a:xfrm>
              <a:prstGeom prst="rect">
                <a:avLst/>
              </a:prstGeom>
              <a:blipFill>
                <a:blip r:embed="rId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7630A46-2A7A-2F28-E968-C1A2BF8F6D17}"/>
                  </a:ext>
                </a:extLst>
              </p:cNvPr>
              <p:cNvSpPr txBox="1"/>
              <p:nvPr/>
            </p:nvSpPr>
            <p:spPr>
              <a:xfrm>
                <a:off x="4331965" y="1528946"/>
                <a:ext cx="2444580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𝑉𝑉𝑉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𝑖𝑔</m:t>
                      </m:r>
                      <m:d>
                        <m:dPr>
                          <m:begChr m:val="⟨"/>
                          <m:endChr m:val="⟩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7630A46-2A7A-2F28-E968-C1A2BF8F6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965" y="1528946"/>
                <a:ext cx="2444580" cy="319062"/>
              </a:xfrm>
              <a:prstGeom prst="rect">
                <a:avLst/>
              </a:prstGeom>
              <a:blipFill>
                <a:blip r:embed="rId7"/>
                <a:stretch>
                  <a:fillRect l="-1995" b="-2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7D0D1D6-3F7B-6A6A-5673-BD1C3DB56D54}"/>
              </a:ext>
            </a:extLst>
          </p:cNvPr>
          <p:cNvCxnSpPr>
            <a:cxnSpLocks/>
          </p:cNvCxnSpPr>
          <p:nvPr/>
        </p:nvCxnSpPr>
        <p:spPr>
          <a:xfrm>
            <a:off x="2817320" y="1935510"/>
            <a:ext cx="983802" cy="331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DDE5E22-D3A1-DAA0-24CB-F6548F184D2E}"/>
              </a:ext>
            </a:extLst>
          </p:cNvPr>
          <p:cNvCxnSpPr>
            <a:cxnSpLocks/>
          </p:cNvCxnSpPr>
          <p:nvPr/>
        </p:nvCxnSpPr>
        <p:spPr>
          <a:xfrm flipH="1">
            <a:off x="4119647" y="1990928"/>
            <a:ext cx="1350883" cy="2756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ECB7E36-6BE3-A7FA-5800-7DBF208725F7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3912705" y="3287884"/>
            <a:ext cx="1757698" cy="52850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74A78C5B-1241-DE91-EAF3-DD7D435D78D7}"/>
              </a:ext>
            </a:extLst>
          </p:cNvPr>
          <p:cNvSpPr/>
          <p:nvPr/>
        </p:nvSpPr>
        <p:spPr>
          <a:xfrm>
            <a:off x="3891112" y="2322008"/>
            <a:ext cx="89990" cy="679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008392D-78DB-5DCC-2F36-C22E9F250142}"/>
              </a:ext>
            </a:extLst>
          </p:cNvPr>
          <p:cNvSpPr/>
          <p:nvPr/>
        </p:nvSpPr>
        <p:spPr>
          <a:xfrm>
            <a:off x="3867299" y="3179258"/>
            <a:ext cx="89990" cy="6793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id="{ACEFA29F-6929-AE49-A464-6C75EDA5F3D8}"/>
              </a:ext>
            </a:extLst>
          </p:cNvPr>
          <p:cNvSpPr/>
          <p:nvPr/>
        </p:nvSpPr>
        <p:spPr>
          <a:xfrm>
            <a:off x="3687140" y="3729177"/>
            <a:ext cx="450308" cy="1457254"/>
          </a:xfrm>
          <a:prstGeom prst="downArrow">
            <a:avLst>
              <a:gd name="adj1" fmla="val 50000"/>
              <a:gd name="adj2" fmla="val 683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A2EC538-8C84-46BB-7321-487A6CDAA6DB}"/>
              </a:ext>
            </a:extLst>
          </p:cNvPr>
          <p:cNvSpPr txBox="1"/>
          <p:nvPr/>
        </p:nvSpPr>
        <p:spPr>
          <a:xfrm>
            <a:off x="2817320" y="5458272"/>
            <a:ext cx="200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Interaction</a:t>
            </a:r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kernel</a:t>
            </a:r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3A7C506-B7AC-B203-16C4-A96CC8918E51}"/>
                  </a:ext>
                </a:extLst>
              </p:cNvPr>
              <p:cNvSpPr txBox="1"/>
              <p:nvPr/>
            </p:nvSpPr>
            <p:spPr>
              <a:xfrm>
                <a:off x="2703184" y="4103623"/>
                <a:ext cx="1003300" cy="66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/>
                  <a:t>S-wave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≪</m:t>
                      </m:r>
                      <m:sSubSup>
                        <m:sSubSup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  <m:sup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3A7C506-B7AC-B203-16C4-A96CC8918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184" y="4103623"/>
                <a:ext cx="1003300" cy="663451"/>
              </a:xfrm>
              <a:prstGeom prst="rect">
                <a:avLst/>
              </a:prstGeom>
              <a:blipFill>
                <a:blip r:embed="rId8"/>
                <a:stretch>
                  <a:fillRect t="-458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4DDA887E-F4DF-DBEE-56E7-3F032DD1021D}"/>
              </a:ext>
            </a:extLst>
          </p:cNvPr>
          <p:cNvSpPr txBox="1"/>
          <p:nvPr/>
        </p:nvSpPr>
        <p:spPr>
          <a:xfrm>
            <a:off x="6045129" y="1804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J. Hofmann and M. F. M. Lutz. </a:t>
            </a:r>
            <a:r>
              <a:rPr lang="en-US" dirty="0" err="1"/>
              <a:t>Nucl</a:t>
            </a:r>
            <a:r>
              <a:rPr lang="en-US" dirty="0"/>
              <a:t>. Phys. A 763 (2005), pp. 90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46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/>
      <p:bldP spid="33" grpId="0"/>
      <p:bldP spid="18" grpId="0"/>
      <p:bldP spid="3" grpId="0"/>
      <p:bldP spid="23" grpId="0" animBg="1"/>
      <p:bldP spid="26" grpId="0" animBg="1"/>
      <p:bldP spid="35" grpId="0" animBg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24A4B-C75E-F4AE-A969-7969671D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4592" cy="1325563"/>
          </a:xfrm>
        </p:spPr>
        <p:txBody>
          <a:bodyPr/>
          <a:lstStyle/>
          <a:p>
            <a:r>
              <a:rPr lang="es-ES" dirty="0" err="1"/>
              <a:t>Unitarized</a:t>
            </a:r>
            <a:r>
              <a:rPr lang="es-ES" dirty="0"/>
              <a:t> </a:t>
            </a:r>
            <a:r>
              <a:rPr lang="es-ES" dirty="0" err="1"/>
              <a:t>Chiral</a:t>
            </a:r>
            <a:r>
              <a:rPr lang="es-ES" dirty="0"/>
              <a:t> </a:t>
            </a:r>
            <a:r>
              <a:rPr lang="es-ES" dirty="0" err="1"/>
              <a:t>Perturbation</a:t>
            </a:r>
            <a:r>
              <a:rPr lang="es-ES" dirty="0"/>
              <a:t> </a:t>
            </a:r>
            <a:r>
              <a:rPr lang="es-ES" dirty="0" err="1"/>
              <a:t>Theory</a:t>
            </a:r>
            <a:r>
              <a:rPr lang="es-ES" dirty="0"/>
              <a:t> (</a:t>
            </a:r>
            <a:r>
              <a:rPr lang="es-ES" dirty="0" err="1"/>
              <a:t>UChPT</a:t>
            </a:r>
            <a:r>
              <a:rPr lang="es-ES" dirty="0"/>
              <a:t>) 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8E1FB0A-55A8-42FA-9B44-FCE41AA073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/>
                  <a:t>Resonances are </a:t>
                </a:r>
                <a:r>
                  <a:rPr lang="es-ES" dirty="0" err="1"/>
                  <a:t>dynamically</a:t>
                </a:r>
                <a:r>
                  <a:rPr lang="es-ES" dirty="0"/>
                  <a:t> </a:t>
                </a:r>
                <a:r>
                  <a:rPr lang="es-ES" dirty="0" err="1"/>
                  <a:t>generated</a:t>
                </a:r>
                <a:r>
                  <a:rPr lang="es-ES" dirty="0"/>
                  <a:t> as poles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scattering</a:t>
                </a:r>
                <a:r>
                  <a:rPr lang="es-ES" dirty="0"/>
                  <a:t> </a:t>
                </a:r>
                <a:r>
                  <a:rPr lang="es-ES" dirty="0" err="1"/>
                  <a:t>amplitude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s-ES" dirty="0"/>
                  <a:t>, </a:t>
                </a:r>
                <a:r>
                  <a:rPr lang="es-ES" dirty="0" err="1"/>
                  <a:t>which</a:t>
                </a:r>
                <a:r>
                  <a:rPr lang="es-ES" dirty="0"/>
                  <a:t> </a:t>
                </a:r>
                <a:r>
                  <a:rPr lang="es-ES" dirty="0" err="1"/>
                  <a:t>is</a:t>
                </a:r>
                <a:r>
                  <a:rPr lang="es-ES" dirty="0"/>
                  <a:t> </a:t>
                </a:r>
                <a:r>
                  <a:rPr lang="es-ES" dirty="0" err="1"/>
                  <a:t>unitarized</a:t>
                </a:r>
                <a:r>
                  <a:rPr lang="es-ES" dirty="0"/>
                  <a:t> </a:t>
                </a:r>
                <a:r>
                  <a:rPr lang="es-ES" dirty="0" err="1"/>
                  <a:t>via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Bethe-</a:t>
                </a:r>
                <a:r>
                  <a:rPr lang="es-ES" dirty="0" err="1"/>
                  <a:t>Salpeter</a:t>
                </a:r>
                <a:r>
                  <a:rPr lang="es-ES" dirty="0"/>
                  <a:t> </a:t>
                </a:r>
                <a:r>
                  <a:rPr lang="es-ES" dirty="0" err="1"/>
                  <a:t>equation</a:t>
                </a:r>
                <a:r>
                  <a:rPr lang="es-ES" dirty="0"/>
                  <a:t>: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8E1FB0A-55A8-42FA-9B44-FCE41AA073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7B21E0A-072E-E7D4-F64D-DE74B86A973E}"/>
                  </a:ext>
                </a:extLst>
              </p:cNvPr>
              <p:cNvSpPr txBox="1"/>
              <p:nvPr/>
            </p:nvSpPr>
            <p:spPr>
              <a:xfrm>
                <a:off x="1902031" y="3191894"/>
                <a:ext cx="8387937" cy="69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nary>
                        <m:naryPr>
                          <m:subHide m:val="on"/>
                          <m:sup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̂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7B21E0A-072E-E7D4-F64D-DE74B86A9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031" y="3191894"/>
                <a:ext cx="8387937" cy="694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0FB41CD1-D0BF-C5CF-270F-451182EFD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704" y="4389077"/>
            <a:ext cx="9106592" cy="2342096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50C10684-9803-204E-9B8A-13589E17827E}"/>
              </a:ext>
            </a:extLst>
          </p:cNvPr>
          <p:cNvGrpSpPr/>
          <p:nvPr/>
        </p:nvGrpSpPr>
        <p:grpSpPr>
          <a:xfrm>
            <a:off x="2549560" y="3538976"/>
            <a:ext cx="3591890" cy="942152"/>
            <a:chOff x="2549560" y="3538976"/>
            <a:chExt cx="3591890" cy="942152"/>
          </a:xfrm>
        </p:grpSpPr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DA8641EA-9F2B-33CE-D372-29BD021034CB}"/>
                </a:ext>
              </a:extLst>
            </p:cNvPr>
            <p:cNvCxnSpPr>
              <a:cxnSpLocks/>
            </p:cNvCxnSpPr>
            <p:nvPr/>
          </p:nvCxnSpPr>
          <p:spPr>
            <a:xfrm>
              <a:off x="2709123" y="3987012"/>
              <a:ext cx="0" cy="494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52BE558F-8B0F-812E-562E-4EEC2CD82ACE}"/>
                    </a:ext>
                  </a:extLst>
                </p:cNvPr>
                <p:cNvSpPr txBox="1"/>
                <p:nvPr/>
              </p:nvSpPr>
              <p:spPr>
                <a:xfrm>
                  <a:off x="2549560" y="3538976"/>
                  <a:ext cx="319126" cy="3130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52BE558F-8B0F-812E-562E-4EEC2CD82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9560" y="3538976"/>
                  <a:ext cx="319126" cy="313099"/>
                </a:xfrm>
                <a:prstGeom prst="rect">
                  <a:avLst/>
                </a:prstGeom>
                <a:blipFill>
                  <a:blip r:embed="rId6"/>
                  <a:stretch>
                    <a:fillRect l="-15094" t="-15686" r="-37736" b="-2352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22CD83A5-583E-2445-D7EE-3359D89C4FFE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04" y="3987012"/>
              <a:ext cx="0" cy="494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88E5F89C-A1B6-C3AB-A28C-2192A8B86E9C}"/>
                    </a:ext>
                  </a:extLst>
                </p:cNvPr>
                <p:cNvSpPr txBox="1"/>
                <p:nvPr/>
              </p:nvSpPr>
              <p:spPr>
                <a:xfrm>
                  <a:off x="4065041" y="3538976"/>
                  <a:ext cx="319703" cy="3130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88E5F89C-A1B6-C3AB-A28C-2192A8B86E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041" y="3538976"/>
                  <a:ext cx="319703" cy="313099"/>
                </a:xfrm>
                <a:prstGeom prst="rect">
                  <a:avLst/>
                </a:prstGeom>
                <a:blipFill>
                  <a:blip r:embed="rId7"/>
                  <a:stretch>
                    <a:fillRect l="-17308" t="-15686" r="-40385" b="-2352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2B4B7A94-D51F-8739-C711-5CE09E43191E}"/>
                </a:ext>
              </a:extLst>
            </p:cNvPr>
            <p:cNvCxnSpPr>
              <a:cxnSpLocks/>
            </p:cNvCxnSpPr>
            <p:nvPr/>
          </p:nvCxnSpPr>
          <p:spPr>
            <a:xfrm>
              <a:off x="5970741" y="3987012"/>
              <a:ext cx="0" cy="494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FD236FCE-B411-9688-8CCE-73EA4B02F103}"/>
                    </a:ext>
                  </a:extLst>
                </p:cNvPr>
                <p:cNvSpPr txBox="1"/>
                <p:nvPr/>
              </p:nvSpPr>
              <p:spPr>
                <a:xfrm>
                  <a:off x="5832326" y="3554438"/>
                  <a:ext cx="309124" cy="286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FD236FCE-B411-9688-8CCE-73EA4B02F1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2326" y="3554438"/>
                  <a:ext cx="309124" cy="286297"/>
                </a:xfrm>
                <a:prstGeom prst="rect">
                  <a:avLst/>
                </a:prstGeom>
                <a:blipFill>
                  <a:blip r:embed="rId8"/>
                  <a:stretch>
                    <a:fillRect l="-20000" t="-17021" r="-48000" b="-1702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C408AB-3423-18B7-4DC1-1E947DD5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94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858D0-FD36-EB94-3A10-1DFD1B83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UChPT</a:t>
            </a:r>
            <a:r>
              <a:rPr lang="es-ES" dirty="0"/>
              <a:t>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4F21B7-74DA-3C89-976B-7D52E073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3597"/>
          </a:xfrm>
        </p:spPr>
        <p:txBody>
          <a:bodyPr/>
          <a:lstStyle/>
          <a:p>
            <a:r>
              <a:rPr lang="es-ES" dirty="0"/>
              <a:t>UChPT </a:t>
            </a:r>
            <a:r>
              <a:rPr lang="es-ES" dirty="0" err="1"/>
              <a:t>solves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Bethe-</a:t>
            </a:r>
            <a:r>
              <a:rPr lang="es-ES" dirty="0" err="1"/>
              <a:t>Salpeter</a:t>
            </a:r>
            <a:r>
              <a:rPr lang="es-ES" dirty="0"/>
              <a:t> </a:t>
            </a:r>
            <a:r>
              <a:rPr lang="es-ES" dirty="0" err="1"/>
              <a:t>equation</a:t>
            </a:r>
            <a:r>
              <a:rPr lang="es-ES" dirty="0"/>
              <a:t> non-</a:t>
            </a:r>
            <a:r>
              <a:rPr lang="es-ES" dirty="0" err="1"/>
              <a:t>perturbatively</a:t>
            </a:r>
            <a:r>
              <a:rPr lang="es-ES" dirty="0"/>
              <a:t> </a:t>
            </a:r>
            <a:r>
              <a:rPr lang="es-ES" dirty="0" err="1"/>
              <a:t>considering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on-shell</a:t>
            </a:r>
            <a:r>
              <a:rPr lang="es-ES" dirty="0"/>
              <a:t> </a:t>
            </a:r>
            <a:r>
              <a:rPr lang="es-ES" dirty="0" err="1"/>
              <a:t>approximation</a:t>
            </a:r>
            <a:r>
              <a:rPr lang="es-ES" dirty="0"/>
              <a:t>:</a:t>
            </a:r>
          </a:p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7B918E2-9E82-6934-DB88-49AA57B959FA}"/>
                  </a:ext>
                </a:extLst>
              </p:cNvPr>
              <p:cNvSpPr txBox="1"/>
              <p:nvPr/>
            </p:nvSpPr>
            <p:spPr>
              <a:xfrm>
                <a:off x="2229838" y="4475705"/>
                <a:ext cx="7563161" cy="973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s-E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sz="28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8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s-E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s-E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  <m:f>
                            <m:f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s-E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7B918E2-9E82-6934-DB88-49AA57B95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838" y="4475705"/>
                <a:ext cx="7563161" cy="9730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84C6B33C-A454-A933-1524-1A0EB4AB83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9148" y="3839641"/>
                <a:ext cx="10515600" cy="953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ES" dirty="0" err="1"/>
                  <a:t>where</a:t>
                </a:r>
                <a:r>
                  <a:rPr lang="es-ES" dirty="0"/>
                  <a:t> </a:t>
                </a:r>
                <a:r>
                  <a:rPr lang="es-ES" dirty="0" err="1"/>
                  <a:t>now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is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meson-baryon</a:t>
                </a:r>
                <a:r>
                  <a:rPr lang="es-ES" dirty="0"/>
                  <a:t> </a:t>
                </a:r>
                <a:r>
                  <a:rPr lang="es-ES" dirty="0" err="1"/>
                  <a:t>loop</a:t>
                </a:r>
                <a:r>
                  <a:rPr lang="es-ES" dirty="0"/>
                  <a:t> </a:t>
                </a:r>
                <a:r>
                  <a:rPr lang="es-ES" dirty="0" err="1"/>
                  <a:t>function</a:t>
                </a:r>
                <a:r>
                  <a:rPr lang="es-ES" dirty="0"/>
                  <a:t>: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84C6B33C-A454-A933-1524-1A0EB4AB8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8" y="3839641"/>
                <a:ext cx="10515600" cy="953597"/>
              </a:xfrm>
              <a:prstGeom prst="rect">
                <a:avLst/>
              </a:prstGeom>
              <a:blipFill>
                <a:blip r:embed="rId3"/>
                <a:stretch>
                  <a:fillRect l="-1159" t="-108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arcador de contenido 2">
                <a:extLst>
                  <a:ext uri="{FF2B5EF4-FFF2-40B4-BE49-F238E27FC236}">
                    <a16:creationId xmlns:a16="http://schemas.microsoft.com/office/drawing/2014/main" id="{475D86C5-EE6D-719F-2038-5155465884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767878"/>
                <a:ext cx="10515600" cy="953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dirty="0"/>
                  <a:t>The </a:t>
                </a:r>
                <a:r>
                  <a:rPr lang="es-ES" dirty="0" err="1"/>
                  <a:t>loop</a:t>
                </a:r>
                <a:r>
                  <a:rPr lang="es-ES" dirty="0"/>
                  <a:t> </a:t>
                </a:r>
                <a:r>
                  <a:rPr lang="es-ES" dirty="0" err="1"/>
                  <a:t>function</a:t>
                </a:r>
                <a:r>
                  <a:rPr lang="es-ES" dirty="0"/>
                  <a:t> </a:t>
                </a:r>
                <a:r>
                  <a:rPr lang="es-ES" dirty="0" err="1"/>
                  <a:t>requires</a:t>
                </a:r>
                <a:r>
                  <a:rPr lang="es-ES" dirty="0"/>
                  <a:t> </a:t>
                </a:r>
                <a:r>
                  <a:rPr lang="es-ES" dirty="0" err="1"/>
                  <a:t>regularization</a:t>
                </a:r>
                <a:r>
                  <a:rPr lang="es-E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𝐷𝑅</m:t>
                        </m:r>
                      </m:sup>
                    </m:sSup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or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𝑐𝑢𝑡</m:t>
                        </m:r>
                      </m:sup>
                    </m:sSup>
                  </m:oMath>
                </a14:m>
                <a:r>
                  <a:rPr lang="es-ES" dirty="0"/>
                  <a:t>.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2" name="Marcador de contenido 2">
                <a:extLst>
                  <a:ext uri="{FF2B5EF4-FFF2-40B4-BE49-F238E27FC236}">
                    <a16:creationId xmlns:a16="http://schemas.microsoft.com/office/drawing/2014/main" id="{475D86C5-EE6D-719F-2038-515546588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67878"/>
                <a:ext cx="10515600" cy="953597"/>
              </a:xfrm>
              <a:prstGeom prst="rect">
                <a:avLst/>
              </a:prstGeom>
              <a:blipFill>
                <a:blip r:embed="rId4"/>
                <a:stretch>
                  <a:fillRect l="-1043" t="-101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EA7A514-40EC-00B1-6B01-07B763C94290}"/>
                  </a:ext>
                </a:extLst>
              </p:cNvPr>
              <p:cNvSpPr txBox="1"/>
              <p:nvPr/>
            </p:nvSpPr>
            <p:spPr>
              <a:xfrm>
                <a:off x="2116110" y="3060140"/>
                <a:ext cx="3131370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EA7A514-40EC-00B1-6B01-07B763C94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10" y="3060140"/>
                <a:ext cx="3131370" cy="465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>
            <a:extLst>
              <a:ext uri="{FF2B5EF4-FFF2-40B4-BE49-F238E27FC236}">
                <a16:creationId xmlns:a16="http://schemas.microsoft.com/office/drawing/2014/main" id="{ED9F5CDD-F8E8-7AEC-4FDD-EF76C15E0227}"/>
              </a:ext>
            </a:extLst>
          </p:cNvPr>
          <p:cNvGrpSpPr/>
          <p:nvPr/>
        </p:nvGrpSpPr>
        <p:grpSpPr>
          <a:xfrm>
            <a:off x="5383071" y="3084821"/>
            <a:ext cx="3479861" cy="430887"/>
            <a:chOff x="5892918" y="2790378"/>
            <a:chExt cx="3479861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1A25D4A0-E0F2-480F-1409-51C0C4CBD5F3}"/>
                    </a:ext>
                  </a:extLst>
                </p:cNvPr>
                <p:cNvSpPr txBox="1"/>
                <p:nvPr/>
              </p:nvSpPr>
              <p:spPr>
                <a:xfrm>
                  <a:off x="6618692" y="2790378"/>
                  <a:ext cx="275408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s-ES" sz="2800" b="0" i="1" smtClean="0">
                                    <a:latin typeface="Cambria Math" panose="02040503050406030204" pitchFamily="18" charset="0"/>
                                  </a:rPr>
                                  <m:t>𝑉𝐺</m:t>
                                </m:r>
                              </m:e>
                            </m:d>
                          </m:e>
                          <m:sup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s-ES" sz="2800" dirty="0"/>
                </a:p>
              </p:txBody>
            </p:sp>
          </mc:Choice>
          <mc:Fallback xmlns="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1A25D4A0-E0F2-480F-1409-51C0C4CBD5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692" y="2790378"/>
                  <a:ext cx="2754087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4FF6A741-CEC9-91E6-228B-DF581BF82EAE}"/>
                </a:ext>
              </a:extLst>
            </p:cNvPr>
            <p:cNvCxnSpPr>
              <a:cxnSpLocks/>
            </p:cNvCxnSpPr>
            <p:nvPr/>
          </p:nvCxnSpPr>
          <p:spPr>
            <a:xfrm>
              <a:off x="5892918" y="3031506"/>
              <a:ext cx="48374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404CF76A-5A36-2D59-BFBD-E3F7809E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0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AB786-269A-07F4-41E3-274F9AC8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Loop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</a:t>
            </a:r>
            <a:r>
              <a:rPr lang="es-ES" dirty="0" err="1"/>
              <a:t>regularization</a:t>
            </a:r>
            <a:r>
              <a:rPr lang="es-ES" dirty="0"/>
              <a:t> (I)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EDE5496-ABF1-08A7-9670-828BF57191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74348" y="4340594"/>
                <a:ext cx="2421527" cy="46713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s-ES" sz="3000" b="0" i="1" smtClean="0"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m:rPr>
                          <m:sty m:val="p"/>
                        </m:rPr>
                        <a:rPr lang="es-ES" sz="3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s-ES" sz="3000" dirty="0"/>
              </a:p>
              <a:p>
                <a:pPr marL="0" indent="0">
                  <a:buNone/>
                </a:pPr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EDE5496-ABF1-08A7-9670-828BF57191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4348" y="4340594"/>
                <a:ext cx="2421527" cy="467134"/>
              </a:xfrm>
              <a:blipFill>
                <a:blip r:embed="rId3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17C781-F936-D29B-01EB-59DC560B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6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42DAB42-76E2-FB05-B5A5-738B1E8295A0}"/>
                  </a:ext>
                </a:extLst>
              </p:cNvPr>
              <p:cNvSpPr txBox="1"/>
              <p:nvPr/>
            </p:nvSpPr>
            <p:spPr>
              <a:xfrm>
                <a:off x="6911299" y="4340594"/>
                <a:ext cx="42193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8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i="1" smtClean="0">
                          <a:latin typeface="Cambria Math" panose="02040503050406030204" pitchFamily="18" charset="0"/>
                        </a:rPr>
                        <m:t>600−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s-ES" sz="280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s-E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80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42DAB42-76E2-FB05-B5A5-738B1E829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299" y="4340594"/>
                <a:ext cx="42193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B51D9C1-7FAA-6D7D-B33E-348D078052D7}"/>
                  </a:ext>
                </a:extLst>
              </p:cNvPr>
              <p:cNvSpPr txBox="1"/>
              <p:nvPr/>
            </p:nvSpPr>
            <p:spPr>
              <a:xfrm>
                <a:off x="3885112" y="5146922"/>
                <a:ext cx="6097088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/>
                  <a:t>We </a:t>
                </a:r>
                <a:r>
                  <a:rPr lang="es-ES" dirty="0" err="1"/>
                  <a:t>impose</a:t>
                </a:r>
                <a:r>
                  <a:rPr lang="es-ES" dirty="0"/>
                  <a:t>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cut</m:t>
                        </m:r>
                      </m:sup>
                    </m:sSup>
                  </m:oMath>
                </a14:m>
                <a:r>
                  <a:rPr lang="es-E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DR</m:t>
                        </m:r>
                      </m:sup>
                    </m:sSup>
                  </m:oMath>
                </a14:m>
                <a:r>
                  <a:rPr lang="es-ES" dirty="0"/>
                  <a:t> match at </a:t>
                </a:r>
                <a:r>
                  <a:rPr lang="es-ES" dirty="0" err="1"/>
                  <a:t>threshold</a:t>
                </a:r>
                <a:r>
                  <a:rPr lang="es-ES" dirty="0"/>
                  <a:t>: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B51D9C1-7FAA-6D7D-B33E-348D07805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112" y="5146922"/>
                <a:ext cx="6097088" cy="374270"/>
              </a:xfrm>
              <a:prstGeom prst="rect">
                <a:avLst/>
              </a:prstGeom>
              <a:blipFill>
                <a:blip r:embed="rId6"/>
                <a:stretch>
                  <a:fillRect l="-799" t="-6452" b="-2419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n 14">
            <a:extLst>
              <a:ext uri="{FF2B5EF4-FFF2-40B4-BE49-F238E27FC236}">
                <a16:creationId xmlns:a16="http://schemas.microsoft.com/office/drawing/2014/main" id="{FCA2DAFD-9CFF-079C-0727-FD8AD19950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4117" y="1800214"/>
            <a:ext cx="4608387" cy="231306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CFCD6CC-C8C2-2CC5-38DB-A86F1F22F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4378" y="2617505"/>
            <a:ext cx="4413147" cy="678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12C5D06-48EA-A14E-5580-A7B8AA1CBBC4}"/>
                  </a:ext>
                </a:extLst>
              </p:cNvPr>
              <p:cNvSpPr txBox="1"/>
              <p:nvPr/>
            </p:nvSpPr>
            <p:spPr>
              <a:xfrm>
                <a:off x="4141202" y="5605772"/>
                <a:ext cx="4241610" cy="60260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𝑐𝑢𝑡</m:t>
                              </m:r>
                            </m:sup>
                          </m:sSubSup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𝐷𝑅</m:t>
                              </m:r>
                            </m:sup>
                          </m:sSubSup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12C5D06-48EA-A14E-5580-A7B8AA1CB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202" y="5605772"/>
                <a:ext cx="4241610" cy="602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10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AEF835F6-003A-C442-CF69-6B1F8DB92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5943600" cy="4362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CFBB3C-DFA1-DB2A-A835-ED4C3E70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Loop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</a:t>
            </a:r>
            <a:r>
              <a:rPr lang="es-ES" dirty="0" err="1"/>
              <a:t>regularization</a:t>
            </a:r>
            <a:r>
              <a:rPr lang="es-ES" dirty="0"/>
              <a:t> (II)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EA79951-5A8F-BD37-D0B6-F1CC4B772241}"/>
                  </a:ext>
                </a:extLst>
              </p:cNvPr>
              <p:cNvSpPr txBox="1"/>
              <p:nvPr/>
            </p:nvSpPr>
            <p:spPr>
              <a:xfrm>
                <a:off x="7098254" y="1714181"/>
                <a:ext cx="230665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𝑉𝐺</m:t>
                              </m:r>
                            </m:e>
                          </m:d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s-ES" dirty="0"/>
              </a:p>
              <a:p>
                <a:endParaRPr lang="es-ES" dirty="0"/>
              </a:p>
              <a:p>
                <a:r>
                  <a:rPr lang="es-ES" dirty="0"/>
                  <a:t>Poles: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𝑉𝐺</m:t>
                            </m:r>
                          </m:e>
                        </m:d>
                      </m:e>
                    </m:func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EA79951-5A8F-BD37-D0B6-F1CC4B77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254" y="1714181"/>
                <a:ext cx="2306657" cy="830997"/>
              </a:xfrm>
              <a:prstGeom prst="rect">
                <a:avLst/>
              </a:prstGeom>
              <a:blipFill>
                <a:blip r:embed="rId4"/>
                <a:stretch>
                  <a:fillRect l="-6011" t="-1493" r="-2186" b="-16418"/>
                </a:stretch>
              </a:blipFill>
            </p:spPr>
            <p:txBody>
              <a:bodyPr/>
              <a:lstStyle/>
              <a:p>
                <a:r>
                  <a:rPr lang="en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6FFBD3C-EE9F-09D3-EFEA-BB644C9B9E46}"/>
                  </a:ext>
                </a:extLst>
              </p:cNvPr>
              <p:cNvSpPr txBox="1"/>
              <p:nvPr/>
            </p:nvSpPr>
            <p:spPr>
              <a:xfrm>
                <a:off x="7098254" y="2813223"/>
                <a:ext cx="2018951" cy="568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dirty="0"/>
                  <a:t>Uncoupled </a:t>
                </a:r>
                <a:r>
                  <a:rPr lang="es-ES" dirty="0" err="1"/>
                  <a:t>approach</a:t>
                </a:r>
                <a:r>
                  <a:rPr lang="es-E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)∼</m:t>
                      </m:r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6FFBD3C-EE9F-09D3-EFEA-BB644C9B9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254" y="2813223"/>
                <a:ext cx="2018951" cy="568425"/>
              </a:xfrm>
              <a:prstGeom prst="rect">
                <a:avLst/>
              </a:prstGeom>
              <a:blipFill>
                <a:blip r:embed="rId5"/>
                <a:stretch>
                  <a:fillRect l="-6928" t="-13830" r="-6024" b="-159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n 15">
            <a:extLst>
              <a:ext uri="{FF2B5EF4-FFF2-40B4-BE49-F238E27FC236}">
                <a16:creationId xmlns:a16="http://schemas.microsoft.com/office/drawing/2014/main" id="{BF47928C-25B4-6FFB-6E04-318D52ED1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690688"/>
            <a:ext cx="5943600" cy="436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12680A3-8AB2-0CBF-D5CF-D1DA06209566}"/>
                  </a:ext>
                </a:extLst>
              </p:cNvPr>
              <p:cNvSpPr txBox="1"/>
              <p:nvPr/>
            </p:nvSpPr>
            <p:spPr>
              <a:xfrm>
                <a:off x="7497272" y="4629843"/>
                <a:ext cx="4180568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s-E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s-E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HY</m:t>
                          </m:r>
                        </m:sup>
                      </m:sSubSup>
                      <m:r>
                        <a:rPr lang="es-E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d>
                                <m:dPr>
                                  <m:ctrlPr>
                                    <a:rPr lang="es-E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s-ES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cut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d>
                                <m:dPr>
                                  <m:ctrlPr>
                                    <a:rPr lang="es-E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s-ES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DR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12680A3-8AB2-0CBF-D5CF-D1DA06209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272" y="4629843"/>
                <a:ext cx="4180568" cy="7194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BF2DE791-7485-F391-C3AD-858C3A6EB66D}"/>
                  </a:ext>
                </a:extLst>
              </p:cNvPr>
              <p:cNvSpPr txBox="1"/>
              <p:nvPr/>
            </p:nvSpPr>
            <p:spPr>
              <a:xfrm>
                <a:off x="7497272" y="5928345"/>
                <a:ext cx="2102948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es-E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HY</m:t>
                              </m:r>
                            </m:sup>
                          </m:sSubSup>
                        </m:e>
                      </m:d>
                      <m:r>
                        <a:rPr lang="es-E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DR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s-E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BF2DE791-7485-F391-C3AD-858C3A6EB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272" y="5928345"/>
                <a:ext cx="2102948" cy="312650"/>
              </a:xfrm>
              <a:prstGeom prst="rect">
                <a:avLst/>
              </a:prstGeom>
              <a:blipFill>
                <a:blip r:embed="rId8"/>
                <a:stretch>
                  <a:fillRect l="-2609" b="-115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ADFBB16-19B7-26CB-1239-BAF1175ACEDE}"/>
              </a:ext>
            </a:extLst>
          </p:cNvPr>
          <p:cNvSpPr txBox="1"/>
          <p:nvPr/>
        </p:nvSpPr>
        <p:spPr>
          <a:xfrm>
            <a:off x="7497272" y="4162091"/>
            <a:ext cx="332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err="1">
                <a:solidFill>
                  <a:srgbClr val="0070C0"/>
                </a:solidFill>
              </a:rPr>
              <a:t>Hybrid</a:t>
            </a:r>
            <a:r>
              <a:rPr lang="es-ES" u="sng" dirty="0">
                <a:solidFill>
                  <a:srgbClr val="0070C0"/>
                </a:solidFill>
              </a:rPr>
              <a:t> </a:t>
            </a:r>
            <a:r>
              <a:rPr lang="es-ES" u="sng" dirty="0" err="1">
                <a:solidFill>
                  <a:srgbClr val="0070C0"/>
                </a:solidFill>
              </a:rPr>
              <a:t>Loop</a:t>
            </a:r>
            <a:r>
              <a:rPr lang="es-ES" u="sng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2E56B44-414E-6B59-5135-CB1D2C33D0B4}"/>
              </a:ext>
            </a:extLst>
          </p:cNvPr>
          <p:cNvSpPr/>
          <p:nvPr/>
        </p:nvSpPr>
        <p:spPr>
          <a:xfrm rot="7460766">
            <a:off x="-2383861" y="-5393344"/>
            <a:ext cx="9951281" cy="8837182"/>
          </a:xfrm>
          <a:prstGeom prst="arc">
            <a:avLst>
              <a:gd name="adj1" fmla="val 17392442"/>
              <a:gd name="adj2" fmla="val 20143876"/>
            </a:avLst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629AF9-4144-0262-4E89-D74754CCAED0}"/>
                  </a:ext>
                </a:extLst>
              </p:cNvPr>
              <p:cNvSpPr txBox="1"/>
              <p:nvPr/>
            </p:nvSpPr>
            <p:spPr>
              <a:xfrm>
                <a:off x="3810000" y="3016251"/>
                <a:ext cx="623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s-E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E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629AF9-4144-0262-4E89-D74754CC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016251"/>
                <a:ext cx="6236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4DAF722-B740-0075-4BD2-D553EEBA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7</a:t>
            </a:fld>
            <a:endParaRPr lang="es-ES" dirty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B4A8A13C-EF03-F720-25AB-03362E56C6A3}"/>
              </a:ext>
            </a:extLst>
          </p:cNvPr>
          <p:cNvSpPr/>
          <p:nvPr/>
        </p:nvSpPr>
        <p:spPr>
          <a:xfrm>
            <a:off x="1828800" y="4330700"/>
            <a:ext cx="4616450" cy="946150"/>
          </a:xfrm>
          <a:custGeom>
            <a:avLst/>
            <a:gdLst>
              <a:gd name="connsiteX0" fmla="*/ 0 w 4616450"/>
              <a:gd name="connsiteY0" fmla="*/ 946150 h 946150"/>
              <a:gd name="connsiteX1" fmla="*/ 1631950 w 4616450"/>
              <a:gd name="connsiteY1" fmla="*/ 323850 h 946150"/>
              <a:gd name="connsiteX2" fmla="*/ 4616450 w 4616450"/>
              <a:gd name="connsiteY2" fmla="*/ 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6450" h="946150">
                <a:moveTo>
                  <a:pt x="0" y="946150"/>
                </a:moveTo>
                <a:cubicBezTo>
                  <a:pt x="431271" y="713846"/>
                  <a:pt x="862542" y="481542"/>
                  <a:pt x="1631950" y="323850"/>
                </a:cubicBezTo>
                <a:cubicBezTo>
                  <a:pt x="2401358" y="166158"/>
                  <a:pt x="4616450" y="0"/>
                  <a:pt x="4616450" y="0"/>
                </a:cubicBezTo>
              </a:path>
            </a:pathLst>
          </a:custGeom>
          <a:ln w="190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8">
                <a:extLst>
                  <a:ext uri="{FF2B5EF4-FFF2-40B4-BE49-F238E27FC236}">
                    <a16:creationId xmlns:a16="http://schemas.microsoft.com/office/drawing/2014/main" id="{B22D1D9C-3796-0993-0BAB-05D3B31899D7}"/>
                  </a:ext>
                </a:extLst>
              </p:cNvPr>
              <p:cNvSpPr txBox="1"/>
              <p:nvPr/>
            </p:nvSpPr>
            <p:spPr>
              <a:xfrm>
                <a:off x="3575050" y="4629843"/>
                <a:ext cx="623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s-E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ES" dirty="0"/>
              </a:p>
            </p:txBody>
          </p:sp>
        </mc:Choice>
        <mc:Fallback xmlns="">
          <p:sp>
            <p:nvSpPr>
              <p:cNvPr id="20" name="TextBox 8">
                <a:extLst>
                  <a:ext uri="{FF2B5EF4-FFF2-40B4-BE49-F238E27FC236}">
                    <a16:creationId xmlns:a16="http://schemas.microsoft.com/office/drawing/2014/main" id="{B22D1D9C-3796-0993-0BAB-05D3B3189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50" y="4629843"/>
                <a:ext cx="6236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E505CF05-8908-1C2E-7E0A-F7599E6FBC3B}"/>
              </a:ext>
            </a:extLst>
          </p:cNvPr>
          <p:cNvSpPr txBox="1"/>
          <p:nvPr/>
        </p:nvSpPr>
        <p:spPr>
          <a:xfrm>
            <a:off x="2291541" y="4897570"/>
            <a:ext cx="113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92D050"/>
                </a:solidFill>
              </a:rPr>
              <a:t>Attractive</a:t>
            </a:r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44A7C3-FD3E-D1A3-57B3-340AC3F937BA}"/>
              </a:ext>
            </a:extLst>
          </p:cNvPr>
          <p:cNvSpPr txBox="1"/>
          <p:nvPr/>
        </p:nvSpPr>
        <p:spPr>
          <a:xfrm>
            <a:off x="1767840" y="3429000"/>
            <a:ext cx="113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92D050"/>
                </a:solidFill>
              </a:rPr>
              <a:t>Repulsive</a:t>
            </a:r>
          </a:p>
        </p:txBody>
      </p:sp>
    </p:spTree>
    <p:extLst>
      <p:ext uri="{BB962C8B-B14F-4D97-AF65-F5344CB8AC3E}">
        <p14:creationId xmlns:p14="http://schemas.microsoft.com/office/powerpoint/2010/main" val="25150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" grpId="0"/>
      <p:bldP spid="4" grpId="0"/>
      <p:bldP spid="5" grpId="0"/>
      <p:bldP spid="6" grpId="0" animBg="1"/>
      <p:bldP spid="9" grpId="0"/>
      <p:bldP spid="19" grpId="0" animBg="1"/>
      <p:bldP spid="20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5D8C7BB4-0B51-0818-05B3-1AB1EA2F9A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Sector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5D8C7BB4-0B51-0818-05B3-1AB1EA2F9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1248BD37-A49A-1521-D6E0-F38407375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2" y="2086753"/>
            <a:ext cx="10108276" cy="2684493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338026-ED18-BDFB-FA09-096D256E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54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DDDE90B-A331-63D7-7934-89CC963945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/>
                  <a:t>Sector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s-E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DR</m:t>
                        </m:r>
                      </m:sup>
                    </m:sSup>
                  </m:oMath>
                </a14:m>
                <a:r>
                  <a:rPr lang="es-ES" dirty="0"/>
                  <a:t>)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DDDE90B-A331-63D7-7934-89CC96394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8A82DB79-36B3-89A4-E1DC-DC8EF1291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22" y="1690688"/>
            <a:ext cx="5384478" cy="382241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57F8735-CF7F-1A28-CF76-B42399F9B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556" y="1120631"/>
            <a:ext cx="3321244" cy="248126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FA48CD7-D6D0-C919-5AA6-EF5380FD0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556" y="3601893"/>
            <a:ext cx="3321244" cy="248126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D5ABC1F-3366-81BD-FFCE-1652A871712E}"/>
              </a:ext>
            </a:extLst>
          </p:cNvPr>
          <p:cNvSpPr/>
          <p:nvPr/>
        </p:nvSpPr>
        <p:spPr>
          <a:xfrm>
            <a:off x="8796693" y="1998713"/>
            <a:ext cx="1045807" cy="4474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B6A37-3A86-128D-0E9C-12EA3A3D5FC3}"/>
              </a:ext>
            </a:extLst>
          </p:cNvPr>
          <p:cNvSpPr/>
          <p:nvPr/>
        </p:nvSpPr>
        <p:spPr>
          <a:xfrm>
            <a:off x="9842500" y="5048250"/>
            <a:ext cx="443204" cy="352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F1F4CB-5621-CE5E-C6E8-41A01448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EEA-BE99-49A6-8EC0-A53362A5FA6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6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12499</TotalTime>
  <Words>992</Words>
  <Application>Microsoft Office PowerPoint</Application>
  <PresentationFormat>Panorámica</PresentationFormat>
  <Paragraphs>145</Paragraphs>
  <Slides>26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Tema de Office</vt:lpstr>
      <vt:lpstr>A search for molecular-type hidden charm pentaquarks with an improved unitarization method</vt:lpstr>
      <vt:lpstr>Experimental evidence of hidden charm pentaquarks states (cc ̅qqq)</vt:lpstr>
      <vt:lpstr>Vector Meson Exchange scheme</vt:lpstr>
      <vt:lpstr>Unitarized Chiral Perturbation Theory (UChPT) I </vt:lpstr>
      <vt:lpstr>UChPT II</vt:lpstr>
      <vt:lpstr>Loop function regularization (I)</vt:lpstr>
      <vt:lpstr>Loop function regularization (II)</vt:lpstr>
      <vt:lpstr>Sector S=0, I=1/2</vt:lpstr>
      <vt:lpstr>Sector S=0, I=1/2 (G^DR)</vt:lpstr>
      <vt:lpstr>Sector S=0, I=1/2 (G^cut)</vt:lpstr>
      <vt:lpstr>Sector S=0, I=1/2 (G^HY)</vt:lpstr>
      <vt:lpstr>Comparison with other theoretical studies</vt:lpstr>
      <vt:lpstr>Sector S=-1, I=1</vt:lpstr>
      <vt:lpstr>Presentación de PowerPoint</vt:lpstr>
      <vt:lpstr>Comparison with experimental data</vt:lpstr>
      <vt:lpstr>Conclusions</vt:lpstr>
      <vt:lpstr>Presentación de PowerPoint</vt:lpstr>
      <vt:lpstr>Sector S=0, I=1/2 (Results)</vt:lpstr>
      <vt:lpstr>Sector S=-2, I=1/2 (I)</vt:lpstr>
      <vt:lpstr>Sector S=-2, I=1/2 (II)</vt:lpstr>
      <vt:lpstr>Presentación de PowerPoint</vt:lpstr>
      <vt:lpstr>Presentación de PowerPoint</vt:lpstr>
      <vt:lpstr>Sector S=-1, I=1 (I)</vt:lpstr>
      <vt:lpstr>Comparison of Unitarization methods</vt:lpstr>
      <vt:lpstr>Comparison of Interaction Kernel prescriptions</vt:lpstr>
      <vt:lpstr>LHGA-WF with baryons 3/2^+ (B*)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erick garcia</dc:creator>
  <cp:lastModifiedBy>erick garcia</cp:lastModifiedBy>
  <cp:revision>9</cp:revision>
  <dcterms:created xsi:type="dcterms:W3CDTF">2025-07-16T00:37:05Z</dcterms:created>
  <dcterms:modified xsi:type="dcterms:W3CDTF">2025-12-10T06:09:32Z</dcterms:modified>
</cp:coreProperties>
</file>