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8a142ea74d_0_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8a142ea74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Here, the scheme of a BNS merger event is presented. The process of merging can last billions of years. The initial phase is known as inspiral phase. During that phase, the orbital speed is increasing and the radius of the orbit keep decreasing. The stars are too far away so they can be considered as cold and in beta-equilibrium. The GW emitted from this phase are not sensitive to the finite-temperature EoS. The second phase is the merging phase. If the mass of the remnant is not too high (we say that the remnant mass does not surpass the threshold mass for a black hole collapse), a HMNS is formed and the merger enters in a phase known as GW phase. In these two phases, the matter gets heated and goes out of beta-equilibrium. The GWs from this phase are sensitive to the finite-temperature EoS.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81bd4d38c1_0_49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81bd4d38c1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The most important observational feature that is sensitive to the finite-temperature EoS is the frequency of the dominant post-merger peak. It represents the strongest GW spectra feature, as can be seen from the plot where the effective strain as a function of the frequency is shown. This peak corresponds to the fundamental frequency of the quadrupole oscillation mode of the remnant. On the plot, we see that for each EoS we obtain two values for fpeak—one where the full three-dimensional EoS is used, and one where the reference simulation with the approximate thermal treatment is used. The small difference between the frequency values of the peaks is called a frequency shift.</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81bd4d38c1_0_54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81bd4d38c1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To ensure that the observed shift is related to the drop of the thermal index that hyperons produce in matter, we also plot the relative frequency shift as a function of the average thermal index computed in the remnant for the 3D simulation set. We can see that there is a strong anticorrelation between the two quantities—for hyperonic EoSs the average thermal index is small and the shift is high; for the nucleonic ones, the average thermal index is large, and the shift is around 0.</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From an observational point, it is interesting to relate two quantities that can be measured. For example, the dominant frequency and the tidal deformability. If we do a second-order polynomial fit of the nucleonic models, we can see that some of our hyperonic models lie outside of the band that covers the maximum nucleonic residual. Meaning that if an event is detected, and the event lies outside of the expected nucleonic corridor, that could suggest that hyperons are present in matter.</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9d89c2d89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89d89c2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We also investigated how the maximum density in the remnant correlates with the frequency of the dominant peak when hyperons are present in matter. This was motivated by some previous works that showed that when quark matter is present in remnant the empirical relations between fpeak and rhomax do not hold anymore. We found that those relations hold with a high accuracy even when hyperons are </a:t>
            </a:r>
            <a:r>
              <a:rPr lang="en-GB" sz="1200">
                <a:solidFill>
                  <a:schemeClr val="dk1"/>
                </a:solidFill>
                <a:latin typeface="Calibri"/>
                <a:ea typeface="Calibri"/>
                <a:cs typeface="Calibri"/>
                <a:sym typeface="Calibri"/>
              </a:rPr>
              <a:t>present</a:t>
            </a:r>
            <a:r>
              <a:rPr lang="en-GB" sz="1200">
                <a:solidFill>
                  <a:schemeClr val="dk1"/>
                </a:solidFill>
                <a:latin typeface="Calibri"/>
                <a:ea typeface="Calibri"/>
                <a:cs typeface="Calibri"/>
                <a:sym typeface="Calibri"/>
              </a:rPr>
              <a:t> in matter. That gives us an ability to put a low/high density bound when hyperons start to be important/are not important in matter if we have a composition information from the future GW waves. For example, if a future GW suggests that hyperons are present in matter, using the empirical relations, we can put constrain at the highest density at which they </a:t>
            </a:r>
            <a:r>
              <a:rPr lang="en-GB" sz="1200">
                <a:solidFill>
                  <a:schemeClr val="dk1"/>
                </a:solidFill>
                <a:latin typeface="Calibri"/>
                <a:ea typeface="Calibri"/>
                <a:cs typeface="Calibri"/>
                <a:sym typeface="Calibri"/>
              </a:rPr>
              <a:t>certainly</a:t>
            </a:r>
            <a:r>
              <a:rPr lang="en-GB" sz="1200">
                <a:solidFill>
                  <a:schemeClr val="dk1"/>
                </a:solidFill>
                <a:latin typeface="Calibri"/>
                <a:ea typeface="Calibri"/>
                <a:cs typeface="Calibri"/>
                <a:sym typeface="Calibri"/>
              </a:rPr>
              <a:t> start to be abundant in matter. Conversely, if the event suggest that there are no hyperons, we put a </a:t>
            </a:r>
            <a:r>
              <a:rPr lang="en-GB" sz="1200">
                <a:solidFill>
                  <a:schemeClr val="dk1"/>
                </a:solidFill>
                <a:latin typeface="Calibri"/>
                <a:ea typeface="Calibri"/>
                <a:cs typeface="Calibri"/>
                <a:sym typeface="Calibri"/>
              </a:rPr>
              <a:t>constraint</a:t>
            </a:r>
            <a:r>
              <a:rPr lang="en-GB" sz="1200">
                <a:solidFill>
                  <a:schemeClr val="dk1"/>
                </a:solidFill>
                <a:latin typeface="Calibri"/>
                <a:ea typeface="Calibri"/>
                <a:cs typeface="Calibri"/>
                <a:sym typeface="Calibri"/>
              </a:rPr>
              <a:t> at the lowest density at which they are not present in matter.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89d89c2d89_0_1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89d89c2d8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We also show how the average hyperon fraction and the average thermal index evolve with time. We can see that at the beginning of our simulations, only two models predict hyperons inside of the remnant. That means that even if one can deduce the hyperon content by studying cold properties, the inspiral observables will be probably insensitive to the hyperons since they are not present in matter. However, after the merging a significant content of hyperons is predicted to occur by 12 of our 14 models. Those two that do not are the same that did not show a shift of the GW. We can see that the </a:t>
            </a:r>
            <a:r>
              <a:rPr lang="en-GB" sz="1200">
                <a:solidFill>
                  <a:schemeClr val="dk1"/>
                </a:solidFill>
                <a:latin typeface="Calibri"/>
                <a:ea typeface="Calibri"/>
                <a:cs typeface="Calibri"/>
                <a:sym typeface="Calibri"/>
              </a:rPr>
              <a:t>oscillations</a:t>
            </a:r>
            <a:r>
              <a:rPr lang="en-GB" sz="1200">
                <a:solidFill>
                  <a:schemeClr val="dk1"/>
                </a:solidFill>
                <a:latin typeface="Calibri"/>
                <a:ea typeface="Calibri"/>
                <a:cs typeface="Calibri"/>
                <a:sym typeface="Calibri"/>
              </a:rPr>
              <a:t> in the hyperon fraction induce oscillations of the thermal index. For most of the EoS, the thermal index is lower than 1.4 at later times, significantly lower than the prediction of the nucleonic models.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8215e6a3e3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8215e6a3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We then studied the temperature evolution in the remnants. You can see that at the beginning the temperature of the remnants is close to 0. The matter starts to get heated at t=0—time of merging. We noticed that nucleonic EoSs like SFHO that have a corresponding hyperonic counterpart (SFHOY) with the same nucleonic interaction but do not include the hyperonic degree of freedom yield higher temperatures in the remnant than their hyperonic counterparts. This seems like an unexpected result since nucleonic models are stiffer than their hyperonic counterparts.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To investigate further, on the graph on the right we plot the average temperature 5 ms after the merging in the remnant for all EoSs as a function of the radius of a 1.4 solar mass star. While indeed stiffer EoS tend to have colder remnants, hyperonic EoSs for a fixed </a:t>
            </a:r>
            <a:r>
              <a:rPr lang="en-GB" sz="1200">
                <a:solidFill>
                  <a:schemeClr val="dk1"/>
                </a:solidFill>
              </a:rPr>
              <a:t>radius</a:t>
            </a:r>
            <a:r>
              <a:rPr lang="en-GB" sz="1200">
                <a:solidFill>
                  <a:schemeClr val="dk1"/>
                </a:solidFill>
              </a:rPr>
              <a:t> have smaller temperatures in the remnants than nucleonic ones. This is a consequence of the higher specific heat that they have.</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8215e6a3e3_0_8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8215e6a3e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Read it.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821cda8dc1_0_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821cda8dc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81bd4d38c1_0_44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81bd4d38c1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chemeClr val="dk1"/>
                </a:solidFill>
                <a:latin typeface="Calibri"/>
                <a:ea typeface="Calibri"/>
                <a:cs typeface="Calibri"/>
                <a:sym typeface="Calibri"/>
              </a:rPr>
              <a:t>To investigate if these features of the hyperonic models leave imprint in the BNS observables and quantities, we did an extensive simulation campaign. The simulation campaign was conducted with big set of 3D EoSs that we divide in two </a:t>
            </a:r>
            <a:r>
              <a:rPr lang="en-GB" sz="1200">
                <a:solidFill>
                  <a:schemeClr val="dk1"/>
                </a:solidFill>
                <a:latin typeface="Calibri"/>
                <a:ea typeface="Calibri"/>
                <a:cs typeface="Calibri"/>
                <a:sym typeface="Calibri"/>
              </a:rPr>
              <a:t>categories</a:t>
            </a:r>
            <a:r>
              <a:rPr lang="en-GB" sz="1200">
                <a:solidFill>
                  <a:schemeClr val="dk1"/>
                </a:solidFill>
                <a:latin typeface="Calibri"/>
                <a:ea typeface="Calibri"/>
                <a:cs typeface="Calibri"/>
                <a:sym typeface="Calibri"/>
              </a:rPr>
              <a:t> whether they consider hyperons as degrees of freedom or not. We simulated mostly merger of two neutron stars with 1.4-1.4 solar masses, although we also did simulations with the same total mass, but different asymmetry and also more massive symmetric binaries. We do not consider the effects of neutrinos and magnetic fields. With all EoSs that are in our disposals we did two types of simulations. In the first one, with each EoS, we simulate the merging of the stars using as input the full 3D EoSs that we have. In the second type of simulation, that we call a reference one, we take the cold beta equilibrated slice of each EoS and we supplement that with a constant thermal correction corresponding to constant thermal index of 1.75. This choice is intentional; as we will see, it reproduces the nucleonic thermal behavior rather well. For each observable and quantity we get outputs X from the full 3D simulations and outputs X175 form the reference simulations. At the end the difference between those the values, for each quantity X, gives how much the quantity deviates due to the thermal behavior.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81bd4d38c1_0_51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81bd4d38c1_0_5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We show the shift of the dominant frequency peak—which for each EoS is calculated as a difference between the dominant peaks extracted with our two types of simulations. What we can see in the graph is that hyperonic EoSs show a systematic shift toward higher frequencies, which means that the 3D EoS predicts up to 4% higher frequency than the reference one. Nucleonic models are scattered around the value of 0, suggesting that our choice for the reference simulation resembles nucleonic thermal behavior. Furthermore, if hyperons are present in matter only in very small quantities, the corresponding EoS behaves like a nucleonic one. In the graph those models are labeled with blue, and for them the maximum density in their remnant does not exceed the density at which the hyperons appear in cold beta-stable matter. This shift is an </a:t>
            </a:r>
            <a:r>
              <a:rPr lang="en-GB" sz="1200">
                <a:solidFill>
                  <a:schemeClr val="dk1"/>
                </a:solidFill>
              </a:rPr>
              <a:t>important</a:t>
            </a:r>
            <a:r>
              <a:rPr lang="en-GB" sz="1200">
                <a:solidFill>
                  <a:schemeClr val="dk1"/>
                </a:solidFill>
              </a:rPr>
              <a:t> </a:t>
            </a:r>
            <a:r>
              <a:rPr lang="en-GB" sz="1200">
                <a:solidFill>
                  <a:schemeClr val="dk1"/>
                </a:solidFill>
              </a:rPr>
              <a:t>feature</a:t>
            </a:r>
            <a:r>
              <a:rPr lang="en-GB" sz="1200">
                <a:solidFill>
                  <a:schemeClr val="dk1"/>
                </a:solidFill>
              </a:rPr>
              <a:t> since with a precise </a:t>
            </a:r>
            <a:r>
              <a:rPr lang="en-GB" sz="1200">
                <a:solidFill>
                  <a:schemeClr val="dk1"/>
                </a:solidFill>
              </a:rPr>
              <a:t>knowledge</a:t>
            </a:r>
            <a:r>
              <a:rPr lang="en-GB" sz="1200">
                <a:solidFill>
                  <a:schemeClr val="dk1"/>
                </a:solidFill>
              </a:rPr>
              <a:t> of the cold EoS could be possible to distinguish hypernuclear remnant matter with GW measurements.</a:t>
            </a:r>
            <a:endParaRPr sz="1200">
              <a:solidFill>
                <a:schemeClr val="dk1"/>
              </a:solidFill>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87bb213dbb_0_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87bb213db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Evolved neutron stars are beta-</a:t>
            </a:r>
            <a:r>
              <a:rPr lang="en-GB" sz="1200">
                <a:solidFill>
                  <a:schemeClr val="dk1"/>
                </a:solidFill>
                <a:latin typeface="Calibri"/>
                <a:ea typeface="Calibri"/>
                <a:cs typeface="Calibri"/>
                <a:sym typeface="Calibri"/>
              </a:rPr>
              <a:t>equilibrated</a:t>
            </a:r>
            <a:r>
              <a:rPr lang="en-GB" sz="1200">
                <a:solidFill>
                  <a:schemeClr val="dk1"/>
                </a:solidFill>
                <a:latin typeface="Calibri"/>
                <a:ea typeface="Calibri"/>
                <a:cs typeface="Calibri"/>
                <a:sym typeface="Calibri"/>
              </a:rPr>
              <a:t> cold objects with exotic properties – Masses that can exceed 2 solar masses and radii of around 10-15 km . Due to the extreme density, the central part, the core is not well understood, so its composition is model dependent. In those densities, the strong force between the baryons is crucial for finding the composition of matter. Some models predict that hyperons – baryons with strange content could be present in the core of NS.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If we compare the conditions that are present in neutron stars with conditions found in terrestrial experiments, we will see that most of the region that NSs fill can not be accessed with experiments. Studying the properties of NS is the only way to obtain information about the phase of matter that we have in the NS interior and to learn something about the interaction in those conditions.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81bd4d38c1_0_57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381bd4d38c1_0_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We explicitly show that this conclusion is independent of the chosen initial configuration. On the graph on the left, we show the frequency shift in a case of asymmetric binaries with asymmetry 0.8, keeping the total mass of the system at 2.8 solar masses. We can see that in this case the nucleonic models show even smaller scatter, while some hyperonic models have frequency shifts of up to 6%. Furthermore, on the graph on the right, we show the frequency shift for a few EoSs that had small or negative shifts in the symmetric 1.4-1.4 configurations. For all EoSs the frequency shift increases with an increase of the total mass of the remnant. </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89caceda76_3_73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389caceda76_3_7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Now lets focus on the results from other spectral features like the secondary peaks fspiral and f2-0, which are corresponding to smaller strain but they may be detected with the newest GW detectors.</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89caceda76_3_69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89caceda76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Here we show the shifts of the secondary GWs. We see that f2-0 is impacted by the thermal behavior but fspiral is not affected by it. We suspect that the reason behind this is the </a:t>
            </a:r>
            <a:r>
              <a:rPr lang="en-GB" sz="1200">
                <a:solidFill>
                  <a:schemeClr val="dk1"/>
                </a:solidFill>
                <a:latin typeface="Calibri"/>
                <a:ea typeface="Calibri"/>
                <a:cs typeface="Calibri"/>
                <a:sym typeface="Calibri"/>
              </a:rPr>
              <a:t>mechanisms</a:t>
            </a:r>
            <a:r>
              <a:rPr lang="en-GB" sz="1200">
                <a:solidFill>
                  <a:schemeClr val="dk1"/>
                </a:solidFill>
                <a:latin typeface="Calibri"/>
                <a:ea typeface="Calibri"/>
                <a:cs typeface="Calibri"/>
                <a:sym typeface="Calibri"/>
              </a:rPr>
              <a:t> that produce these features. Without going into details, fspiral originates from the very early post merger phase, where the matter is still not significantly heated. That is not the case for f2-0, so that one is affected by the thermal behavior.</a:t>
            </a:r>
            <a:endParaRPr sz="12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389caceda76_3_7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389caceda76_3_7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Times New Roman"/>
                <a:ea typeface="Times New Roman"/>
                <a:cs typeface="Times New Roman"/>
                <a:sym typeface="Times New Roman"/>
              </a:rPr>
              <a:t>However, if we try to find the correlation of the secondary peaks and the main peak, we see that </a:t>
            </a:r>
            <a:r>
              <a:rPr b="1" lang="en-GB" sz="1200">
                <a:solidFill>
                  <a:schemeClr val="dk1"/>
                </a:solidFill>
                <a:latin typeface="Times New Roman"/>
                <a:ea typeface="Times New Roman"/>
                <a:cs typeface="Times New Roman"/>
                <a:sym typeface="Times New Roman"/>
              </a:rPr>
              <a:t>There is no deviation induced by hyperons. This means that it will be difficult to extract information about the composition based on the secondary spectra infromations.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89caceda76_3_76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389caceda76_3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Now we focus our attention to the time evolution of several different quantities important during the merger evolution. Those quantities are the temperature, thermal index and hyperon fraction inside of the remnant.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389d89c2d89_0_4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89d89c2d8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Now we turn our attention to the mass ejecta.</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89d89c2d89_0_5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389d89c2d8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We close the discussion with the results relating the threshold mass.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8215e6a3e3_0_5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2" name="Google Shape;472;g38215e6a3e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The threshold mass represents the maximum remnant mass for fixed mass asymmetry at which the remnant does not go to a black hole prompt collapse. In the simulations it can be computed as an average of the highest mass at which the configuration is stable and the lowest mass at which the configuration collapses. In our work we focus on symmetric binaries. In some previous works it has been found that this quantity correlates rather well in bilinear relations with the radii of 1.6 solar mass cold stars and the maximum mass that the corresponding EoS predicts. </a:t>
            </a:r>
            <a:endParaRPr sz="1200">
              <a:solidFill>
                <a:schemeClr val="dk1"/>
              </a:solidFill>
            </a:endParaRPr>
          </a:p>
          <a:p>
            <a:pPr indent="0" lvl="0" marL="0" rtl="0" algn="l">
              <a:lnSpc>
                <a:spcPct val="115000"/>
              </a:lnSpc>
              <a:spcBef>
                <a:spcPts val="1200"/>
              </a:spcBef>
              <a:spcAft>
                <a:spcPts val="1200"/>
              </a:spcAft>
              <a:buNone/>
            </a:pPr>
            <a:r>
              <a:rPr lang="en-GB" sz="1200">
                <a:solidFill>
                  <a:schemeClr val="dk1"/>
                </a:solidFill>
              </a:rPr>
              <a:t>On the graph on the right we show our result of the threshold mass obtained with all models in our disposal as a function of the radius of 1.6 solar masses and the maximum mass of the cold star that the EoS predicts. The gray plane represents the nucleonic bilinear fit. We can see that hyperons do not induce deviation from this relation.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8215e6a3e3_0_7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8215e6a3e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The previous conclusion is even better seen if the results are projected on a plane. However, if we play the same game as in the case of the dominant peak and we compute the difference between the threshold masses obtained from the 3D EoSs and the ones obtained with our reference simulations, we find </a:t>
            </a:r>
            <a:r>
              <a:rPr lang="en-GB" sz="1200">
                <a:solidFill>
                  <a:schemeClr val="dk1"/>
                </a:solidFill>
              </a:rPr>
              <a:t>noticeable</a:t>
            </a:r>
            <a:r>
              <a:rPr lang="en-GB" sz="1200">
                <a:solidFill>
                  <a:schemeClr val="dk1"/>
                </a:solidFill>
              </a:rPr>
              <a:t> difference. For most of the nucleonic models the reference simulations are underestimating the true threshold masses, while for the hyperonic ones they are overestimating it. Finite temperature behavior has an effect on the threshold mass too, yielding a difference of .05 solar masses between hyperonic and nucleonic matter remnants.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lang="en-GB" sz="1200">
                <a:solidFill>
                  <a:schemeClr val="dk1"/>
                </a:solidFill>
              </a:rPr>
            </a:b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38215e6a3e3_0_2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38215e6a3e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GB" sz="1200">
                <a:solidFill>
                  <a:schemeClr val="dk1"/>
                </a:solidFill>
              </a:rPr>
              <a:t>Another interesting quantity is the mass ejecta that represents the unbound matter ejected during the remnant. It undergoes a rapid neutron capture, and its amount is related to the total amount of synthesized elements. </a:t>
            </a:r>
            <a:endParaRPr sz="1200">
              <a:solidFill>
                <a:schemeClr val="dk1"/>
              </a:solidFill>
            </a:endParaRPr>
          </a:p>
          <a:p>
            <a:pPr indent="0" lvl="0" marL="0" rtl="0" algn="l">
              <a:lnSpc>
                <a:spcPct val="115000"/>
              </a:lnSpc>
              <a:spcBef>
                <a:spcPts val="1200"/>
              </a:spcBef>
              <a:spcAft>
                <a:spcPts val="0"/>
              </a:spcAft>
              <a:buNone/>
            </a:pPr>
            <a:r>
              <a:rPr lang="en-GB" sz="1200">
                <a:solidFill>
                  <a:schemeClr val="dk1"/>
                </a:solidFill>
              </a:rPr>
              <a:t>On the graph on the right we show the dynamical mass ejecta 10 ms after merging as a function of the radius of a </a:t>
            </a:r>
            <a:r>
              <a:rPr lang="en-GB" sz="1200">
                <a:solidFill>
                  <a:schemeClr val="dk1"/>
                </a:solidFill>
              </a:rPr>
              <a:t>cold </a:t>
            </a:r>
            <a:r>
              <a:rPr lang="en-GB" sz="1200">
                <a:solidFill>
                  <a:schemeClr val="dk1"/>
                </a:solidFill>
              </a:rPr>
              <a:t>1.4 solar mass star computed with the same EoS. The black curve is a second order polynomial fit of the mass ejecta of nucleonic models. We see that the ejecta in general is sensitive to the radius of the initial stars, with smaller radii yielding significantly bigger ejecta. On the other hand it seems that hyperons could increase the ejecta for a fixed radius. However, the scatter of the nucleonic models is rather large and more investigation is needed for a definitive answer.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br>
              <a:rPr lang="en-GB" sz="1200">
                <a:solidFill>
                  <a:schemeClr val="dk1"/>
                </a:solidFill>
              </a:rPr>
            </a:br>
            <a:endParaRPr sz="120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b9ee241d89_2_2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b9ee241d8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So what actually are hyperons. Hyperons are baryons just like protons and neutrons, meaning they are composed of three quarks, but  at least one "strange" quark, setting them apart. On the graph of the right, the baryon octet is shown which is composed of the two nucleons and the six lightest hyperons. They are heavier than the nucleons, with the lightest hyperon, the lambda having a mass of around 1100 MeV. That is why they have relatively short lifetimes due to the decay via the electroweak force and can’t be stable on the Earth. The decay of the neutral sigma and lambda hyperon are shown on the feynman diagram.</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Do not explain it in detail!! (jump the part after electroweak force)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bbb460eaca_0_5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bbb460eac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So what actually are hyperons. Hyperons are baryons just like protons and neutrons, meaning they are composed of three quarks, but  at least one "strange" quark, setting them apart. On the graph of the right, the baryon octet is shown which is composed of the two nucleons and the six lightest hyperons. They are heavier than the nucleons, with the lightest hyperon, the lambda having a mass of around 1100 MeV. That is why they have relatively short lifetimes due to the decay via the electroweak force and can’t be stable on the Earth. The decay of the neutral sigma and lambda hyperon are shown on the feynman diagram.</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Do not explain it in detail!! (jump the part after electroweak force)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81bd4d38c1_0_157: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81bd4d38c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While already evolved neutron stars can be considered as cold objects in beta-equilibrium, this does not hold for neutron star matter found in other phenomena. Hot matter outside of beta eq. can be met both in the early evolution of the star, after the core-collapse supernova occurs, and during the merging of two neutron stars, the process known as binary neutron star mergers. Especially during the post-merger phase of the BNS merger event, the temperature can exceed 100 MeV. That means that any effects that the appearance of hyperons can leave on the finite-temperature EoS could become important. We will focus on answering the question if hyperons are present in dense matter by finding signatures in the BNS observables and quantities, which are sensitive to the finite-temperature EoS. </a:t>
            </a:r>
            <a:endParaRPr sz="1200">
              <a:solidFill>
                <a:schemeClr val="dk1"/>
              </a:solidFill>
            </a:endParaRPr>
          </a:p>
          <a:p>
            <a:pPr indent="0" lvl="0" marL="0" rtl="0" algn="l">
              <a:spcBef>
                <a:spcPts val="120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1bd4d38c1_0_25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81bd4d38c1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In order to model different phenomena related to neutron stars, one needs to know the EoS of dense matter, or with other words, to know the proper thermodynamic potential that describes the system. When the matter is cold and in equilibrium that potential is the energy density, when the matter is hot and outside of beta-</a:t>
            </a:r>
            <a:r>
              <a:rPr lang="en-GB" sz="1200">
                <a:solidFill>
                  <a:schemeClr val="dk1"/>
                </a:solidFill>
                <a:latin typeface="Calibri"/>
                <a:ea typeface="Calibri"/>
                <a:cs typeface="Calibri"/>
                <a:sym typeface="Calibri"/>
              </a:rPr>
              <a:t>equilibrium</a:t>
            </a:r>
            <a:r>
              <a:rPr lang="en-GB" sz="1200">
                <a:solidFill>
                  <a:schemeClr val="dk1"/>
                </a:solidFill>
                <a:latin typeface="Calibri"/>
                <a:ea typeface="Calibri"/>
                <a:cs typeface="Calibri"/>
                <a:sym typeface="Calibri"/>
              </a:rPr>
              <a:t> that is the free energy density. The </a:t>
            </a:r>
            <a:r>
              <a:rPr lang="en-GB" sz="1200">
                <a:solidFill>
                  <a:schemeClr val="dk1"/>
                </a:solidFill>
                <a:latin typeface="Calibri"/>
                <a:ea typeface="Calibri"/>
                <a:cs typeface="Calibri"/>
                <a:sym typeface="Calibri"/>
              </a:rPr>
              <a:t>difficult</a:t>
            </a:r>
            <a:r>
              <a:rPr lang="en-GB" sz="1200">
                <a:solidFill>
                  <a:schemeClr val="dk1"/>
                </a:solidFill>
                <a:latin typeface="Calibri"/>
                <a:ea typeface="Calibri"/>
                <a:cs typeface="Calibri"/>
                <a:sym typeface="Calibri"/>
              </a:rPr>
              <a:t> part that we need to resolve is the strongly correlated system of baryons. Since first principles calculations are difficult to achieve, the majority of calculations are performed in phenomenological frameworks. One of those methods is the relativistic mean field method where the interaction between the species is mediated via mesons exchange. The parameters are tuned as for the model  to satisfy the properties of bulk nuclear matter, finite nuclei and finite hypernuclei.</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a0ee82071_0_5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8a0ee8207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Arial"/>
              <a:buNone/>
            </a:pPr>
            <a:r>
              <a:rPr lang="en-GB" sz="1200">
                <a:solidFill>
                  <a:schemeClr val="dk1"/>
                </a:solidFill>
                <a:latin typeface="Calibri"/>
                <a:ea typeface="Calibri"/>
                <a:cs typeface="Calibri"/>
                <a:sym typeface="Calibri"/>
              </a:rPr>
              <a:t>A way to understand better the interior of the NS and the baryon interaction in ultra-dense matter is to study observables of NSs. One of those observables are the mass and the radius. Indeed, there is a one to one correspondence of the EoS and the mass-radius relation relation. If a central density of the star is fixed and the EoS is integrated with the so called TOV equation, a single point on the mass-radius diagram will be obtained. If, another central density is selected, a second point is obtained, explaining how the whole MR diagram can be predicted with a specific EoS. However, the EoS is far from constrained. There is a large uncertainty present. Indeed, if we plot the mass-radius relations for many models that have consider nucleons as a degree of freedom – we will call them nucleonic, and the ones that also consider hyperons – hyperonic model, we see that it is difficult to distinguish the internal composition based only on cold matter observables. Although we have one-to-one correspondence between our EoS and the </a:t>
            </a:r>
            <a:r>
              <a:rPr lang="en-GB" sz="1200">
                <a:solidFill>
                  <a:schemeClr val="dk1"/>
                </a:solidFill>
                <a:latin typeface="Calibri"/>
                <a:ea typeface="Calibri"/>
                <a:cs typeface="Calibri"/>
                <a:sym typeface="Calibri"/>
              </a:rPr>
              <a:t>corresponding</a:t>
            </a:r>
            <a:r>
              <a:rPr lang="en-GB" sz="1200">
                <a:solidFill>
                  <a:schemeClr val="dk1"/>
                </a:solidFill>
                <a:latin typeface="Calibri"/>
                <a:ea typeface="Calibri"/>
                <a:cs typeface="Calibri"/>
                <a:sym typeface="Calibri"/>
              </a:rPr>
              <a:t> M( R) curve, that is done through the TOV equation, it is difficult to distinguish this curve from other nucleonic curves with different nucleonic interaction. The theoretical uncertainty that we have in our nuclear models is significant and cannot be eliminated only by studying cold star observables.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81bd4d38c1_0_28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81bd4d38c1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The thermal index is another quantity that is related to the ratio of the thermal pressure and the thermal energy density. We can see that the behavior of Gth is directly reflecting the behavior of Pth. Notice that a constant value of 1.75 seem on average to </a:t>
            </a:r>
            <a:r>
              <a:rPr lang="en-GB" sz="1200">
                <a:solidFill>
                  <a:schemeClr val="dk1"/>
                </a:solidFill>
              </a:rPr>
              <a:t>describe</a:t>
            </a:r>
            <a:r>
              <a:rPr lang="en-GB" sz="1200">
                <a:solidFill>
                  <a:schemeClr val="dk1"/>
                </a:solidFill>
              </a:rPr>
              <a:t> well what happens with the nucleonic models, while at the same time this approximation is </a:t>
            </a:r>
            <a:r>
              <a:rPr lang="en-GB" sz="1200">
                <a:solidFill>
                  <a:schemeClr val="dk1"/>
                </a:solidFill>
              </a:rPr>
              <a:t>completely</a:t>
            </a:r>
            <a:r>
              <a:rPr lang="en-GB" sz="1200">
                <a:solidFill>
                  <a:schemeClr val="dk1"/>
                </a:solidFill>
              </a:rPr>
              <a:t> invalid. To show that this effect is caused by the loss of degeneracy pressure when hyperons are produced at finite temperature, at the right graph we show the quantity that we call hyperon excess. That quantity measures the amount of thermal hyperons produced in matter. We can see that the two quantities correlate well—when the hyperon excess has a spike, the thermal index drops, confirming our conclusion that the appearance of thermal hyperons is producing the drop in the thermal pressure.</a:t>
            </a:r>
            <a:endParaRPr sz="1200">
              <a:solidFill>
                <a:schemeClr val="dk1"/>
              </a:solidFill>
            </a:endParaRPr>
          </a:p>
          <a:p>
            <a:pPr indent="0" lvl="0" marL="0" rtl="0" algn="l">
              <a:spcBef>
                <a:spcPts val="1200"/>
              </a:spcBef>
              <a:spcAft>
                <a:spcPts val="0"/>
              </a:spcAft>
              <a:buNone/>
            </a:pPr>
            <a:r>
              <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bbb460eaca_0_1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bbb460eac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sz="1200">
                <a:solidFill>
                  <a:schemeClr val="dk1"/>
                </a:solidFill>
              </a:rPr>
              <a:t>The thermal index is another quantity that is related to the ratio of the thermal pressure and the thermal energy density. We can see that the behavior of Gth is directly reflecting the behavior of Pth. Notice that a constant value of 1.75 seem on average to describe well what happens with the nucleonic models, while at the same time this approximation is completely invalid. To show that this effect is caused by the loss of degeneracy pressure when hyperons are produced at finite temperature, at the right graph we show the quantity that we call hyperon excess. That quantity measures the amount of thermal hyperons produced in matter. We can see that the two quantities correlate well—when the hyperon excess has a spike, the thermal index drops, confirming our conclusion that the appearance of thermal hyperons is producing the drop in the thermal pressure.</a:t>
            </a:r>
            <a:endParaRPr sz="1200">
              <a:solidFill>
                <a:schemeClr val="dk1"/>
              </a:solidFill>
            </a:endParaRPr>
          </a:p>
          <a:p>
            <a:pPr indent="0" lvl="0" marL="0" rtl="0" algn="l">
              <a:spcBef>
                <a:spcPts val="1200"/>
              </a:spcBef>
              <a:spcAft>
                <a:spcPts val="0"/>
              </a:spcAft>
              <a:buNone/>
            </a:pPr>
            <a:r>
              <a:t/>
            </a:r>
            <a:endParaRPr sz="12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3" name="Google Shape;53;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4" name="Google Shape;5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6" name="Google Shape;5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74936"/>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Times New Roman"/>
              <a:buNone/>
              <a:defRPr>
                <a:latin typeface="Times New Roman"/>
                <a:ea typeface="Times New Roman"/>
                <a:cs typeface="Times New Roman"/>
                <a:sym typeface="Times New Roman"/>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Font typeface="Times New Roman"/>
              <a:buChar char="●"/>
              <a:defRPr>
                <a:latin typeface="Times New Roman"/>
                <a:ea typeface="Times New Roman"/>
                <a:cs typeface="Times New Roman"/>
                <a:sym typeface="Times New Roman"/>
              </a:defRPr>
            </a:lvl1pPr>
            <a:lvl2pPr indent="-317500" lvl="1" marL="914400">
              <a:spcBef>
                <a:spcPts val="0"/>
              </a:spcBef>
              <a:spcAft>
                <a:spcPts val="0"/>
              </a:spcAft>
              <a:buSzPts val="1400"/>
              <a:buFont typeface="Times New Roman"/>
              <a:buChar char="○"/>
              <a:defRPr>
                <a:latin typeface="Times New Roman"/>
                <a:ea typeface="Times New Roman"/>
                <a:cs typeface="Times New Roman"/>
                <a:sym typeface="Times New Roman"/>
              </a:defRPr>
            </a:lvl2pPr>
            <a:lvl3pPr indent="-317500" lvl="2" marL="1371600">
              <a:spcBef>
                <a:spcPts val="0"/>
              </a:spcBef>
              <a:spcAft>
                <a:spcPts val="0"/>
              </a:spcAft>
              <a:buSzPts val="1400"/>
              <a:buFont typeface="Times New Roman"/>
              <a:buChar char="■"/>
              <a:defRPr>
                <a:latin typeface="Times New Roman"/>
                <a:ea typeface="Times New Roman"/>
                <a:cs typeface="Times New Roman"/>
                <a:sym typeface="Times New Roman"/>
              </a:defRPr>
            </a:lvl3pPr>
            <a:lvl4pPr indent="-317500" lvl="3" marL="1828800">
              <a:spcBef>
                <a:spcPts val="0"/>
              </a:spcBef>
              <a:spcAft>
                <a:spcPts val="0"/>
              </a:spcAft>
              <a:buSzPts val="1400"/>
              <a:buFont typeface="Times New Roman"/>
              <a:buChar char="●"/>
              <a:defRPr>
                <a:latin typeface="Times New Roman"/>
                <a:ea typeface="Times New Roman"/>
                <a:cs typeface="Times New Roman"/>
                <a:sym typeface="Times New Roman"/>
              </a:defRPr>
            </a:lvl4pPr>
            <a:lvl5pPr indent="-317500" lvl="4" marL="2286000">
              <a:spcBef>
                <a:spcPts val="0"/>
              </a:spcBef>
              <a:spcAft>
                <a:spcPts val="0"/>
              </a:spcAft>
              <a:buSzPts val="1400"/>
              <a:buFont typeface="Times New Roman"/>
              <a:buChar char="○"/>
              <a:defRPr>
                <a:latin typeface="Times New Roman"/>
                <a:ea typeface="Times New Roman"/>
                <a:cs typeface="Times New Roman"/>
                <a:sym typeface="Times New Roman"/>
              </a:defRPr>
            </a:lvl5pPr>
            <a:lvl6pPr indent="-317500" lvl="5" marL="2743200">
              <a:spcBef>
                <a:spcPts val="0"/>
              </a:spcBef>
              <a:spcAft>
                <a:spcPts val="0"/>
              </a:spcAft>
              <a:buSzPts val="1400"/>
              <a:buFont typeface="Times New Roman"/>
              <a:buChar char="■"/>
              <a:defRPr>
                <a:latin typeface="Times New Roman"/>
                <a:ea typeface="Times New Roman"/>
                <a:cs typeface="Times New Roman"/>
                <a:sym typeface="Times New Roman"/>
              </a:defRPr>
            </a:lvl6pPr>
            <a:lvl7pPr indent="-317500" lvl="6" marL="3200400">
              <a:spcBef>
                <a:spcPts val="0"/>
              </a:spcBef>
              <a:spcAft>
                <a:spcPts val="0"/>
              </a:spcAft>
              <a:buSzPts val="1400"/>
              <a:buFont typeface="Times New Roman"/>
              <a:buChar char="●"/>
              <a:defRPr>
                <a:latin typeface="Times New Roman"/>
                <a:ea typeface="Times New Roman"/>
                <a:cs typeface="Times New Roman"/>
                <a:sym typeface="Times New Roman"/>
              </a:defRPr>
            </a:lvl7pPr>
            <a:lvl8pPr indent="-317500" lvl="7" marL="3657600">
              <a:spcBef>
                <a:spcPts val="0"/>
              </a:spcBef>
              <a:spcAft>
                <a:spcPts val="0"/>
              </a:spcAft>
              <a:buSzPts val="1400"/>
              <a:buFont typeface="Times New Roman"/>
              <a:buChar char="○"/>
              <a:defRPr>
                <a:latin typeface="Times New Roman"/>
                <a:ea typeface="Times New Roman"/>
                <a:cs typeface="Times New Roman"/>
                <a:sym typeface="Times New Roman"/>
              </a:defRPr>
            </a:lvl8pPr>
            <a:lvl9pPr indent="-317500" lvl="8" marL="4114800">
              <a:spcBef>
                <a:spcPts val="0"/>
              </a:spcBef>
              <a:spcAft>
                <a:spcPts val="0"/>
              </a:spcAft>
              <a:buSzPts val="1400"/>
              <a:buFont typeface="Times New Roman"/>
              <a:buChar char="■"/>
              <a:defRPr>
                <a:latin typeface="Times New Roman"/>
                <a:ea typeface="Times New Roman"/>
                <a:cs typeface="Times New Roman"/>
                <a:sym typeface="Times New Roman"/>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74936"/>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274936"/>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5" y="306154"/>
            <a:ext cx="9144000" cy="6159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 name="Google Shape;7;p1"/>
          <p:cNvSpPr txBox="1"/>
          <p:nvPr>
            <p:ph type="title"/>
          </p:nvPr>
        </p:nvSpPr>
        <p:spPr>
          <a:xfrm>
            <a:off x="311700" y="274936"/>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Times New Roman"/>
              <a:buNone/>
              <a:defRPr sz="2800">
                <a:solidFill>
                  <a:schemeClr val="dk1"/>
                </a:solidFill>
                <a:latin typeface="Times New Roman"/>
                <a:ea typeface="Times New Roman"/>
                <a:cs typeface="Times New Roman"/>
                <a:sym typeface="Times New Roma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Times New Roman"/>
              <a:buChar char="●"/>
              <a:defRPr sz="1800">
                <a:solidFill>
                  <a:schemeClr val="dk1"/>
                </a:solidFill>
                <a:latin typeface="Times New Roman"/>
                <a:ea typeface="Times New Roman"/>
                <a:cs typeface="Times New Roman"/>
                <a:sym typeface="Times New Roman"/>
              </a:defRPr>
            </a:lvl1pPr>
            <a:lvl2pPr indent="-317500" lvl="1" marL="9144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2pPr>
            <a:lvl3pPr indent="-317500" lvl="2" marL="13716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3pPr>
            <a:lvl4pPr indent="-317500" lvl="3" marL="18288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4pPr>
            <a:lvl5pPr indent="-317500" lvl="4" marL="22860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5pPr>
            <a:lvl6pPr indent="-317500" lvl="5" marL="27432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6pPr>
            <a:lvl7pPr indent="-317500" lvl="6" marL="32004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7pPr>
            <a:lvl8pPr indent="-317500" lvl="7" marL="36576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8pPr>
            <a:lvl9pPr indent="-317500" lvl="8" marL="4114800">
              <a:lnSpc>
                <a:spcPct val="115000"/>
              </a:lnSpc>
              <a:spcBef>
                <a:spcPts val="0"/>
              </a:spcBef>
              <a:spcAft>
                <a:spcPts val="0"/>
              </a:spcAft>
              <a:buClr>
                <a:schemeClr val="dk1"/>
              </a:buClr>
              <a:buSzPts val="1400"/>
              <a:buFont typeface="Times New Roman"/>
              <a:buChar char="■"/>
              <a:defRPr>
                <a:solidFill>
                  <a:schemeClr val="dk1"/>
                </a:solidFill>
                <a:latin typeface="Times New Roman"/>
                <a:ea typeface="Times New Roman"/>
                <a:cs typeface="Times New Roman"/>
                <a:sym typeface="Times New Roman"/>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17.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35.png"/><Relationship Id="rId5"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5.png"/><Relationship Id="rId4" Type="http://schemas.openxmlformats.org/officeDocument/2006/relationships/image" Target="../media/image34.png"/><Relationship Id="rId5" Type="http://schemas.openxmlformats.org/officeDocument/2006/relationships/image" Target="../media/image32.png"/><Relationship Id="rId6"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8.png"/><Relationship Id="rId5" Type="http://schemas.openxmlformats.org/officeDocument/2006/relationships/image" Target="../media/image36.png"/><Relationship Id="rId6" Type="http://schemas.openxmlformats.org/officeDocument/2006/relationships/image" Target="../media/image44.png"/><Relationship Id="rId7"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74.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49.jpg"/><Relationship Id="rId4" Type="http://schemas.openxmlformats.org/officeDocument/2006/relationships/image" Target="../media/image4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7.png"/><Relationship Id="rId4" Type="http://schemas.openxmlformats.org/officeDocument/2006/relationships/image" Target="../media/image43.png"/><Relationship Id="rId5"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0.png"/><Relationship Id="rId4" Type="http://schemas.openxmlformats.org/officeDocument/2006/relationships/image" Target="../media/image54.png"/><Relationship Id="rId5" Type="http://schemas.openxmlformats.org/officeDocument/2006/relationships/image" Target="../media/image48.png"/><Relationship Id="rId6" Type="http://schemas.openxmlformats.org/officeDocument/2006/relationships/image" Target="../media/image8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53.png"/><Relationship Id="rId4" Type="http://schemas.openxmlformats.org/officeDocument/2006/relationships/image" Target="../media/image58.png"/><Relationship Id="rId5" Type="http://schemas.openxmlformats.org/officeDocument/2006/relationships/image" Target="../media/image62.png"/><Relationship Id="rId6"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6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63.png"/><Relationship Id="rId6" Type="http://schemas.openxmlformats.org/officeDocument/2006/relationships/image" Target="../media/image7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68.png"/><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7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72.png"/><Relationship Id="rId4" Type="http://schemas.openxmlformats.org/officeDocument/2006/relationships/image" Target="../media/image67.png"/><Relationship Id="rId5" Type="http://schemas.openxmlformats.org/officeDocument/2006/relationships/image" Target="../media/image7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73.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69.jp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8.gif"/><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1.png"/><Relationship Id="rId5" Type="http://schemas.openxmlformats.org/officeDocument/2006/relationships/image" Target="../media/image79.png"/><Relationship Id="rId6" Type="http://schemas.openxmlformats.org/officeDocument/2006/relationships/image" Target="../media/image30.png"/><Relationship Id="rId7"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0" l="0" r="0" t="0"/>
          <a:stretch/>
        </p:blipFill>
        <p:spPr>
          <a:xfrm>
            <a:off x="-223975" y="-15300"/>
            <a:ext cx="9368099" cy="5158800"/>
          </a:xfrm>
          <a:prstGeom prst="rect">
            <a:avLst/>
          </a:prstGeom>
          <a:noFill/>
          <a:ln>
            <a:noFill/>
          </a:ln>
        </p:spPr>
      </p:pic>
      <p:sp>
        <p:nvSpPr>
          <p:cNvPr id="62" name="Google Shape;62;p14"/>
          <p:cNvSpPr/>
          <p:nvPr/>
        </p:nvSpPr>
        <p:spPr>
          <a:xfrm>
            <a:off x="-223975" y="1261659"/>
            <a:ext cx="9368100" cy="2844300"/>
          </a:xfrm>
          <a:prstGeom prst="rect">
            <a:avLst/>
          </a:prstGeom>
          <a:solidFill>
            <a:srgbClr val="7AAABC">
              <a:alpha val="4392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63" name="Google Shape;63;p14"/>
          <p:cNvSpPr txBox="1"/>
          <p:nvPr/>
        </p:nvSpPr>
        <p:spPr>
          <a:xfrm>
            <a:off x="6589" y="970705"/>
            <a:ext cx="9130800" cy="2333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GB" sz="6000">
                <a:solidFill>
                  <a:schemeClr val="lt1"/>
                </a:solidFill>
                <a:latin typeface="Times New Roman"/>
                <a:ea typeface="Times New Roman"/>
                <a:cs typeface="Times New Roman"/>
                <a:sym typeface="Times New Roman"/>
              </a:rPr>
              <a:t>Hyperons in neutron star mergers</a:t>
            </a:r>
            <a:endParaRPr b="1" sz="4400">
              <a:solidFill>
                <a:schemeClr val="lt1"/>
              </a:solidFill>
              <a:latin typeface="Times New Roman"/>
              <a:ea typeface="Times New Roman"/>
              <a:cs typeface="Times New Roman"/>
              <a:sym typeface="Times New Roman"/>
            </a:endParaRPr>
          </a:p>
        </p:txBody>
      </p:sp>
      <p:pic>
        <p:nvPicPr>
          <p:cNvPr id="64" name="Google Shape;64;p14"/>
          <p:cNvPicPr preferRelativeResize="0"/>
          <p:nvPr/>
        </p:nvPicPr>
        <p:blipFill rotWithShape="1">
          <a:blip r:embed="rId4">
            <a:alphaModFix/>
          </a:blip>
          <a:srcRect b="43294" l="0" r="6349" t="0"/>
          <a:stretch/>
        </p:blipFill>
        <p:spPr>
          <a:xfrm>
            <a:off x="-1056624" y="-521923"/>
            <a:ext cx="2922409" cy="1769576"/>
          </a:xfrm>
          <a:prstGeom prst="rect">
            <a:avLst/>
          </a:prstGeom>
          <a:noFill/>
          <a:ln>
            <a:noFill/>
          </a:ln>
        </p:spPr>
      </p:pic>
      <p:pic>
        <p:nvPicPr>
          <p:cNvPr id="65" name="Google Shape;65;p14" title="Logo ICCUB vertical color(1).png"/>
          <p:cNvPicPr preferRelativeResize="0"/>
          <p:nvPr/>
        </p:nvPicPr>
        <p:blipFill rotWithShape="1">
          <a:blip r:embed="rId5">
            <a:alphaModFix/>
          </a:blip>
          <a:srcRect b="43352" l="28566" r="39041" t="0"/>
          <a:stretch/>
        </p:blipFill>
        <p:spPr>
          <a:xfrm>
            <a:off x="7760857" y="80893"/>
            <a:ext cx="1242375" cy="992101"/>
          </a:xfrm>
          <a:prstGeom prst="rect">
            <a:avLst/>
          </a:prstGeom>
          <a:noFill/>
          <a:ln>
            <a:noFill/>
          </a:ln>
        </p:spPr>
      </p:pic>
      <p:sp>
        <p:nvSpPr>
          <p:cNvPr id="66" name="Google Shape;66;p14"/>
          <p:cNvSpPr/>
          <p:nvPr/>
        </p:nvSpPr>
        <p:spPr>
          <a:xfrm>
            <a:off x="-118350" y="4602450"/>
            <a:ext cx="2823600" cy="398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1800" u="none" cap="none" strike="noStrike">
                <a:solidFill>
                  <a:schemeClr val="lt1"/>
                </a:solidFill>
                <a:latin typeface="Times New Roman"/>
                <a:ea typeface="Times New Roman"/>
                <a:cs typeface="Times New Roman"/>
                <a:sym typeface="Times New Roman"/>
              </a:rPr>
              <a:t>Hristijan Kochankovsk</a:t>
            </a:r>
            <a:r>
              <a:rPr b="1" lang="en-GB" sz="1800">
                <a:solidFill>
                  <a:schemeClr val="lt1"/>
                </a:solidFill>
                <a:latin typeface="Times New Roman"/>
                <a:ea typeface="Times New Roman"/>
                <a:cs typeface="Times New Roman"/>
                <a:sym typeface="Times New Roman"/>
              </a:rPr>
              <a:t>i</a:t>
            </a:r>
            <a:r>
              <a:rPr b="1" i="0" lang="en-GB" sz="1800" u="none" cap="none" strike="noStrike">
                <a:solidFill>
                  <a:schemeClr val="lt1"/>
                </a:solidFill>
                <a:latin typeface="Times New Roman"/>
                <a:ea typeface="Times New Roman"/>
                <a:cs typeface="Times New Roman"/>
                <a:sym typeface="Times New Roman"/>
              </a:rPr>
              <a:t> </a:t>
            </a:r>
            <a:endParaRPr b="1" i="0" sz="1200" u="none" cap="none" strike="noStrike">
              <a:solidFill>
                <a:schemeClr val="lt1"/>
              </a:solidFill>
              <a:latin typeface="Times New Roman"/>
              <a:ea typeface="Times New Roman"/>
              <a:cs typeface="Times New Roman"/>
              <a:sym typeface="Times New Roman"/>
            </a:endParaRPr>
          </a:p>
        </p:txBody>
      </p:sp>
      <p:sp>
        <p:nvSpPr>
          <p:cNvPr id="67" name="Google Shape;67;p14"/>
          <p:cNvSpPr/>
          <p:nvPr/>
        </p:nvSpPr>
        <p:spPr>
          <a:xfrm>
            <a:off x="7404149" y="4602450"/>
            <a:ext cx="1908900" cy="398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Times New Roman"/>
                <a:ea typeface="Times New Roman"/>
                <a:cs typeface="Times New Roman"/>
                <a:sym typeface="Times New Roman"/>
              </a:rPr>
              <a:t>26</a:t>
            </a:r>
            <a:r>
              <a:rPr b="1" lang="en-GB" sz="1800">
                <a:solidFill>
                  <a:schemeClr val="lt1"/>
                </a:solidFill>
                <a:latin typeface="Times New Roman"/>
                <a:ea typeface="Times New Roman"/>
                <a:cs typeface="Times New Roman"/>
                <a:sym typeface="Times New Roman"/>
              </a:rPr>
              <a:t>/01/2026</a:t>
            </a:r>
            <a:endParaRPr b="1" i="0" sz="1200" u="none" cap="none" strike="noStrike">
              <a:solidFill>
                <a:schemeClr val="lt1"/>
              </a:solidFill>
              <a:latin typeface="Times New Roman"/>
              <a:ea typeface="Times New Roman"/>
              <a:cs typeface="Times New Roman"/>
              <a:sym typeface="Times New Roman"/>
            </a:endParaRPr>
          </a:p>
        </p:txBody>
      </p:sp>
      <p:sp>
        <p:nvSpPr>
          <p:cNvPr id="68" name="Google Shape;68;p14"/>
          <p:cNvSpPr/>
          <p:nvPr/>
        </p:nvSpPr>
        <p:spPr>
          <a:xfrm>
            <a:off x="3407600" y="4532755"/>
            <a:ext cx="2823600" cy="398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Times New Roman"/>
                <a:ea typeface="Times New Roman"/>
                <a:cs typeface="Times New Roman"/>
                <a:sym typeface="Times New Roman"/>
              </a:rPr>
              <a:t>HADNUCMAT workshop</a:t>
            </a:r>
            <a:endParaRPr b="1" sz="18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b="1" lang="en-GB" sz="1800">
                <a:solidFill>
                  <a:schemeClr val="lt1"/>
                </a:solidFill>
                <a:latin typeface="Times New Roman"/>
                <a:ea typeface="Times New Roman"/>
                <a:cs typeface="Times New Roman"/>
                <a:sym typeface="Times New Roman"/>
              </a:rPr>
              <a:t>Barcelona</a:t>
            </a:r>
            <a:endParaRPr b="1" sz="1800">
              <a:solidFill>
                <a:schemeClr val="lt1"/>
              </a:solidFill>
              <a:latin typeface="Times New Roman"/>
              <a:ea typeface="Times New Roman"/>
              <a:cs typeface="Times New Roman"/>
              <a:sym typeface="Times New Roman"/>
            </a:endParaRPr>
          </a:p>
        </p:txBody>
      </p:sp>
      <p:pic>
        <p:nvPicPr>
          <p:cNvPr id="69" name="Google Shape;69;p14" title="unnamed (1).png"/>
          <p:cNvPicPr preferRelativeResize="0"/>
          <p:nvPr/>
        </p:nvPicPr>
        <p:blipFill>
          <a:blip r:embed="rId6">
            <a:alphaModFix/>
          </a:blip>
          <a:stretch>
            <a:fillRect/>
          </a:stretch>
        </p:blipFill>
        <p:spPr>
          <a:xfrm>
            <a:off x="2998875" y="51684"/>
            <a:ext cx="2922400" cy="1136991"/>
          </a:xfrm>
          <a:prstGeom prst="rect">
            <a:avLst/>
          </a:prstGeom>
          <a:noFill/>
          <a:ln>
            <a:noFill/>
          </a:ln>
        </p:spPr>
      </p:pic>
      <p:sp>
        <p:nvSpPr>
          <p:cNvPr id="70" name="Google Shape;70;p14"/>
          <p:cNvSpPr txBox="1"/>
          <p:nvPr/>
        </p:nvSpPr>
        <p:spPr>
          <a:xfrm>
            <a:off x="70340" y="3561800"/>
            <a:ext cx="90033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FFFF"/>
                </a:solidFill>
                <a:latin typeface="Times New Roman"/>
                <a:ea typeface="Times New Roman"/>
                <a:cs typeface="Times New Roman"/>
                <a:sym typeface="Times New Roman"/>
              </a:rPr>
              <a:t>In collaboration with G. Lioutas, S. Blacker, A. Bauswein, A. Ramos and L. Tolos</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3"/>
          <p:cNvSpPr txBox="1"/>
          <p:nvPr>
            <p:ph type="title"/>
          </p:nvPr>
        </p:nvSpPr>
        <p:spPr>
          <a:xfrm>
            <a:off x="311700" y="328347"/>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lt1"/>
              </a:buClr>
              <a:buSzPts val="990"/>
              <a:buFont typeface="Calibri"/>
              <a:buNone/>
            </a:pPr>
            <a:r>
              <a:rPr lang="en-GB" sz="2500">
                <a:solidFill>
                  <a:schemeClr val="lt1"/>
                </a:solidFill>
              </a:rPr>
              <a:t>Scheme of a binary neutron star merger event</a:t>
            </a:r>
            <a:endParaRPr sz="2500">
              <a:solidFill>
                <a:schemeClr val="lt1"/>
              </a:solidFill>
              <a:latin typeface="Arial"/>
              <a:ea typeface="Arial"/>
              <a:cs typeface="Arial"/>
              <a:sym typeface="Arial"/>
            </a:endParaRPr>
          </a:p>
          <a:p>
            <a:pPr indent="0" lvl="0" marL="0" rtl="0" algn="l">
              <a:spcBef>
                <a:spcPts val="0"/>
              </a:spcBef>
              <a:spcAft>
                <a:spcPts val="0"/>
              </a:spcAft>
              <a:buSzPts val="990"/>
              <a:buNone/>
            </a:pPr>
            <a:r>
              <a:t/>
            </a:r>
            <a:endParaRPr sz="2500"/>
          </a:p>
        </p:txBody>
      </p:sp>
      <p:sp>
        <p:nvSpPr>
          <p:cNvPr id="234" name="Google Shape;234;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https://media.nature.com/lw767/magazine-assets/d41586-025-00543-z/d41586-025-00543-z_50703846.png" id="235" name="Google Shape;235;p23"/>
          <p:cNvPicPr preferRelativeResize="0"/>
          <p:nvPr/>
        </p:nvPicPr>
        <p:blipFill rotWithShape="1">
          <a:blip r:embed="rId3">
            <a:alphaModFix/>
          </a:blip>
          <a:srcRect b="0" l="0" r="0" t="0"/>
          <a:stretch/>
        </p:blipFill>
        <p:spPr>
          <a:xfrm>
            <a:off x="75428" y="959499"/>
            <a:ext cx="6078774" cy="4154050"/>
          </a:xfrm>
          <a:prstGeom prst="rect">
            <a:avLst/>
          </a:prstGeom>
          <a:noFill/>
          <a:ln>
            <a:noFill/>
          </a:ln>
        </p:spPr>
      </p:pic>
      <p:sp>
        <p:nvSpPr>
          <p:cNvPr id="236" name="Google Shape;236;p23"/>
          <p:cNvSpPr/>
          <p:nvPr/>
        </p:nvSpPr>
        <p:spPr>
          <a:xfrm>
            <a:off x="226500" y="2294125"/>
            <a:ext cx="3821100" cy="920700"/>
          </a:xfrm>
          <a:prstGeom prst="rect">
            <a:avLst/>
          </a:prstGeom>
          <a:noFill/>
          <a:ln cap="flat" cmpd="sng" w="3810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237" name="Google Shape;237;p23"/>
          <p:cNvSpPr txBox="1"/>
          <p:nvPr/>
        </p:nvSpPr>
        <p:spPr>
          <a:xfrm>
            <a:off x="6363625" y="1081300"/>
            <a:ext cx="2657400" cy="73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dk1"/>
                </a:solidFill>
                <a:latin typeface="Times New Roman"/>
                <a:ea typeface="Times New Roman"/>
                <a:cs typeface="Times New Roman"/>
                <a:sym typeface="Times New Roman"/>
              </a:rPr>
              <a:t>Sensitive to the cold, beta-equilibrated EoS</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800">
              <a:solidFill>
                <a:schemeClr val="dk1"/>
              </a:solidFill>
              <a:latin typeface="Times New Roman"/>
              <a:ea typeface="Times New Roman"/>
              <a:cs typeface="Times New Roman"/>
              <a:sym typeface="Times New Roman"/>
            </a:endParaRPr>
          </a:p>
        </p:txBody>
      </p:sp>
      <p:pic>
        <p:nvPicPr>
          <p:cNvPr id="238" name="Google Shape;238;p23" title="{&quot;red&quot;:0,&quot;green&quot;:0,&quot;blue&quot;:0,&quot;origURL&quot;:&quot;https://www.codecogs.com/eqnedit.php?latex=%5CLambda#0&quot;,&quot;size&quot;:18,&quot;width&quot;:131.74015748031496,&quot;height&quot;:45.09448818897638}"/>
          <p:cNvPicPr preferRelativeResize="0"/>
          <p:nvPr/>
        </p:nvPicPr>
        <p:blipFill>
          <a:blip r:embed="rId4">
            <a:alphaModFix/>
          </a:blip>
          <a:stretch>
            <a:fillRect/>
          </a:stretch>
        </p:blipFill>
        <p:spPr>
          <a:xfrm>
            <a:off x="6590100" y="1979950"/>
            <a:ext cx="273073" cy="314175"/>
          </a:xfrm>
          <a:prstGeom prst="rect">
            <a:avLst/>
          </a:prstGeom>
          <a:noFill/>
          <a:ln>
            <a:noFill/>
          </a:ln>
        </p:spPr>
      </p:pic>
      <p:sp>
        <p:nvSpPr>
          <p:cNvPr id="239" name="Google Shape;239;p23"/>
          <p:cNvSpPr txBox="1"/>
          <p:nvPr/>
        </p:nvSpPr>
        <p:spPr>
          <a:xfrm>
            <a:off x="6863175" y="1888075"/>
            <a:ext cx="2157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 - </a:t>
            </a:r>
            <a:r>
              <a:rPr lang="en-GB" sz="1800">
                <a:solidFill>
                  <a:schemeClr val="dk1"/>
                </a:solidFill>
                <a:latin typeface="Times New Roman"/>
                <a:ea typeface="Times New Roman"/>
                <a:cs typeface="Times New Roman"/>
                <a:sym typeface="Times New Roman"/>
              </a:rPr>
              <a:t>Tidal deformability  </a:t>
            </a:r>
            <a:endParaRPr sz="1800">
              <a:solidFill>
                <a:schemeClr val="dk1"/>
              </a:solidFill>
              <a:latin typeface="Times New Roman"/>
              <a:ea typeface="Times New Roman"/>
              <a:cs typeface="Times New Roman"/>
              <a:sym typeface="Times New Roman"/>
            </a:endParaRPr>
          </a:p>
        </p:txBody>
      </p:sp>
      <p:sp>
        <p:nvSpPr>
          <p:cNvPr id="240" name="Google Shape;240;p23"/>
          <p:cNvSpPr/>
          <p:nvPr/>
        </p:nvSpPr>
        <p:spPr>
          <a:xfrm>
            <a:off x="4213100" y="1979950"/>
            <a:ext cx="1677600" cy="1468500"/>
          </a:xfrm>
          <a:prstGeom prst="rect">
            <a:avLst/>
          </a:prstGeom>
          <a:noFill/>
          <a:ln cap="flat" cmpd="sng" w="38100">
            <a:solidFill>
              <a:srgbClr val="00B05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241" name="Google Shape;241;p23"/>
          <p:cNvSpPr txBox="1"/>
          <p:nvPr/>
        </p:nvSpPr>
        <p:spPr>
          <a:xfrm>
            <a:off x="6318475" y="2977400"/>
            <a:ext cx="2747700" cy="184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00B050"/>
                </a:solidFill>
                <a:latin typeface="Times New Roman"/>
                <a:ea typeface="Times New Roman"/>
                <a:cs typeface="Times New Roman"/>
                <a:sym typeface="Times New Roman"/>
              </a:rPr>
              <a:t>Sensitive to the hot EoS out of beta-equilibrium</a:t>
            </a:r>
            <a:endParaRPr sz="1800">
              <a:solidFill>
                <a:srgbClr val="00B050"/>
              </a:solidFill>
              <a:latin typeface="Times New Roman"/>
              <a:ea typeface="Times New Roman"/>
              <a:cs typeface="Times New Roman"/>
              <a:sym typeface="Times New Roman"/>
            </a:endParaRPr>
          </a:p>
          <a:p>
            <a:pPr indent="0" lvl="0" marL="0" rtl="0" algn="ctr">
              <a:spcBef>
                <a:spcPts val="0"/>
              </a:spcBef>
              <a:spcAft>
                <a:spcPts val="0"/>
              </a:spcAft>
              <a:buNone/>
            </a:pPr>
            <a:r>
              <a:t/>
            </a:r>
            <a:endParaRPr sz="1800">
              <a:solidFill>
                <a:srgbClr val="00B050"/>
              </a:solidFill>
              <a:latin typeface="Times New Roman"/>
              <a:ea typeface="Times New Roman"/>
              <a:cs typeface="Times New Roman"/>
              <a:sym typeface="Times New Roman"/>
            </a:endParaRPr>
          </a:p>
          <a:p>
            <a:pPr indent="0" lvl="0" marL="0" rtl="0" algn="ctr">
              <a:spcBef>
                <a:spcPts val="0"/>
              </a:spcBef>
              <a:spcAft>
                <a:spcPts val="0"/>
              </a:spcAft>
              <a:buNone/>
            </a:pPr>
            <a:r>
              <a:rPr lang="en-GB" sz="1800">
                <a:solidFill>
                  <a:srgbClr val="00B050"/>
                </a:solidFill>
                <a:latin typeface="Times New Roman"/>
                <a:ea typeface="Times New Roman"/>
                <a:cs typeface="Times New Roman"/>
                <a:sym typeface="Times New Roman"/>
              </a:rPr>
              <a:t> </a:t>
            </a:r>
            <a:endParaRPr sz="1800">
              <a:solidFill>
                <a:srgbClr val="00B050"/>
              </a:solidFill>
              <a:latin typeface="Times New Roman"/>
              <a:ea typeface="Times New Roman"/>
              <a:cs typeface="Times New Roman"/>
              <a:sym typeface="Times New Roman"/>
            </a:endParaRPr>
          </a:p>
        </p:txBody>
      </p:sp>
      <p:pic>
        <p:nvPicPr>
          <p:cNvPr id="242" name="Google Shape;242;p23" title="{&quot;red&quot;:0,&quot;green&quot;:176,&quot;blue&quot;:80,&quot;origURL&quot;:&quot;https://www.codecogs.com/eqnedit.php?latex=f_%7B%5Cmathrm%7Bpeak%7D%7D%2C%20M_%7B%5Cmathrm%7Bej%7D%7D%2C%20M_%7B%5Cmathrm%7Bthresh%7D%7D#0&quot;,&quot;size&quot;:18,&quot;width&quot;:216.35433070866142,&quot;height&quot;:145.44094488188978}"/>
          <p:cNvPicPr preferRelativeResize="0"/>
          <p:nvPr/>
        </p:nvPicPr>
        <p:blipFill>
          <a:blip r:embed="rId5">
            <a:alphaModFix/>
          </a:blip>
          <a:stretch>
            <a:fillRect/>
          </a:stretch>
        </p:blipFill>
        <p:spPr>
          <a:xfrm>
            <a:off x="6590100" y="3851250"/>
            <a:ext cx="2282032" cy="31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4"/>
          <p:cNvSpPr txBox="1"/>
          <p:nvPr>
            <p:ph type="title"/>
          </p:nvPr>
        </p:nvSpPr>
        <p:spPr>
          <a:xfrm>
            <a:off x="311700" y="33231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90"/>
              <a:buFont typeface="Arial"/>
              <a:buNone/>
            </a:pPr>
            <a:r>
              <a:rPr lang="en-GB" sz="2500">
                <a:solidFill>
                  <a:schemeClr val="lt1"/>
                </a:solidFill>
              </a:rPr>
              <a:t>Gravitational-wave spectrogram</a:t>
            </a:r>
            <a:endParaRPr sz="2500">
              <a:solidFill>
                <a:schemeClr val="lt1"/>
              </a:solidFill>
              <a:latin typeface="Arial"/>
              <a:ea typeface="Arial"/>
              <a:cs typeface="Arial"/>
              <a:sym typeface="Arial"/>
            </a:endParaRPr>
          </a:p>
          <a:p>
            <a:pPr indent="0" lvl="0" marL="0" rtl="0" algn="l">
              <a:spcBef>
                <a:spcPts val="0"/>
              </a:spcBef>
              <a:spcAft>
                <a:spcPts val="0"/>
              </a:spcAft>
              <a:buNone/>
            </a:pPr>
            <a:r>
              <a:t/>
            </a:r>
            <a:endParaRPr sz="2500"/>
          </a:p>
        </p:txBody>
      </p:sp>
      <p:sp>
        <p:nvSpPr>
          <p:cNvPr id="248" name="Google Shape;24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249" name="Google Shape;249;p24"/>
          <p:cNvPicPr preferRelativeResize="0"/>
          <p:nvPr/>
        </p:nvPicPr>
        <p:blipFill rotWithShape="1">
          <a:blip r:embed="rId3">
            <a:alphaModFix/>
          </a:blip>
          <a:srcRect b="0" l="0" r="0" t="0"/>
          <a:stretch/>
        </p:blipFill>
        <p:spPr>
          <a:xfrm>
            <a:off x="311700" y="947075"/>
            <a:ext cx="4948496" cy="3760553"/>
          </a:xfrm>
          <a:prstGeom prst="rect">
            <a:avLst/>
          </a:prstGeom>
          <a:noFill/>
          <a:ln>
            <a:noFill/>
          </a:ln>
        </p:spPr>
      </p:pic>
      <p:sp>
        <p:nvSpPr>
          <p:cNvPr id="250" name="Google Shape;250;p24"/>
          <p:cNvSpPr txBox="1"/>
          <p:nvPr/>
        </p:nvSpPr>
        <p:spPr>
          <a:xfrm rot="-818746">
            <a:off x="3714874" y="1966884"/>
            <a:ext cx="1024931" cy="574169"/>
          </a:xfrm>
          <a:prstGeom prst="rect">
            <a:avLst/>
          </a:prstGeom>
          <a:noFill/>
          <a:ln>
            <a:noFill/>
          </a:ln>
        </p:spPr>
        <p:txBody>
          <a:bodyPr anchorCtr="0" anchor="t" bIns="31575" lIns="63175" spcFirstLastPara="1" rIns="63175" wrap="square" tIns="31575">
            <a:spAutoFit/>
          </a:bodyPr>
          <a:lstStyle/>
          <a:p>
            <a:pPr indent="0" lvl="0" marL="0" marR="0" rtl="0" algn="ctr">
              <a:spcBef>
                <a:spcPts val="0"/>
              </a:spcBef>
              <a:spcAft>
                <a:spcPts val="0"/>
              </a:spcAft>
              <a:buNone/>
            </a:pPr>
            <a:r>
              <a:rPr lang="en-GB" sz="1657">
                <a:solidFill>
                  <a:srgbClr val="FF0000"/>
                </a:solidFill>
                <a:latin typeface="Calibri"/>
                <a:ea typeface="Calibri"/>
                <a:cs typeface="Calibri"/>
                <a:sym typeface="Calibri"/>
              </a:rPr>
              <a:t>Advanced </a:t>
            </a:r>
            <a:endParaRPr sz="1013"/>
          </a:p>
          <a:p>
            <a:pPr indent="0" lvl="0" marL="0" marR="0" rtl="0" algn="ctr">
              <a:spcBef>
                <a:spcPts val="0"/>
              </a:spcBef>
              <a:spcAft>
                <a:spcPts val="0"/>
              </a:spcAft>
              <a:buNone/>
            </a:pPr>
            <a:r>
              <a:rPr lang="en-GB" sz="1657">
                <a:solidFill>
                  <a:srgbClr val="FF0000"/>
                </a:solidFill>
                <a:latin typeface="Calibri"/>
                <a:ea typeface="Calibri"/>
                <a:cs typeface="Calibri"/>
                <a:sym typeface="Calibri"/>
              </a:rPr>
              <a:t>LIGO</a:t>
            </a:r>
            <a:endParaRPr sz="1013"/>
          </a:p>
        </p:txBody>
      </p:sp>
      <p:sp>
        <p:nvSpPr>
          <p:cNvPr id="251" name="Google Shape;251;p24"/>
          <p:cNvSpPr txBox="1"/>
          <p:nvPr/>
        </p:nvSpPr>
        <p:spPr>
          <a:xfrm rot="-1051587">
            <a:off x="2382688" y="3354134"/>
            <a:ext cx="975274" cy="574318"/>
          </a:xfrm>
          <a:prstGeom prst="rect">
            <a:avLst/>
          </a:prstGeom>
          <a:noFill/>
          <a:ln>
            <a:noFill/>
          </a:ln>
        </p:spPr>
        <p:txBody>
          <a:bodyPr anchorCtr="0" anchor="t" bIns="31575" lIns="63175" spcFirstLastPara="1" rIns="63175" wrap="square" tIns="31575">
            <a:spAutoFit/>
          </a:bodyPr>
          <a:lstStyle/>
          <a:p>
            <a:pPr indent="0" lvl="0" marL="0" marR="0" rtl="0" algn="ctr">
              <a:spcBef>
                <a:spcPts val="0"/>
              </a:spcBef>
              <a:spcAft>
                <a:spcPts val="0"/>
              </a:spcAft>
              <a:buNone/>
            </a:pPr>
            <a:r>
              <a:rPr lang="en-GB" sz="1657">
                <a:solidFill>
                  <a:srgbClr val="000000"/>
                </a:solidFill>
                <a:latin typeface="Calibri"/>
                <a:ea typeface="Calibri"/>
                <a:cs typeface="Calibri"/>
                <a:sym typeface="Calibri"/>
              </a:rPr>
              <a:t>Einstein </a:t>
            </a:r>
            <a:endParaRPr sz="1013"/>
          </a:p>
          <a:p>
            <a:pPr indent="0" lvl="0" marL="0" marR="0" rtl="0" algn="ctr">
              <a:spcBef>
                <a:spcPts val="0"/>
              </a:spcBef>
              <a:spcAft>
                <a:spcPts val="0"/>
              </a:spcAft>
              <a:buNone/>
            </a:pPr>
            <a:r>
              <a:rPr lang="en-GB" sz="1657">
                <a:solidFill>
                  <a:srgbClr val="000000"/>
                </a:solidFill>
                <a:latin typeface="Calibri"/>
                <a:ea typeface="Calibri"/>
                <a:cs typeface="Calibri"/>
                <a:sym typeface="Calibri"/>
              </a:rPr>
              <a:t>Telescope</a:t>
            </a:r>
            <a:endParaRPr sz="1013"/>
          </a:p>
        </p:txBody>
      </p:sp>
      <p:sp>
        <p:nvSpPr>
          <p:cNvPr id="252" name="Google Shape;252;p24"/>
          <p:cNvSpPr/>
          <p:nvPr/>
        </p:nvSpPr>
        <p:spPr>
          <a:xfrm>
            <a:off x="3159795" y="1186231"/>
            <a:ext cx="925500" cy="842400"/>
          </a:xfrm>
          <a:prstGeom prst="ellipse">
            <a:avLst/>
          </a:prstGeom>
          <a:noFill/>
          <a:ln cap="flat" cmpd="sng" w="8775">
            <a:solidFill>
              <a:srgbClr val="00B050"/>
            </a:solidFill>
            <a:prstDash val="dash"/>
            <a:miter lim="800000"/>
            <a:headEnd len="sm" w="sm" type="none"/>
            <a:tailEnd len="sm" w="sm" type="none"/>
          </a:ln>
        </p:spPr>
        <p:txBody>
          <a:bodyPr anchorCtr="0" anchor="ctr" bIns="31575" lIns="63175" spcFirstLastPara="1" rIns="63175" wrap="square" tIns="31575">
            <a:noAutofit/>
          </a:bodyPr>
          <a:lstStyle/>
          <a:p>
            <a:pPr indent="0" lvl="0" marL="0" marR="0" rtl="0" algn="ctr">
              <a:spcBef>
                <a:spcPts val="0"/>
              </a:spcBef>
              <a:spcAft>
                <a:spcPts val="0"/>
              </a:spcAft>
              <a:buNone/>
            </a:pPr>
            <a:r>
              <a:t/>
            </a:r>
            <a:endParaRPr sz="1657">
              <a:solidFill>
                <a:srgbClr val="FFFFFF"/>
              </a:solidFill>
              <a:latin typeface="Calibri"/>
              <a:ea typeface="Calibri"/>
              <a:cs typeface="Calibri"/>
              <a:sym typeface="Calibri"/>
            </a:endParaRPr>
          </a:p>
        </p:txBody>
      </p:sp>
      <p:sp>
        <p:nvSpPr>
          <p:cNvPr id="253" name="Google Shape;253;p24"/>
          <p:cNvSpPr/>
          <p:nvPr/>
        </p:nvSpPr>
        <p:spPr>
          <a:xfrm>
            <a:off x="2354191" y="1362999"/>
            <a:ext cx="652200" cy="660300"/>
          </a:xfrm>
          <a:prstGeom prst="ellipse">
            <a:avLst/>
          </a:prstGeom>
          <a:noFill/>
          <a:ln cap="flat" cmpd="sng" w="8775">
            <a:solidFill>
              <a:srgbClr val="7030A0"/>
            </a:solidFill>
            <a:prstDash val="dash"/>
            <a:miter lim="800000"/>
            <a:headEnd len="sm" w="sm" type="none"/>
            <a:tailEnd len="sm" w="sm" type="none"/>
          </a:ln>
        </p:spPr>
        <p:txBody>
          <a:bodyPr anchorCtr="0" anchor="ctr" bIns="31575" lIns="63175" spcFirstLastPara="1" rIns="63175" wrap="square" tIns="31575">
            <a:noAutofit/>
          </a:bodyPr>
          <a:lstStyle/>
          <a:p>
            <a:pPr indent="0" lvl="0" marL="0" marR="0" rtl="0" algn="ctr">
              <a:spcBef>
                <a:spcPts val="0"/>
              </a:spcBef>
              <a:spcAft>
                <a:spcPts val="0"/>
              </a:spcAft>
              <a:buNone/>
            </a:pPr>
            <a:r>
              <a:t/>
            </a:r>
            <a:endParaRPr sz="1657">
              <a:solidFill>
                <a:srgbClr val="7030A0"/>
              </a:solidFill>
              <a:latin typeface="Calibri"/>
              <a:ea typeface="Calibri"/>
              <a:cs typeface="Calibri"/>
              <a:sym typeface="Calibri"/>
            </a:endParaRPr>
          </a:p>
        </p:txBody>
      </p:sp>
      <p:sp>
        <p:nvSpPr>
          <p:cNvPr id="254" name="Google Shape;254;p24"/>
          <p:cNvSpPr/>
          <p:nvPr/>
        </p:nvSpPr>
        <p:spPr>
          <a:xfrm>
            <a:off x="1451194" y="1366942"/>
            <a:ext cx="652200" cy="660300"/>
          </a:xfrm>
          <a:prstGeom prst="ellipse">
            <a:avLst/>
          </a:prstGeom>
          <a:noFill/>
          <a:ln cap="flat" cmpd="sng" w="8775">
            <a:solidFill>
              <a:srgbClr val="FFC000"/>
            </a:solidFill>
            <a:prstDash val="dash"/>
            <a:miter lim="800000"/>
            <a:headEnd len="sm" w="sm" type="none"/>
            <a:tailEnd len="sm" w="sm" type="none"/>
          </a:ln>
        </p:spPr>
        <p:txBody>
          <a:bodyPr anchorCtr="0" anchor="ctr" bIns="31575" lIns="63175" spcFirstLastPara="1" rIns="63175" wrap="square" tIns="31575">
            <a:noAutofit/>
          </a:bodyPr>
          <a:lstStyle/>
          <a:p>
            <a:pPr indent="0" lvl="0" marL="0" marR="0" rtl="0" algn="ctr">
              <a:spcBef>
                <a:spcPts val="0"/>
              </a:spcBef>
              <a:spcAft>
                <a:spcPts val="0"/>
              </a:spcAft>
              <a:buNone/>
            </a:pPr>
            <a:r>
              <a:t/>
            </a:r>
            <a:endParaRPr sz="1657">
              <a:solidFill>
                <a:srgbClr val="7030A0"/>
              </a:solidFill>
              <a:latin typeface="Calibri"/>
              <a:ea typeface="Calibri"/>
              <a:cs typeface="Calibri"/>
              <a:sym typeface="Calibri"/>
            </a:endParaRPr>
          </a:p>
        </p:txBody>
      </p:sp>
      <p:sp>
        <p:nvSpPr>
          <p:cNvPr id="255" name="Google Shape;255;p24"/>
          <p:cNvSpPr txBox="1"/>
          <p:nvPr/>
        </p:nvSpPr>
        <p:spPr>
          <a:xfrm>
            <a:off x="5260200" y="1113775"/>
            <a:ext cx="3212400" cy="987300"/>
          </a:xfrm>
          <a:prstGeom prst="rect">
            <a:avLst/>
          </a:prstGeom>
          <a:noFill/>
          <a:ln>
            <a:noFill/>
          </a:ln>
        </p:spPr>
        <p:txBody>
          <a:bodyPr anchorCtr="0" anchor="t" bIns="31575" lIns="63175" spcFirstLastPara="1" rIns="63175" wrap="square" tIns="31575">
            <a:spAutoFit/>
          </a:bodyPr>
          <a:lstStyle/>
          <a:p>
            <a:pPr indent="0" lvl="0" marL="0" marR="0" rtl="0" algn="ctr">
              <a:spcBef>
                <a:spcPts val="0"/>
              </a:spcBef>
              <a:spcAft>
                <a:spcPts val="0"/>
              </a:spcAft>
              <a:buNone/>
            </a:pPr>
            <a:r>
              <a:rPr lang="en-GB" sz="2000">
                <a:solidFill>
                  <a:srgbClr val="000000"/>
                </a:solidFill>
                <a:latin typeface="Times New Roman"/>
                <a:ea typeface="Times New Roman"/>
                <a:cs typeface="Times New Roman"/>
                <a:sym typeface="Times New Roman"/>
              </a:rPr>
              <a:t>Post-merger spectral features are affected by the finite-temperature EoS</a:t>
            </a:r>
            <a:endParaRPr sz="2000">
              <a:solidFill>
                <a:srgbClr val="000000"/>
              </a:solidFill>
              <a:latin typeface="Times New Roman"/>
              <a:ea typeface="Times New Roman"/>
              <a:cs typeface="Times New Roman"/>
              <a:sym typeface="Times New Roman"/>
            </a:endParaRPr>
          </a:p>
        </p:txBody>
      </p:sp>
      <p:sp>
        <p:nvSpPr>
          <p:cNvPr id="256" name="Google Shape;256;p24"/>
          <p:cNvSpPr txBox="1"/>
          <p:nvPr/>
        </p:nvSpPr>
        <p:spPr>
          <a:xfrm>
            <a:off x="1382173" y="4594000"/>
            <a:ext cx="2976300" cy="310200"/>
          </a:xfrm>
          <a:prstGeom prst="rect">
            <a:avLst/>
          </a:prstGeom>
          <a:noFill/>
          <a:ln>
            <a:noFill/>
          </a:ln>
        </p:spPr>
        <p:txBody>
          <a:bodyPr anchorCtr="0" anchor="t" bIns="31575" lIns="63175" spcFirstLastPara="1" rIns="63175" wrap="square" tIns="31575">
            <a:spAutoFit/>
          </a:bodyPr>
          <a:lstStyle/>
          <a:p>
            <a:pPr indent="0" lvl="0" marL="0" marR="0" rtl="0" algn="l">
              <a:spcBef>
                <a:spcPts val="0"/>
              </a:spcBef>
              <a:spcAft>
                <a:spcPts val="0"/>
              </a:spcAft>
              <a:buNone/>
            </a:pPr>
            <a:r>
              <a:rPr i="1" lang="en-GB" sz="1600">
                <a:solidFill>
                  <a:srgbClr val="000000"/>
                </a:solidFill>
                <a:latin typeface="Times New Roman"/>
                <a:ea typeface="Times New Roman"/>
                <a:cs typeface="Times New Roman"/>
                <a:sym typeface="Times New Roman"/>
              </a:rPr>
              <a:t>Bauswein et al, J. Phys. G, 2019</a:t>
            </a:r>
            <a:endParaRPr i="1" sz="1600"/>
          </a:p>
        </p:txBody>
      </p:sp>
      <p:pic>
        <p:nvPicPr>
          <p:cNvPr id="257" name="Google Shape;257;p24" title="{&quot;red&quot;:0,&quot;green&quot;:176,&quot;blue&quot;:80,&quot;origURL&quot;:&quot;https://www.codecogs.com/eqnedit.php?latex=f_%7B%5Cmathrm%7Bpeak%7D#0&quot;,&quot;size&quot;:20,&quot;width&quot;:67.51181102362204,&quot;height&quot;:14.031496062992126}"/>
          <p:cNvPicPr preferRelativeResize="0"/>
          <p:nvPr/>
        </p:nvPicPr>
        <p:blipFill>
          <a:blip r:embed="rId4">
            <a:alphaModFix/>
          </a:blip>
          <a:stretch>
            <a:fillRect/>
          </a:stretch>
        </p:blipFill>
        <p:spPr>
          <a:xfrm>
            <a:off x="5307200" y="2447388"/>
            <a:ext cx="535305" cy="280035"/>
          </a:xfrm>
          <a:prstGeom prst="rect">
            <a:avLst/>
          </a:prstGeom>
          <a:noFill/>
          <a:ln>
            <a:noFill/>
          </a:ln>
        </p:spPr>
      </p:pic>
      <p:sp>
        <p:nvSpPr>
          <p:cNvPr id="258" name="Google Shape;258;p24"/>
          <p:cNvSpPr txBox="1"/>
          <p:nvPr/>
        </p:nvSpPr>
        <p:spPr>
          <a:xfrm>
            <a:off x="5842500" y="2349625"/>
            <a:ext cx="2772900" cy="4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00B050"/>
                </a:solidFill>
                <a:latin typeface="Times New Roman"/>
                <a:ea typeface="Times New Roman"/>
                <a:cs typeface="Times New Roman"/>
                <a:sym typeface="Times New Roman"/>
              </a:rPr>
              <a:t>– dominant frequency peak</a:t>
            </a:r>
            <a:endParaRPr sz="1800">
              <a:solidFill>
                <a:srgbClr val="00B050"/>
              </a:solidFill>
              <a:latin typeface="Times New Roman"/>
              <a:ea typeface="Times New Roman"/>
              <a:cs typeface="Times New Roman"/>
              <a:sym typeface="Times New Roman"/>
            </a:endParaRPr>
          </a:p>
        </p:txBody>
      </p:sp>
      <p:pic>
        <p:nvPicPr>
          <p:cNvPr id="259" name="Google Shape;259;p24" title="{&quot;red&quot;:112,&quot;green&quot;:48,&quot;blue&quot;:160,&quot;origURL&quot;:&quot;https://www.codecogs.com/eqnedit.php?latex=f_%7B%5Cmathrm%7Bspiral%7D#0&quot;,&quot;size&quot;:20,&quot;width&quot;:67.51181102362204,&quot;height&quot;:14.031496062992126}"/>
          <p:cNvPicPr preferRelativeResize="0"/>
          <p:nvPr/>
        </p:nvPicPr>
        <p:blipFill>
          <a:blip r:embed="rId5">
            <a:alphaModFix/>
          </a:blip>
          <a:stretch>
            <a:fillRect/>
          </a:stretch>
        </p:blipFill>
        <p:spPr>
          <a:xfrm>
            <a:off x="5286033" y="3053463"/>
            <a:ext cx="601980" cy="280035"/>
          </a:xfrm>
          <a:prstGeom prst="rect">
            <a:avLst/>
          </a:prstGeom>
          <a:noFill/>
          <a:ln>
            <a:noFill/>
          </a:ln>
        </p:spPr>
      </p:pic>
      <p:sp>
        <p:nvSpPr>
          <p:cNvPr id="260" name="Google Shape;260;p24"/>
          <p:cNvSpPr txBox="1"/>
          <p:nvPr/>
        </p:nvSpPr>
        <p:spPr>
          <a:xfrm>
            <a:off x="5860925" y="2945987"/>
            <a:ext cx="2772900" cy="4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030A0"/>
                </a:solidFill>
                <a:latin typeface="Times New Roman"/>
                <a:ea typeface="Times New Roman"/>
                <a:cs typeface="Times New Roman"/>
                <a:sym typeface="Times New Roman"/>
              </a:rPr>
              <a:t>– secondary frequency peak</a:t>
            </a:r>
            <a:endParaRPr sz="1800">
              <a:solidFill>
                <a:srgbClr val="7030A0"/>
              </a:solidFill>
              <a:latin typeface="Times New Roman"/>
              <a:ea typeface="Times New Roman"/>
              <a:cs typeface="Times New Roman"/>
              <a:sym typeface="Times New Roman"/>
            </a:endParaRPr>
          </a:p>
        </p:txBody>
      </p:sp>
      <p:sp>
        <p:nvSpPr>
          <p:cNvPr id="261" name="Google Shape;261;p24"/>
          <p:cNvSpPr txBox="1"/>
          <p:nvPr/>
        </p:nvSpPr>
        <p:spPr>
          <a:xfrm>
            <a:off x="5797433" y="3489987"/>
            <a:ext cx="2772900" cy="49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FFC000"/>
                </a:solidFill>
                <a:latin typeface="Times New Roman"/>
                <a:ea typeface="Times New Roman"/>
                <a:cs typeface="Times New Roman"/>
                <a:sym typeface="Times New Roman"/>
              </a:rPr>
              <a:t>– secondary frequency peak</a:t>
            </a:r>
            <a:endParaRPr sz="1800">
              <a:solidFill>
                <a:srgbClr val="FFC000"/>
              </a:solidFill>
              <a:latin typeface="Times New Roman"/>
              <a:ea typeface="Times New Roman"/>
              <a:cs typeface="Times New Roman"/>
              <a:sym typeface="Times New Roman"/>
            </a:endParaRPr>
          </a:p>
        </p:txBody>
      </p:sp>
      <p:pic>
        <p:nvPicPr>
          <p:cNvPr id="262" name="Google Shape;262;p24" title="{&quot;red&quot;:255,&quot;green&quot;:192,&quot;blue&quot;:0,&quot;origURL&quot;:&quot;https://www.codecogs.com/eqnedit.php?latex=f_%7B%5Cmathrm%7B2-0%7D#0&quot;,&quot;size&quot;:20,&quot;width&quot;:67.51181102362204,&quot;height&quot;:14.031496062992126}"/>
          <p:cNvPicPr preferRelativeResize="0"/>
          <p:nvPr/>
        </p:nvPicPr>
        <p:blipFill>
          <a:blip r:embed="rId6">
            <a:alphaModFix/>
          </a:blip>
          <a:stretch>
            <a:fillRect/>
          </a:stretch>
        </p:blipFill>
        <p:spPr>
          <a:xfrm>
            <a:off x="5307208" y="3597463"/>
            <a:ext cx="474345" cy="25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5"/>
          <p:cNvSpPr txBox="1"/>
          <p:nvPr>
            <p:ph type="title"/>
          </p:nvPr>
        </p:nvSpPr>
        <p:spPr>
          <a:xfrm>
            <a:off x="311700" y="33231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solidFill>
                  <a:schemeClr val="lt1"/>
                </a:solidFill>
              </a:rPr>
              <a:t>Frequency shift and tidal deformability</a:t>
            </a:r>
            <a:endParaRPr sz="2500">
              <a:solidFill>
                <a:schemeClr val="lt1"/>
              </a:solidFill>
              <a:latin typeface="Arial"/>
              <a:ea typeface="Arial"/>
              <a:cs typeface="Arial"/>
              <a:sym typeface="Arial"/>
            </a:endParaRPr>
          </a:p>
          <a:p>
            <a:pPr indent="0" lvl="0" marL="0" rtl="0" algn="l">
              <a:spcBef>
                <a:spcPts val="0"/>
              </a:spcBef>
              <a:spcAft>
                <a:spcPts val="0"/>
              </a:spcAft>
              <a:buNone/>
            </a:pPr>
            <a:r>
              <a:t/>
            </a:r>
            <a:endParaRPr sz="2500">
              <a:solidFill>
                <a:schemeClr val="lt1"/>
              </a:solidFill>
            </a:endParaRPr>
          </a:p>
        </p:txBody>
      </p:sp>
      <p:grpSp>
        <p:nvGrpSpPr>
          <p:cNvPr id="268" name="Google Shape;268;p25"/>
          <p:cNvGrpSpPr/>
          <p:nvPr/>
        </p:nvGrpSpPr>
        <p:grpSpPr>
          <a:xfrm>
            <a:off x="367160" y="1217148"/>
            <a:ext cx="3963188" cy="3089102"/>
            <a:chOff x="4800067" y="841746"/>
            <a:chExt cx="4152980" cy="3237034"/>
          </a:xfrm>
        </p:grpSpPr>
        <p:pic>
          <p:nvPicPr>
            <p:cNvPr id="269" name="Google Shape;269;p25"/>
            <p:cNvPicPr preferRelativeResize="0"/>
            <p:nvPr/>
          </p:nvPicPr>
          <p:blipFill rotWithShape="1">
            <a:blip r:embed="rId3">
              <a:alphaModFix/>
            </a:blip>
            <a:srcRect b="0" l="0" r="0" t="0"/>
            <a:stretch/>
          </p:blipFill>
          <p:spPr>
            <a:xfrm>
              <a:off x="4800067" y="841746"/>
              <a:ext cx="4152980" cy="3237034"/>
            </a:xfrm>
            <a:prstGeom prst="rect">
              <a:avLst/>
            </a:prstGeom>
            <a:noFill/>
            <a:ln>
              <a:noFill/>
            </a:ln>
          </p:spPr>
        </p:pic>
        <p:sp>
          <p:nvSpPr>
            <p:cNvPr id="270" name="Google Shape;270;p25"/>
            <p:cNvSpPr txBox="1"/>
            <p:nvPr/>
          </p:nvSpPr>
          <p:spPr>
            <a:xfrm>
              <a:off x="6457949" y="1572894"/>
              <a:ext cx="1738500" cy="623400"/>
            </a:xfrm>
            <a:prstGeom prst="rect">
              <a:avLst/>
            </a:prstGeom>
            <a:noFill/>
            <a:ln>
              <a:noFill/>
            </a:ln>
          </p:spPr>
          <p:txBody>
            <a:bodyPr anchorCtr="0" anchor="t" bIns="32725" lIns="65450" spcFirstLastPara="1" rIns="65450" wrap="square" tIns="32725">
              <a:spAutoFit/>
            </a:bodyPr>
            <a:lstStyle/>
            <a:p>
              <a:pPr indent="0" lvl="0" marL="0" marR="0" rtl="0" algn="ctr">
                <a:spcBef>
                  <a:spcPts val="0"/>
                </a:spcBef>
                <a:spcAft>
                  <a:spcPts val="0"/>
                </a:spcAft>
                <a:buNone/>
              </a:pPr>
              <a:r>
                <a:rPr b="1" lang="en-GB" sz="1717">
                  <a:solidFill>
                    <a:srgbClr val="000000"/>
                  </a:solidFill>
                  <a:latin typeface="Times New Roman"/>
                  <a:ea typeface="Times New Roman"/>
                  <a:cs typeface="Times New Roman"/>
                  <a:sym typeface="Times New Roman"/>
                </a:rPr>
                <a:t>Second</a:t>
              </a:r>
              <a:r>
                <a:rPr b="1" lang="en-GB" sz="1717">
                  <a:latin typeface="Times New Roman"/>
                  <a:ea typeface="Times New Roman"/>
                  <a:cs typeface="Times New Roman"/>
                  <a:sym typeface="Times New Roman"/>
                </a:rPr>
                <a:t>-order</a:t>
              </a:r>
              <a:r>
                <a:rPr b="1" lang="en-GB" sz="1717">
                  <a:solidFill>
                    <a:srgbClr val="000000"/>
                  </a:solidFill>
                  <a:latin typeface="Times New Roman"/>
                  <a:ea typeface="Times New Roman"/>
                  <a:cs typeface="Times New Roman"/>
                  <a:sym typeface="Times New Roman"/>
                </a:rPr>
                <a:t> polynomial fit</a:t>
              </a:r>
              <a:endParaRPr sz="1002"/>
            </a:p>
          </p:txBody>
        </p:sp>
        <p:sp>
          <p:nvSpPr>
            <p:cNvPr id="271" name="Google Shape;271;p25"/>
            <p:cNvSpPr txBox="1"/>
            <p:nvPr/>
          </p:nvSpPr>
          <p:spPr>
            <a:xfrm>
              <a:off x="5205803" y="2534445"/>
              <a:ext cx="1670700" cy="900600"/>
            </a:xfrm>
            <a:prstGeom prst="rect">
              <a:avLst/>
            </a:prstGeom>
            <a:noFill/>
            <a:ln>
              <a:noFill/>
            </a:ln>
          </p:spPr>
          <p:txBody>
            <a:bodyPr anchorCtr="0" anchor="t" bIns="32725" lIns="65450" spcFirstLastPara="1" rIns="65450" wrap="square" tIns="32725">
              <a:spAutoFit/>
            </a:bodyPr>
            <a:lstStyle/>
            <a:p>
              <a:pPr indent="0" lvl="0" marL="0" marR="0" rtl="0" algn="ctr">
                <a:spcBef>
                  <a:spcPts val="0"/>
                </a:spcBef>
                <a:spcAft>
                  <a:spcPts val="0"/>
                </a:spcAft>
                <a:buNone/>
              </a:pPr>
              <a:r>
                <a:rPr lang="en-GB" sz="1717">
                  <a:solidFill>
                    <a:srgbClr val="7F7F7F"/>
                  </a:solidFill>
                  <a:latin typeface="Times New Roman"/>
                  <a:ea typeface="Times New Roman"/>
                  <a:cs typeface="Times New Roman"/>
                  <a:sym typeface="Times New Roman"/>
                </a:rPr>
                <a:t>Maximum nucleonic residual</a:t>
              </a:r>
              <a:endParaRPr sz="1002"/>
            </a:p>
          </p:txBody>
        </p:sp>
      </p:grpSp>
      <p:sp>
        <p:nvSpPr>
          <p:cNvPr id="272" name="Google Shape;272;p25"/>
          <p:cNvSpPr txBox="1"/>
          <p:nvPr/>
        </p:nvSpPr>
        <p:spPr>
          <a:xfrm>
            <a:off x="350450" y="4256349"/>
            <a:ext cx="3996600" cy="609900"/>
          </a:xfrm>
          <a:prstGeom prst="rect">
            <a:avLst/>
          </a:prstGeom>
          <a:noFill/>
          <a:ln>
            <a:noFill/>
          </a:ln>
        </p:spPr>
        <p:txBody>
          <a:bodyPr anchorCtr="0" anchor="t" bIns="32725" lIns="65450" spcFirstLastPara="1" rIns="65450" wrap="square" tIns="32725">
            <a:noAutofit/>
          </a:bodyPr>
          <a:lstStyle/>
          <a:p>
            <a:pPr indent="0" lvl="0" marL="0" marR="0" rtl="0" algn="ctr">
              <a:spcBef>
                <a:spcPts val="0"/>
              </a:spcBef>
              <a:spcAft>
                <a:spcPts val="0"/>
              </a:spcAft>
              <a:buNone/>
            </a:pPr>
            <a:r>
              <a:rPr lang="en-GB" sz="1900">
                <a:solidFill>
                  <a:srgbClr val="00B050"/>
                </a:solidFill>
                <a:latin typeface="Times New Roman"/>
                <a:ea typeface="Times New Roman"/>
                <a:cs typeface="Times New Roman"/>
                <a:sym typeface="Times New Roman"/>
              </a:rPr>
              <a:t>Hyperonic EoS do not follow the nucleonic                    relation </a:t>
            </a:r>
            <a:endParaRPr sz="1900">
              <a:solidFill>
                <a:srgbClr val="00B05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900">
              <a:solidFill>
                <a:srgbClr val="00B050"/>
              </a:solidFill>
              <a:latin typeface="Times New Roman"/>
              <a:ea typeface="Times New Roman"/>
              <a:cs typeface="Times New Roman"/>
              <a:sym typeface="Times New Roman"/>
            </a:endParaRPr>
          </a:p>
        </p:txBody>
      </p:sp>
      <p:pic>
        <p:nvPicPr>
          <p:cNvPr id="273" name="Google Shape;273;p25" title="{&quot;red&quot;:0,&quot;green&quot;:176,&quot;blue&quot;:80,&quot;origURL&quot;:&quot;https://www.codecogs.com/eqnedit.php?latex=f_%7B%5Cmathrm%7Bpeak%7D%7D-%5CLambda#0&quot;,&quot;size&quot;:19,&quot;width&quot;:121.74803149606299,&quot;height&quot;:16.96062992125984}"/>
          <p:cNvPicPr preferRelativeResize="0"/>
          <p:nvPr/>
        </p:nvPicPr>
        <p:blipFill>
          <a:blip r:embed="rId4">
            <a:alphaModFix/>
          </a:blip>
          <a:stretch>
            <a:fillRect/>
          </a:stretch>
        </p:blipFill>
        <p:spPr>
          <a:xfrm>
            <a:off x="1950298" y="4612206"/>
            <a:ext cx="1029748" cy="269653"/>
          </a:xfrm>
          <a:prstGeom prst="rect">
            <a:avLst/>
          </a:prstGeom>
          <a:noFill/>
          <a:ln>
            <a:noFill/>
          </a:ln>
        </p:spPr>
      </p:pic>
      <p:sp>
        <p:nvSpPr>
          <p:cNvPr id="274" name="Google Shape;27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r>
              <a:rPr lang="en-GB"/>
              <a:t>12</a:t>
            </a:r>
            <a:endParaRPr/>
          </a:p>
        </p:txBody>
      </p:sp>
      <p:pic>
        <p:nvPicPr>
          <p:cNvPr id="275" name="Google Shape;275;p25" title="{&quot;red&quot;:0,&quot;green&quot;:0,&quot;blue&quot;:0,&quot;origURL&quot;:&quot;https://www.codecogs.com/eqnedit.php?latex=M_%7B%5Cmathrm%7Btot%7D%7D%20%3D%202.8M_%7B%5Codot%7D%3B%20M_1%2FM_2%20%3D%201#0&quot;,&quot;size&quot;:18,&quot;width&quot;:154.3228346456693,&quot;height&quot;:87.9212598425197}"/>
          <p:cNvPicPr preferRelativeResize="0"/>
          <p:nvPr/>
        </p:nvPicPr>
        <p:blipFill>
          <a:blip r:embed="rId5">
            <a:alphaModFix/>
          </a:blip>
          <a:stretch>
            <a:fillRect/>
          </a:stretch>
        </p:blipFill>
        <p:spPr>
          <a:xfrm>
            <a:off x="1042919" y="1007329"/>
            <a:ext cx="2611657" cy="233175"/>
          </a:xfrm>
          <a:prstGeom prst="rect">
            <a:avLst/>
          </a:prstGeom>
          <a:noFill/>
          <a:ln>
            <a:noFill/>
          </a:ln>
        </p:spPr>
      </p:pic>
      <p:grpSp>
        <p:nvGrpSpPr>
          <p:cNvPr id="276" name="Google Shape;276;p25"/>
          <p:cNvGrpSpPr/>
          <p:nvPr/>
        </p:nvGrpSpPr>
        <p:grpSpPr>
          <a:xfrm>
            <a:off x="4572000" y="1018989"/>
            <a:ext cx="4260314" cy="3847260"/>
            <a:chOff x="4572000" y="1018989"/>
            <a:chExt cx="4260314" cy="3847260"/>
          </a:xfrm>
        </p:grpSpPr>
        <p:pic>
          <p:nvPicPr>
            <p:cNvPr id="277" name="Google Shape;277;p25" title="image4222.png"/>
            <p:cNvPicPr preferRelativeResize="0"/>
            <p:nvPr/>
          </p:nvPicPr>
          <p:blipFill>
            <a:blip r:embed="rId6">
              <a:alphaModFix/>
            </a:blip>
            <a:stretch>
              <a:fillRect/>
            </a:stretch>
          </p:blipFill>
          <p:spPr>
            <a:xfrm>
              <a:off x="4717861" y="1157501"/>
              <a:ext cx="4114452" cy="3208377"/>
            </a:xfrm>
            <a:prstGeom prst="rect">
              <a:avLst/>
            </a:prstGeom>
            <a:noFill/>
            <a:ln>
              <a:noFill/>
            </a:ln>
          </p:spPr>
        </p:pic>
        <p:pic>
          <p:nvPicPr>
            <p:cNvPr id="278" name="Google Shape;278;p25" title="{&quot;red&quot;:0,&quot;green&quot;:0,&quot;blue&quot;:0,&quot;origURL&quot;:&quot;https://www.codecogs.com/eqnedit.php?latex=M_%7B%5Cmathrm%7Btot%7D%7D%20%3D%202.8M_%7B%5Codot%7D%3B%20M_1%2FM_2%20%3D%200.8#0&quot;,&quot;size&quot;:18,&quot;width&quot;:154.3228346456693,&quot;height&quot;:87.9212598425197}"/>
            <p:cNvPicPr preferRelativeResize="0"/>
            <p:nvPr/>
          </p:nvPicPr>
          <p:blipFill>
            <a:blip r:embed="rId7">
              <a:alphaModFix/>
            </a:blip>
            <a:stretch>
              <a:fillRect/>
            </a:stretch>
          </p:blipFill>
          <p:spPr>
            <a:xfrm>
              <a:off x="5516744" y="1018989"/>
              <a:ext cx="2516675" cy="209825"/>
            </a:xfrm>
            <a:prstGeom prst="rect">
              <a:avLst/>
            </a:prstGeom>
            <a:noFill/>
            <a:ln>
              <a:noFill/>
            </a:ln>
          </p:spPr>
        </p:pic>
        <p:sp>
          <p:nvSpPr>
            <p:cNvPr id="279" name="Google Shape;279;p25"/>
            <p:cNvSpPr txBox="1"/>
            <p:nvPr/>
          </p:nvSpPr>
          <p:spPr>
            <a:xfrm>
              <a:off x="4572000" y="4256349"/>
              <a:ext cx="3996600" cy="609900"/>
            </a:xfrm>
            <a:prstGeom prst="rect">
              <a:avLst/>
            </a:prstGeom>
            <a:noFill/>
            <a:ln>
              <a:noFill/>
            </a:ln>
          </p:spPr>
          <p:txBody>
            <a:bodyPr anchorCtr="0" anchor="t" bIns="32725" lIns="65450" spcFirstLastPara="1" rIns="65450" wrap="square" tIns="32725">
              <a:noAutofit/>
            </a:bodyPr>
            <a:lstStyle/>
            <a:p>
              <a:pPr indent="0" lvl="0" marL="0" marR="0" rtl="0" algn="ctr">
                <a:spcBef>
                  <a:spcPts val="0"/>
                </a:spcBef>
                <a:spcAft>
                  <a:spcPts val="0"/>
                </a:spcAft>
                <a:buNone/>
              </a:pPr>
              <a:r>
                <a:rPr lang="en-GB" sz="1900">
                  <a:solidFill>
                    <a:srgbClr val="00B050"/>
                  </a:solidFill>
                  <a:latin typeface="Times New Roman"/>
                  <a:ea typeface="Times New Roman"/>
                  <a:cs typeface="Times New Roman"/>
                  <a:sym typeface="Times New Roman"/>
                </a:rPr>
                <a:t>The conclusion does not depend on the initial configuration</a:t>
              </a:r>
              <a:endParaRPr sz="1900">
                <a:solidFill>
                  <a:srgbClr val="00B050"/>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1900">
                <a:solidFill>
                  <a:srgbClr val="00B050"/>
                </a:solidFill>
                <a:latin typeface="Times New Roman"/>
                <a:ea typeface="Times New Roman"/>
                <a:cs typeface="Times New Roman"/>
                <a:sym typeface="Times New Roman"/>
              </a:endParaRPr>
            </a:p>
          </p:txBody>
        </p:sp>
      </p:grpSp>
      <p:sp>
        <p:nvSpPr>
          <p:cNvPr id="280" name="Google Shape;280;p25"/>
          <p:cNvSpPr txBox="1"/>
          <p:nvPr/>
        </p:nvSpPr>
        <p:spPr>
          <a:xfrm>
            <a:off x="3289775" y="4803927"/>
            <a:ext cx="2897400" cy="309900"/>
          </a:xfrm>
          <a:prstGeom prst="rect">
            <a:avLst/>
          </a:prstGeom>
          <a:noFill/>
          <a:ln>
            <a:noFill/>
          </a:ln>
        </p:spPr>
        <p:txBody>
          <a:bodyPr anchorCtr="0" anchor="t" bIns="31450" lIns="62900" spcFirstLastPara="1" rIns="62900" wrap="square" tIns="31450">
            <a:spAutoFit/>
          </a:bodyPr>
          <a:lstStyle/>
          <a:p>
            <a:pPr indent="0" lvl="0" marL="0" rtl="0" algn="l">
              <a:spcBef>
                <a:spcPts val="0"/>
              </a:spcBef>
              <a:spcAft>
                <a:spcPts val="0"/>
              </a:spcAft>
              <a:buNone/>
            </a:pPr>
            <a:r>
              <a:rPr i="1" lang="en-GB" sz="1600">
                <a:latin typeface="Times New Roman"/>
                <a:ea typeface="Times New Roman"/>
                <a:cs typeface="Times New Roman"/>
                <a:sym typeface="Times New Roman"/>
              </a:rPr>
              <a:t>Kochankovski et al., PRD, 2025</a:t>
            </a:r>
            <a:endParaRPr i="1" sz="16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idx="12" type="sldNum"/>
          </p:nvPr>
        </p:nvSpPr>
        <p:spPr>
          <a:xfrm>
            <a:off x="8458519"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grpSp>
        <p:nvGrpSpPr>
          <p:cNvPr id="286" name="Google Shape;286;p26"/>
          <p:cNvGrpSpPr/>
          <p:nvPr/>
        </p:nvGrpSpPr>
        <p:grpSpPr>
          <a:xfrm>
            <a:off x="311683" y="1336566"/>
            <a:ext cx="4134674" cy="2923507"/>
            <a:chOff x="386684" y="1483945"/>
            <a:chExt cx="4185316" cy="2959315"/>
          </a:xfrm>
        </p:grpSpPr>
        <p:grpSp>
          <p:nvGrpSpPr>
            <p:cNvPr id="287" name="Google Shape;287;p26"/>
            <p:cNvGrpSpPr/>
            <p:nvPr/>
          </p:nvGrpSpPr>
          <p:grpSpPr>
            <a:xfrm>
              <a:off x="386684" y="1483945"/>
              <a:ext cx="4185316" cy="2959315"/>
              <a:chOff x="386684" y="1483945"/>
              <a:chExt cx="4185316" cy="2959315"/>
            </a:xfrm>
          </p:grpSpPr>
          <p:pic>
            <p:nvPicPr>
              <p:cNvPr id="288" name="Google Shape;288;p26"/>
              <p:cNvPicPr preferRelativeResize="0"/>
              <p:nvPr/>
            </p:nvPicPr>
            <p:blipFill rotWithShape="1">
              <a:blip r:embed="rId3">
                <a:alphaModFix/>
              </a:blip>
              <a:srcRect b="0" l="0" r="0" t="0"/>
              <a:stretch/>
            </p:blipFill>
            <p:spPr>
              <a:xfrm>
                <a:off x="386684" y="1483945"/>
                <a:ext cx="4185316" cy="2959315"/>
              </a:xfrm>
              <a:prstGeom prst="rect">
                <a:avLst/>
              </a:prstGeom>
              <a:noFill/>
              <a:ln>
                <a:noFill/>
              </a:ln>
            </p:spPr>
          </p:pic>
          <p:sp>
            <p:nvSpPr>
              <p:cNvPr id="289" name="Google Shape;289;p26"/>
              <p:cNvSpPr txBox="1"/>
              <p:nvPr/>
            </p:nvSpPr>
            <p:spPr>
              <a:xfrm>
                <a:off x="2659626" y="2843978"/>
                <a:ext cx="1864500" cy="622200"/>
              </a:xfrm>
              <a:prstGeom prst="rect">
                <a:avLst/>
              </a:prstGeom>
              <a:noFill/>
              <a:ln>
                <a:noFill/>
              </a:ln>
            </p:spPr>
            <p:txBody>
              <a:bodyPr anchorCtr="0" anchor="t" bIns="33850" lIns="67750" spcFirstLastPara="1" rIns="67750" wrap="square" tIns="33850">
                <a:spAutoFit/>
              </a:bodyPr>
              <a:lstStyle/>
              <a:p>
                <a:pPr indent="0" lvl="0" marL="0" marR="0" rtl="0" algn="ctr">
                  <a:spcBef>
                    <a:spcPts val="0"/>
                  </a:spcBef>
                  <a:spcAft>
                    <a:spcPts val="0"/>
                  </a:spcAft>
                  <a:buNone/>
                </a:pPr>
                <a:r>
                  <a:rPr lang="en-GB" sz="1774">
                    <a:solidFill>
                      <a:srgbClr val="00B050"/>
                    </a:solidFill>
                    <a:latin typeface="Times New Roman"/>
                    <a:ea typeface="Times New Roman"/>
                    <a:cs typeface="Times New Roman"/>
                    <a:sym typeface="Times New Roman"/>
                  </a:rPr>
                  <a:t>Remnants with quark matter</a:t>
                </a:r>
                <a:endParaRPr sz="737"/>
              </a:p>
            </p:txBody>
          </p:sp>
          <p:cxnSp>
            <p:nvCxnSpPr>
              <p:cNvPr id="290" name="Google Shape;290;p26"/>
              <p:cNvCxnSpPr/>
              <p:nvPr/>
            </p:nvCxnSpPr>
            <p:spPr>
              <a:xfrm flipH="1" rot="10800000">
                <a:off x="3873910" y="2215780"/>
                <a:ext cx="256800" cy="649500"/>
              </a:xfrm>
              <a:prstGeom prst="straightConnector1">
                <a:avLst/>
              </a:prstGeom>
              <a:noFill/>
              <a:ln cap="flat" cmpd="sng" w="42350">
                <a:solidFill>
                  <a:srgbClr val="00B050"/>
                </a:solidFill>
                <a:prstDash val="solid"/>
                <a:miter lim="800000"/>
                <a:headEnd len="sm" w="sm" type="none"/>
                <a:tailEnd len="med" w="med" type="triangle"/>
              </a:ln>
            </p:spPr>
          </p:cxnSp>
        </p:grpSp>
        <p:sp>
          <p:nvSpPr>
            <p:cNvPr id="291" name="Google Shape;291;p26"/>
            <p:cNvSpPr txBox="1"/>
            <p:nvPr/>
          </p:nvSpPr>
          <p:spPr>
            <a:xfrm>
              <a:off x="1268143" y="1894211"/>
              <a:ext cx="2535300" cy="284100"/>
            </a:xfrm>
            <a:prstGeom prst="rect">
              <a:avLst/>
            </a:prstGeom>
            <a:noFill/>
            <a:ln>
              <a:noFill/>
            </a:ln>
          </p:spPr>
          <p:txBody>
            <a:bodyPr anchorCtr="0" anchor="t" bIns="33850" lIns="67750" spcFirstLastPara="1" rIns="67750" wrap="square" tIns="33850">
              <a:spAutoFit/>
            </a:bodyPr>
            <a:lstStyle/>
            <a:p>
              <a:pPr indent="0" lvl="0" marL="0" marR="0" rtl="0" algn="ctr">
                <a:spcBef>
                  <a:spcPts val="0"/>
                </a:spcBef>
                <a:spcAft>
                  <a:spcPts val="0"/>
                </a:spcAft>
                <a:buNone/>
              </a:pPr>
              <a:r>
                <a:rPr lang="en-GB" sz="1378">
                  <a:solidFill>
                    <a:srgbClr val="000000"/>
                  </a:solidFill>
                  <a:latin typeface="Calibri"/>
                  <a:ea typeface="Calibri"/>
                  <a:cs typeface="Calibri"/>
                  <a:sym typeface="Calibri"/>
                </a:rPr>
                <a:t>Nucleonic matter only</a:t>
              </a:r>
              <a:endParaRPr sz="637"/>
            </a:p>
          </p:txBody>
        </p:sp>
      </p:grpSp>
      <p:sp>
        <p:nvSpPr>
          <p:cNvPr id="292" name="Google Shape;292;p26"/>
          <p:cNvSpPr txBox="1"/>
          <p:nvPr/>
        </p:nvSpPr>
        <p:spPr>
          <a:xfrm>
            <a:off x="1733968" y="978301"/>
            <a:ext cx="1996200" cy="368700"/>
          </a:xfrm>
          <a:prstGeom prst="rect">
            <a:avLst/>
          </a:prstGeom>
          <a:noFill/>
          <a:ln>
            <a:noFill/>
          </a:ln>
        </p:spPr>
        <p:txBody>
          <a:bodyPr anchorCtr="0" anchor="t" bIns="30125" lIns="60275" spcFirstLastPara="1" rIns="60275" wrap="square" tIns="30125">
            <a:spAutoFit/>
          </a:bodyPr>
          <a:lstStyle/>
          <a:p>
            <a:pPr indent="0" lvl="0" marL="0" marR="0" rtl="0" algn="just">
              <a:spcBef>
                <a:spcPts val="0"/>
              </a:spcBef>
              <a:spcAft>
                <a:spcPts val="0"/>
              </a:spcAft>
              <a:buNone/>
            </a:pPr>
            <a:r>
              <a:rPr lang="en-GB" sz="2000">
                <a:solidFill>
                  <a:srgbClr val="000000"/>
                </a:solidFill>
                <a:latin typeface="Times New Roman"/>
                <a:ea typeface="Times New Roman"/>
                <a:cs typeface="Times New Roman"/>
                <a:sym typeface="Times New Roman"/>
              </a:rPr>
              <a:t>With quark matter </a:t>
            </a:r>
            <a:endParaRPr sz="2000"/>
          </a:p>
        </p:txBody>
      </p:sp>
      <p:sp>
        <p:nvSpPr>
          <p:cNvPr id="293" name="Google Shape;293;p26"/>
          <p:cNvSpPr txBox="1"/>
          <p:nvPr/>
        </p:nvSpPr>
        <p:spPr>
          <a:xfrm>
            <a:off x="1238146" y="4260068"/>
            <a:ext cx="2488800" cy="553500"/>
          </a:xfrm>
          <a:prstGeom prst="rect">
            <a:avLst/>
          </a:prstGeom>
          <a:noFill/>
          <a:ln>
            <a:noFill/>
          </a:ln>
        </p:spPr>
        <p:txBody>
          <a:bodyPr anchorCtr="0" anchor="t" bIns="30125" lIns="60275" spcFirstLastPara="1" rIns="60275" wrap="square" tIns="30125">
            <a:spAutoFit/>
          </a:bodyPr>
          <a:lstStyle/>
          <a:p>
            <a:pPr indent="0" lvl="0" marL="0" marR="0" rtl="0" algn="ctr">
              <a:spcBef>
                <a:spcPts val="0"/>
              </a:spcBef>
              <a:spcAft>
                <a:spcPts val="0"/>
              </a:spcAft>
              <a:buNone/>
            </a:pPr>
            <a:r>
              <a:rPr i="1" lang="en-GB" sz="1600">
                <a:solidFill>
                  <a:srgbClr val="000000"/>
                </a:solidFill>
                <a:latin typeface="Times New Roman"/>
                <a:ea typeface="Times New Roman"/>
                <a:cs typeface="Times New Roman"/>
                <a:sym typeface="Times New Roman"/>
              </a:rPr>
              <a:t>Bauswein et al., PRL, 2019</a:t>
            </a:r>
            <a:endParaRPr i="1" sz="1600"/>
          </a:p>
          <a:p>
            <a:pPr indent="0" lvl="0" marL="0" marR="0" rtl="0" algn="ctr">
              <a:spcBef>
                <a:spcPts val="0"/>
              </a:spcBef>
              <a:spcAft>
                <a:spcPts val="0"/>
              </a:spcAft>
              <a:buNone/>
            </a:pPr>
            <a:r>
              <a:rPr i="1" lang="en-GB" sz="1600">
                <a:solidFill>
                  <a:srgbClr val="000000"/>
                </a:solidFill>
                <a:latin typeface="Times New Roman"/>
                <a:ea typeface="Times New Roman"/>
                <a:cs typeface="Times New Roman"/>
                <a:sym typeface="Times New Roman"/>
              </a:rPr>
              <a:t>Blacker et al., PRD, 2020</a:t>
            </a:r>
            <a:endParaRPr i="1" sz="1600"/>
          </a:p>
        </p:txBody>
      </p:sp>
      <p:pic>
        <p:nvPicPr>
          <p:cNvPr id="294" name="Google Shape;294;p26"/>
          <p:cNvPicPr preferRelativeResize="0"/>
          <p:nvPr/>
        </p:nvPicPr>
        <p:blipFill rotWithShape="1">
          <a:blip r:embed="rId4">
            <a:alphaModFix/>
          </a:blip>
          <a:srcRect b="0" l="0" r="0" t="0"/>
          <a:stretch/>
        </p:blipFill>
        <p:spPr>
          <a:xfrm>
            <a:off x="4924000" y="1263925"/>
            <a:ext cx="3908300" cy="3021567"/>
          </a:xfrm>
          <a:prstGeom prst="rect">
            <a:avLst/>
          </a:prstGeom>
          <a:noFill/>
          <a:ln>
            <a:noFill/>
          </a:ln>
        </p:spPr>
      </p:pic>
      <p:sp>
        <p:nvSpPr>
          <p:cNvPr id="295" name="Google Shape;295;p26"/>
          <p:cNvSpPr txBox="1"/>
          <p:nvPr/>
        </p:nvSpPr>
        <p:spPr>
          <a:xfrm>
            <a:off x="6118749" y="957328"/>
            <a:ext cx="1629000" cy="368700"/>
          </a:xfrm>
          <a:prstGeom prst="rect">
            <a:avLst/>
          </a:prstGeom>
          <a:noFill/>
          <a:ln>
            <a:noFill/>
          </a:ln>
        </p:spPr>
        <p:txBody>
          <a:bodyPr anchorCtr="0" anchor="t" bIns="30125" lIns="60275" spcFirstLastPara="1" rIns="60275" wrap="square" tIns="30125">
            <a:spAutoFit/>
          </a:bodyPr>
          <a:lstStyle/>
          <a:p>
            <a:pPr indent="0" lvl="0" marL="0" marR="0" rtl="0" algn="just">
              <a:spcBef>
                <a:spcPts val="0"/>
              </a:spcBef>
              <a:spcAft>
                <a:spcPts val="0"/>
              </a:spcAft>
              <a:buNone/>
            </a:pPr>
            <a:r>
              <a:rPr lang="en-GB" sz="2000">
                <a:solidFill>
                  <a:srgbClr val="00B050"/>
                </a:solidFill>
                <a:latin typeface="Times New Roman"/>
                <a:ea typeface="Times New Roman"/>
                <a:cs typeface="Times New Roman"/>
                <a:sym typeface="Times New Roman"/>
              </a:rPr>
              <a:t>With hyperons</a:t>
            </a:r>
            <a:endParaRPr sz="2000">
              <a:solidFill>
                <a:srgbClr val="00B050"/>
              </a:solidFill>
            </a:endParaRPr>
          </a:p>
        </p:txBody>
      </p:sp>
      <p:sp>
        <p:nvSpPr>
          <p:cNvPr id="296" name="Google Shape;296;p26"/>
          <p:cNvSpPr txBox="1"/>
          <p:nvPr/>
        </p:nvSpPr>
        <p:spPr>
          <a:xfrm>
            <a:off x="4924003" y="4224421"/>
            <a:ext cx="4018500" cy="553500"/>
          </a:xfrm>
          <a:prstGeom prst="rect">
            <a:avLst/>
          </a:prstGeom>
          <a:noFill/>
          <a:ln>
            <a:noFill/>
          </a:ln>
        </p:spPr>
        <p:txBody>
          <a:bodyPr anchorCtr="0" anchor="t" bIns="30125" lIns="60275" spcFirstLastPara="1" rIns="60275" wrap="square" tIns="30125">
            <a:spAutoFit/>
          </a:bodyPr>
          <a:lstStyle/>
          <a:p>
            <a:pPr indent="0" lvl="0" marL="0" marR="0" rtl="0" algn="ctr">
              <a:spcBef>
                <a:spcPts val="0"/>
              </a:spcBef>
              <a:spcAft>
                <a:spcPts val="0"/>
              </a:spcAft>
              <a:buNone/>
            </a:pPr>
            <a:r>
              <a:rPr lang="en-GB" sz="1600">
                <a:solidFill>
                  <a:srgbClr val="00B050"/>
                </a:solidFill>
                <a:latin typeface="Times New Roman"/>
                <a:ea typeface="Times New Roman"/>
                <a:cs typeface="Times New Roman"/>
                <a:sym typeface="Times New Roman"/>
              </a:rPr>
              <a:t>The e</a:t>
            </a:r>
            <a:r>
              <a:rPr lang="en-GB" sz="1600">
                <a:solidFill>
                  <a:srgbClr val="00B050"/>
                </a:solidFill>
                <a:latin typeface="Times New Roman"/>
                <a:ea typeface="Times New Roman"/>
                <a:cs typeface="Times New Roman"/>
                <a:sym typeface="Times New Roman"/>
              </a:rPr>
              <a:t>mpirical relations can be used even if hyperons are present in matter!</a:t>
            </a:r>
            <a:endParaRPr sz="1600">
              <a:solidFill>
                <a:srgbClr val="00B050"/>
              </a:solidFill>
              <a:latin typeface="Times New Roman"/>
              <a:ea typeface="Times New Roman"/>
              <a:cs typeface="Times New Roman"/>
              <a:sym typeface="Times New Roman"/>
            </a:endParaRPr>
          </a:p>
        </p:txBody>
      </p:sp>
      <p:sp>
        <p:nvSpPr>
          <p:cNvPr id="297" name="Google Shape;297;p26"/>
          <p:cNvSpPr txBox="1"/>
          <p:nvPr>
            <p:ph type="title"/>
          </p:nvPr>
        </p:nvSpPr>
        <p:spPr>
          <a:xfrm>
            <a:off x="311700" y="33231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90"/>
              <a:buFont typeface="Arial"/>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sz="2500"/>
          </a:p>
        </p:txBody>
      </p:sp>
      <p:sp>
        <p:nvSpPr>
          <p:cNvPr id="298" name="Google Shape;298;p26"/>
          <p:cNvSpPr txBox="1"/>
          <p:nvPr>
            <p:ph type="title"/>
          </p:nvPr>
        </p:nvSpPr>
        <p:spPr>
          <a:xfrm>
            <a:off x="311700" y="33231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solidFill>
                  <a:schemeClr val="lt1"/>
                </a:solidFill>
              </a:rPr>
              <a:t>Frequency shift and maximum density </a:t>
            </a:r>
            <a:endParaRPr sz="2500">
              <a:solidFill>
                <a:schemeClr val="lt1"/>
              </a:solidFill>
              <a:latin typeface="Arial"/>
              <a:ea typeface="Arial"/>
              <a:cs typeface="Arial"/>
              <a:sym typeface="Arial"/>
            </a:endParaRPr>
          </a:p>
          <a:p>
            <a:pPr indent="0" lvl="0" marL="0" rtl="0" algn="l">
              <a:spcBef>
                <a:spcPts val="0"/>
              </a:spcBef>
              <a:spcAft>
                <a:spcPts val="0"/>
              </a:spcAft>
              <a:buNone/>
            </a:pPr>
            <a:r>
              <a:t/>
            </a:r>
            <a:endParaRPr sz="2500">
              <a:solidFill>
                <a:schemeClr val="lt1"/>
              </a:solidFill>
            </a:endParaRPr>
          </a:p>
        </p:txBody>
      </p:sp>
      <p:sp>
        <p:nvSpPr>
          <p:cNvPr id="299" name="Google Shape;299;p26"/>
          <p:cNvSpPr txBox="1"/>
          <p:nvPr/>
        </p:nvSpPr>
        <p:spPr>
          <a:xfrm rot="5400000">
            <a:off x="7485350" y="2619763"/>
            <a:ext cx="2897400" cy="309900"/>
          </a:xfrm>
          <a:prstGeom prst="rect">
            <a:avLst/>
          </a:prstGeom>
          <a:noFill/>
          <a:ln>
            <a:noFill/>
          </a:ln>
        </p:spPr>
        <p:txBody>
          <a:bodyPr anchorCtr="0" anchor="t" bIns="31450" lIns="62900" spcFirstLastPara="1" rIns="62900" wrap="square" tIns="31450">
            <a:spAutoFit/>
          </a:bodyPr>
          <a:lstStyle/>
          <a:p>
            <a:pPr indent="0" lvl="0" marL="0" rtl="0" algn="l">
              <a:spcBef>
                <a:spcPts val="0"/>
              </a:spcBef>
              <a:spcAft>
                <a:spcPts val="0"/>
              </a:spcAft>
              <a:buNone/>
            </a:pPr>
            <a:r>
              <a:rPr i="1" lang="en-GB" sz="1600">
                <a:latin typeface="Times New Roman"/>
                <a:ea typeface="Times New Roman"/>
                <a:cs typeface="Times New Roman"/>
                <a:sym typeface="Times New Roman"/>
              </a:rPr>
              <a:t>Kochankovski et al, PRD, 2025</a:t>
            </a:r>
            <a:endParaRPr i="1" sz="16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ph type="title"/>
          </p:nvPr>
        </p:nvSpPr>
        <p:spPr>
          <a:xfrm>
            <a:off x="311700" y="32674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solidFill>
                  <a:schemeClr val="lt1"/>
                </a:solidFill>
              </a:rPr>
              <a:t>Hyperon abundance and thermal index evolution</a:t>
            </a:r>
            <a:endParaRPr sz="2500">
              <a:solidFill>
                <a:schemeClr val="lt1"/>
              </a:solidFill>
            </a:endParaRPr>
          </a:p>
          <a:p>
            <a:pPr indent="0" lvl="0" marL="0" rtl="0" algn="l">
              <a:lnSpc>
                <a:spcPct val="90000"/>
              </a:lnSpc>
              <a:spcBef>
                <a:spcPts val="0"/>
              </a:spcBef>
              <a:spcAft>
                <a:spcPts val="0"/>
              </a:spcAft>
              <a:buClr>
                <a:schemeClr val="dk1"/>
              </a:buClr>
              <a:buSzPts val="1100"/>
              <a:buFont typeface="Arial"/>
              <a:buNone/>
            </a:pPr>
            <a:r>
              <a:t/>
            </a:r>
            <a:endParaRPr sz="2500"/>
          </a:p>
          <a:p>
            <a:pPr indent="0" lvl="0" marL="0" rtl="0" algn="l">
              <a:spcBef>
                <a:spcPts val="0"/>
              </a:spcBef>
              <a:spcAft>
                <a:spcPts val="0"/>
              </a:spcAft>
              <a:buNone/>
            </a:pPr>
            <a:r>
              <a:t/>
            </a:r>
            <a:endParaRPr/>
          </a:p>
        </p:txBody>
      </p:sp>
      <p:sp>
        <p:nvSpPr>
          <p:cNvPr id="305" name="Google Shape;305;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306" name="Google Shape;306;p27"/>
          <p:cNvPicPr preferRelativeResize="0"/>
          <p:nvPr/>
        </p:nvPicPr>
        <p:blipFill rotWithShape="1">
          <a:blip r:embed="rId3">
            <a:alphaModFix/>
          </a:blip>
          <a:srcRect b="0" l="0" r="0" t="0"/>
          <a:stretch/>
        </p:blipFill>
        <p:spPr>
          <a:xfrm>
            <a:off x="155233" y="1077930"/>
            <a:ext cx="4384903" cy="3150499"/>
          </a:xfrm>
          <a:prstGeom prst="rect">
            <a:avLst/>
          </a:prstGeom>
          <a:noFill/>
          <a:ln>
            <a:noFill/>
          </a:ln>
        </p:spPr>
      </p:pic>
      <p:pic>
        <p:nvPicPr>
          <p:cNvPr id="307" name="Google Shape;307;p27"/>
          <p:cNvPicPr preferRelativeResize="0"/>
          <p:nvPr/>
        </p:nvPicPr>
        <p:blipFill rotWithShape="1">
          <a:blip r:embed="rId4">
            <a:alphaModFix/>
          </a:blip>
          <a:srcRect b="0" l="0" r="0" t="0"/>
          <a:stretch/>
        </p:blipFill>
        <p:spPr>
          <a:xfrm>
            <a:off x="4548773" y="931553"/>
            <a:ext cx="4572001" cy="3429012"/>
          </a:xfrm>
          <a:prstGeom prst="rect">
            <a:avLst/>
          </a:prstGeom>
          <a:noFill/>
          <a:ln>
            <a:noFill/>
          </a:ln>
        </p:spPr>
      </p:pic>
      <p:sp>
        <p:nvSpPr>
          <p:cNvPr id="308" name="Google Shape;308;p27"/>
          <p:cNvSpPr txBox="1"/>
          <p:nvPr/>
        </p:nvSpPr>
        <p:spPr>
          <a:xfrm>
            <a:off x="155225" y="4185175"/>
            <a:ext cx="4439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666666"/>
                </a:solidFill>
                <a:latin typeface="Times New Roman"/>
                <a:ea typeface="Times New Roman"/>
                <a:cs typeface="Times New Roman"/>
                <a:sym typeface="Times New Roman"/>
              </a:rPr>
              <a:t>Inspiral observables could be insensitive        to hyperons</a:t>
            </a:r>
            <a:endParaRPr sz="1800">
              <a:solidFill>
                <a:srgbClr val="666666"/>
              </a:solidFill>
              <a:latin typeface="Times New Roman"/>
              <a:ea typeface="Times New Roman"/>
              <a:cs typeface="Times New Roman"/>
              <a:sym typeface="Times New Roman"/>
            </a:endParaRPr>
          </a:p>
        </p:txBody>
      </p:sp>
      <p:sp>
        <p:nvSpPr>
          <p:cNvPr id="309" name="Google Shape;309;p27"/>
          <p:cNvSpPr/>
          <p:nvPr/>
        </p:nvSpPr>
        <p:spPr>
          <a:xfrm>
            <a:off x="898150" y="1145900"/>
            <a:ext cx="317400" cy="2485500"/>
          </a:xfrm>
          <a:prstGeom prst="rect">
            <a:avLst/>
          </a:prstGeom>
          <a:solidFill>
            <a:srgbClr val="B0B0B0">
              <a:alpha val="5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310" name="Google Shape;310;p27"/>
          <p:cNvSpPr txBox="1"/>
          <p:nvPr/>
        </p:nvSpPr>
        <p:spPr>
          <a:xfrm>
            <a:off x="4500996" y="4205719"/>
            <a:ext cx="4439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B050"/>
                </a:solidFill>
                <a:latin typeface="Times New Roman"/>
                <a:ea typeface="Times New Roman"/>
                <a:cs typeface="Times New Roman"/>
                <a:sym typeface="Times New Roman"/>
              </a:rPr>
              <a:t>Thermal index oscillations are related with the hyperon’s abundance</a:t>
            </a:r>
            <a:endParaRPr sz="1800">
              <a:solidFill>
                <a:srgbClr val="00B05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8" title="temperature_time_evolution.pdf.png"/>
          <p:cNvPicPr preferRelativeResize="0"/>
          <p:nvPr/>
        </p:nvPicPr>
        <p:blipFill rotWithShape="1">
          <a:blip r:embed="rId3">
            <a:alphaModFix/>
          </a:blip>
          <a:srcRect b="0" l="0" r="0" t="5908"/>
          <a:stretch/>
        </p:blipFill>
        <p:spPr>
          <a:xfrm>
            <a:off x="129150" y="1006536"/>
            <a:ext cx="4508652" cy="3181501"/>
          </a:xfrm>
          <a:prstGeom prst="rect">
            <a:avLst/>
          </a:prstGeom>
          <a:noFill/>
          <a:ln>
            <a:noFill/>
          </a:ln>
        </p:spPr>
      </p:pic>
      <p:sp>
        <p:nvSpPr>
          <p:cNvPr id="316" name="Google Shape;316;p28"/>
          <p:cNvSpPr txBox="1"/>
          <p:nvPr>
            <p:ph type="title"/>
          </p:nvPr>
        </p:nvSpPr>
        <p:spPr>
          <a:xfrm>
            <a:off x="311700" y="326741"/>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rPr>
              <a:t>Temperature evolution</a:t>
            </a:r>
            <a:endParaRPr sz="2500">
              <a:solidFill>
                <a:schemeClr val="lt1"/>
              </a:solidFill>
            </a:endParaRPr>
          </a:p>
        </p:txBody>
      </p:sp>
      <p:sp>
        <p:nvSpPr>
          <p:cNvPr id="317" name="Google Shape;317;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18" name="Google Shape;318;p28"/>
          <p:cNvSpPr txBox="1"/>
          <p:nvPr/>
        </p:nvSpPr>
        <p:spPr>
          <a:xfrm>
            <a:off x="776774" y="1167753"/>
            <a:ext cx="918600" cy="349500"/>
          </a:xfrm>
          <a:prstGeom prst="rect">
            <a:avLst/>
          </a:prstGeom>
          <a:noFill/>
          <a:ln>
            <a:noFill/>
          </a:ln>
        </p:spPr>
        <p:txBody>
          <a:bodyPr anchorCtr="0" anchor="t" bIns="34600" lIns="69200" spcFirstLastPara="1" rIns="69200" wrap="square" tIns="34600">
            <a:spAutoFit/>
          </a:bodyPr>
          <a:lstStyle/>
          <a:p>
            <a:pPr indent="0" lvl="0" marL="0" marR="0" rtl="0" algn="l">
              <a:spcBef>
                <a:spcPts val="0"/>
              </a:spcBef>
              <a:spcAft>
                <a:spcPts val="0"/>
              </a:spcAft>
              <a:buNone/>
            </a:pPr>
            <a:r>
              <a:rPr lang="en-GB" sz="1816">
                <a:solidFill>
                  <a:srgbClr val="000000"/>
                </a:solidFill>
                <a:latin typeface="Times New Roman"/>
                <a:ea typeface="Times New Roman"/>
                <a:cs typeface="Times New Roman"/>
                <a:sym typeface="Times New Roman"/>
              </a:rPr>
              <a:t>SFHO</a:t>
            </a:r>
            <a:endParaRPr sz="1816">
              <a:solidFill>
                <a:srgbClr val="000000"/>
              </a:solidFill>
              <a:latin typeface="Times New Roman"/>
              <a:ea typeface="Times New Roman"/>
              <a:cs typeface="Times New Roman"/>
              <a:sym typeface="Times New Roman"/>
            </a:endParaRPr>
          </a:p>
        </p:txBody>
      </p:sp>
      <p:cxnSp>
        <p:nvCxnSpPr>
          <p:cNvPr id="319" name="Google Shape;319;p28"/>
          <p:cNvCxnSpPr/>
          <p:nvPr/>
        </p:nvCxnSpPr>
        <p:spPr>
          <a:xfrm>
            <a:off x="1345213" y="1470804"/>
            <a:ext cx="199800" cy="699000"/>
          </a:xfrm>
          <a:prstGeom prst="straightConnector1">
            <a:avLst/>
          </a:prstGeom>
          <a:noFill/>
          <a:ln cap="flat" cmpd="sng" w="28825">
            <a:solidFill>
              <a:srgbClr val="000000"/>
            </a:solidFill>
            <a:prstDash val="solid"/>
            <a:miter lim="800000"/>
            <a:headEnd len="sm" w="sm" type="none"/>
            <a:tailEnd len="med" w="med" type="triangle"/>
          </a:ln>
        </p:spPr>
      </p:cxnSp>
      <p:cxnSp>
        <p:nvCxnSpPr>
          <p:cNvPr id="320" name="Google Shape;320;p28"/>
          <p:cNvCxnSpPr/>
          <p:nvPr/>
        </p:nvCxnSpPr>
        <p:spPr>
          <a:xfrm flipH="1" rot="10800000">
            <a:off x="2862750" y="2430825"/>
            <a:ext cx="120000" cy="607200"/>
          </a:xfrm>
          <a:prstGeom prst="straightConnector1">
            <a:avLst/>
          </a:prstGeom>
          <a:noFill/>
          <a:ln cap="flat" cmpd="sng" w="38100">
            <a:solidFill>
              <a:srgbClr val="7F6000"/>
            </a:solidFill>
            <a:prstDash val="solid"/>
            <a:miter lim="800000"/>
            <a:headEnd len="sm" w="sm" type="none"/>
            <a:tailEnd len="med" w="med" type="triangle"/>
          </a:ln>
        </p:spPr>
      </p:cxnSp>
      <p:sp>
        <p:nvSpPr>
          <p:cNvPr id="321" name="Google Shape;321;p28"/>
          <p:cNvSpPr txBox="1"/>
          <p:nvPr/>
        </p:nvSpPr>
        <p:spPr>
          <a:xfrm>
            <a:off x="2292500" y="3038025"/>
            <a:ext cx="959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7F6000"/>
                </a:solidFill>
                <a:latin typeface="Times New Roman"/>
                <a:ea typeface="Times New Roman"/>
                <a:cs typeface="Times New Roman"/>
                <a:sym typeface="Times New Roman"/>
              </a:rPr>
              <a:t>SFHOY</a:t>
            </a:r>
            <a:endParaRPr sz="1800">
              <a:solidFill>
                <a:srgbClr val="7F6000"/>
              </a:solidFill>
              <a:latin typeface="Times New Roman"/>
              <a:ea typeface="Times New Roman"/>
              <a:cs typeface="Times New Roman"/>
              <a:sym typeface="Times New Roman"/>
            </a:endParaRPr>
          </a:p>
        </p:txBody>
      </p:sp>
      <p:sp>
        <p:nvSpPr>
          <p:cNvPr id="322" name="Google Shape;322;p28"/>
          <p:cNvSpPr txBox="1"/>
          <p:nvPr/>
        </p:nvSpPr>
        <p:spPr>
          <a:xfrm>
            <a:off x="23000" y="4185175"/>
            <a:ext cx="4825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imes New Roman"/>
                <a:ea typeface="Times New Roman"/>
                <a:cs typeface="Times New Roman"/>
                <a:sym typeface="Times New Roman"/>
              </a:rPr>
              <a:t>Remnants with hyperons have smaller temperature than their nucleonic counterparts </a:t>
            </a:r>
            <a:endParaRPr sz="1800">
              <a:solidFill>
                <a:srgbClr val="000000"/>
              </a:solidFill>
              <a:latin typeface="Times New Roman"/>
              <a:ea typeface="Times New Roman"/>
              <a:cs typeface="Times New Roman"/>
              <a:sym typeface="Times New Roman"/>
            </a:endParaRPr>
          </a:p>
        </p:txBody>
      </p:sp>
      <p:sp>
        <p:nvSpPr>
          <p:cNvPr id="323" name="Google Shape;323;p28"/>
          <p:cNvSpPr txBox="1"/>
          <p:nvPr/>
        </p:nvSpPr>
        <p:spPr>
          <a:xfrm>
            <a:off x="4877826" y="4154425"/>
            <a:ext cx="41874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00B050"/>
                </a:solidFill>
                <a:latin typeface="Times New Roman"/>
                <a:ea typeface="Times New Roman"/>
                <a:cs typeface="Times New Roman"/>
                <a:sym typeface="Times New Roman"/>
              </a:rPr>
              <a:t>H</a:t>
            </a:r>
            <a:r>
              <a:rPr lang="en-GB" sz="2000">
                <a:solidFill>
                  <a:srgbClr val="00B050"/>
                </a:solidFill>
                <a:latin typeface="Times New Roman"/>
                <a:ea typeface="Times New Roman"/>
                <a:cs typeface="Times New Roman"/>
                <a:sym typeface="Times New Roman"/>
              </a:rPr>
              <a:t>y</a:t>
            </a:r>
            <a:r>
              <a:rPr lang="en-GB" sz="2000">
                <a:solidFill>
                  <a:srgbClr val="00B050"/>
                </a:solidFill>
                <a:latin typeface="Times New Roman"/>
                <a:ea typeface="Times New Roman"/>
                <a:cs typeface="Times New Roman"/>
                <a:sym typeface="Times New Roman"/>
              </a:rPr>
              <a:t>peronic EoSs yield lower temperature for a fixed </a:t>
            </a:r>
            <a:r>
              <a:rPr i="1" lang="en-GB" sz="2000">
                <a:solidFill>
                  <a:srgbClr val="00B050"/>
                </a:solidFill>
                <a:latin typeface="Times New Roman"/>
                <a:ea typeface="Times New Roman"/>
                <a:cs typeface="Times New Roman"/>
                <a:sym typeface="Times New Roman"/>
              </a:rPr>
              <a:t>R</a:t>
            </a:r>
            <a:r>
              <a:rPr baseline="-25000" lang="en-GB" sz="2000">
                <a:solidFill>
                  <a:srgbClr val="00B050"/>
                </a:solidFill>
                <a:latin typeface="Times New Roman"/>
                <a:ea typeface="Times New Roman"/>
                <a:cs typeface="Times New Roman"/>
                <a:sym typeface="Times New Roman"/>
              </a:rPr>
              <a:t>1.4</a:t>
            </a:r>
            <a:endParaRPr baseline="-25000" sz="2000">
              <a:solidFill>
                <a:srgbClr val="00B050"/>
              </a:solidFill>
              <a:latin typeface="Times New Roman"/>
              <a:ea typeface="Times New Roman"/>
              <a:cs typeface="Times New Roman"/>
              <a:sym typeface="Times New Roman"/>
            </a:endParaRPr>
          </a:p>
        </p:txBody>
      </p:sp>
      <p:grpSp>
        <p:nvGrpSpPr>
          <p:cNvPr id="324" name="Google Shape;324;p28"/>
          <p:cNvGrpSpPr/>
          <p:nvPr/>
        </p:nvGrpSpPr>
        <p:grpSpPr>
          <a:xfrm>
            <a:off x="4811521" y="999329"/>
            <a:ext cx="4320000" cy="3240001"/>
            <a:chOff x="4811521" y="999329"/>
            <a:chExt cx="4320000" cy="3240001"/>
          </a:xfrm>
        </p:grpSpPr>
        <p:pic>
          <p:nvPicPr>
            <p:cNvPr id="325" name="Google Shape;325;p28"/>
            <p:cNvPicPr preferRelativeResize="0"/>
            <p:nvPr/>
          </p:nvPicPr>
          <p:blipFill rotWithShape="1">
            <a:blip r:embed="rId4">
              <a:alphaModFix/>
            </a:blip>
            <a:srcRect b="0" l="0" r="0" t="0"/>
            <a:stretch/>
          </p:blipFill>
          <p:spPr>
            <a:xfrm>
              <a:off x="4811521" y="999329"/>
              <a:ext cx="4320000" cy="3240001"/>
            </a:xfrm>
            <a:prstGeom prst="rect">
              <a:avLst/>
            </a:prstGeom>
            <a:noFill/>
            <a:ln>
              <a:noFill/>
            </a:ln>
          </p:spPr>
        </p:pic>
        <p:cxnSp>
          <p:nvCxnSpPr>
            <p:cNvPr id="326" name="Google Shape;326;p28"/>
            <p:cNvCxnSpPr/>
            <p:nvPr/>
          </p:nvCxnSpPr>
          <p:spPr>
            <a:xfrm>
              <a:off x="5544275" y="3486500"/>
              <a:ext cx="2264400" cy="9000"/>
            </a:xfrm>
            <a:prstGeom prst="straightConnector1">
              <a:avLst/>
            </a:prstGeom>
            <a:noFill/>
            <a:ln cap="flat" cmpd="sng" w="45725">
              <a:solidFill>
                <a:srgbClr val="FF0000"/>
              </a:solidFill>
              <a:prstDash val="solid"/>
              <a:miter lim="800000"/>
              <a:headEnd len="sm" w="sm" type="none"/>
              <a:tailEnd len="med" w="med" type="triangle"/>
            </a:ln>
          </p:spPr>
        </p:cxnSp>
        <p:sp>
          <p:nvSpPr>
            <p:cNvPr id="327" name="Google Shape;327;p28"/>
            <p:cNvSpPr txBox="1"/>
            <p:nvPr/>
          </p:nvSpPr>
          <p:spPr>
            <a:xfrm>
              <a:off x="5544275" y="3093929"/>
              <a:ext cx="2412300" cy="295500"/>
            </a:xfrm>
            <a:prstGeom prst="rect">
              <a:avLst/>
            </a:prstGeom>
            <a:noFill/>
            <a:ln>
              <a:noFill/>
            </a:ln>
          </p:spPr>
          <p:txBody>
            <a:bodyPr anchorCtr="0" anchor="t" bIns="36550" lIns="73175" spcFirstLastPara="1" rIns="73175" wrap="square" tIns="36550">
              <a:spAutoFit/>
            </a:bodyPr>
            <a:lstStyle/>
            <a:p>
              <a:pPr indent="0" lvl="0" marL="0" marR="0" rtl="0" algn="l">
                <a:spcBef>
                  <a:spcPts val="0"/>
                </a:spcBef>
                <a:spcAft>
                  <a:spcPts val="0"/>
                </a:spcAft>
                <a:buNone/>
              </a:pPr>
              <a:r>
                <a:rPr b="1" lang="en-GB" sz="1440">
                  <a:solidFill>
                    <a:srgbClr val="000000"/>
                  </a:solidFill>
                  <a:latin typeface="Times New Roman"/>
                  <a:ea typeface="Times New Roman"/>
                  <a:cs typeface="Times New Roman"/>
                  <a:sym typeface="Times New Roman"/>
                </a:rPr>
                <a:t>Stiffer EoS</a:t>
              </a:r>
              <a:endParaRPr b="1" sz="1440">
                <a:solidFill>
                  <a:srgbClr val="000000"/>
                </a:solidFill>
                <a:latin typeface="Times New Roman"/>
                <a:ea typeface="Times New Roman"/>
                <a:cs typeface="Times New Roman"/>
                <a:sym typeface="Times New Roman"/>
              </a:endParaRPr>
            </a:p>
          </p:txBody>
        </p:sp>
        <p:pic>
          <p:nvPicPr>
            <p:cNvPr id="328" name="Google Shape;328;p28" title="{&quot;red&quot;:0,&quot;green&quot;:0,&quot;blue&quot;:0,&quot;origURL&quot;:&quot;https://www.codecogs.com/eqnedit.php?latex=%20t%20%3D%205~%5Cmathrm%7Bms%7D#0&quot;,&quot;size&quot;:18.84670066833496,&quot;width&quot;:169.58267716535434,&quot;height&quot;:50.574803149606296}"/>
            <p:cNvPicPr preferRelativeResize="0"/>
            <p:nvPr/>
          </p:nvPicPr>
          <p:blipFill>
            <a:blip r:embed="rId5">
              <a:alphaModFix/>
            </a:blip>
            <a:stretch>
              <a:fillRect/>
            </a:stretch>
          </p:blipFill>
          <p:spPr>
            <a:xfrm>
              <a:off x="7249662" y="1882667"/>
              <a:ext cx="978355" cy="18310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9"/>
          <p:cNvSpPr txBox="1"/>
          <p:nvPr>
            <p:ph type="title"/>
          </p:nvPr>
        </p:nvSpPr>
        <p:spPr>
          <a:xfrm>
            <a:off x="311700" y="33446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Summary</a:t>
            </a:r>
            <a:r>
              <a:rPr lang="en-GB">
                <a:solidFill>
                  <a:schemeClr val="lt1"/>
                </a:solidFill>
              </a:rPr>
              <a:t> and outlooks</a:t>
            </a:r>
            <a:endParaRPr>
              <a:solidFill>
                <a:schemeClr val="lt1"/>
              </a:solidFill>
            </a:endParaRPr>
          </a:p>
        </p:txBody>
      </p:sp>
      <p:sp>
        <p:nvSpPr>
          <p:cNvPr id="334" name="Google Shape;33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335" name="Google Shape;335;p29"/>
          <p:cNvSpPr txBox="1"/>
          <p:nvPr/>
        </p:nvSpPr>
        <p:spPr>
          <a:xfrm>
            <a:off x="311700" y="1041800"/>
            <a:ext cx="8270700" cy="3694200"/>
          </a:xfrm>
          <a:prstGeom prst="rect">
            <a:avLst/>
          </a:prstGeom>
          <a:noFill/>
          <a:ln>
            <a:noFill/>
          </a:ln>
        </p:spPr>
        <p:txBody>
          <a:bodyPr anchorCtr="0" anchor="t" bIns="45700" lIns="91425" spcFirstLastPara="1" rIns="91425" wrap="square" tIns="45700">
            <a:spAutoFit/>
          </a:bodyPr>
          <a:lstStyle/>
          <a:p>
            <a:pPr indent="-330189" lvl="0" marL="380989" marR="0" rtl="0" algn="just">
              <a:spcBef>
                <a:spcPts val="0"/>
              </a:spcBef>
              <a:spcAft>
                <a:spcPts val="0"/>
              </a:spcAft>
              <a:buClr>
                <a:srgbClr val="000000"/>
              </a:buClr>
              <a:buSzPts val="1800"/>
              <a:buFont typeface="Arial"/>
              <a:buChar char="•"/>
            </a:pPr>
            <a:r>
              <a:rPr lang="en-GB" sz="1800">
                <a:latin typeface="Times New Roman"/>
                <a:ea typeface="Times New Roman"/>
                <a:cs typeface="Times New Roman"/>
                <a:sym typeface="Times New Roman"/>
              </a:rPr>
              <a:t>Hyperons are exotic baryons that could be present in the dense matter of neutron stars.</a:t>
            </a:r>
            <a:endParaRPr sz="1800">
              <a:latin typeface="Times New Roman"/>
              <a:ea typeface="Times New Roman"/>
              <a:cs typeface="Times New Roman"/>
              <a:sym typeface="Times New Roman"/>
            </a:endParaRPr>
          </a:p>
          <a:p>
            <a:pPr indent="0" lvl="0" marL="457200" marR="0" rtl="0" algn="just">
              <a:spcBef>
                <a:spcPts val="0"/>
              </a:spcBef>
              <a:spcAft>
                <a:spcPts val="0"/>
              </a:spcAft>
              <a:buNone/>
            </a:pPr>
            <a:r>
              <a:t/>
            </a:r>
            <a:endParaRPr sz="1800">
              <a:latin typeface="Times New Roman"/>
              <a:ea typeface="Times New Roman"/>
              <a:cs typeface="Times New Roman"/>
              <a:sym typeface="Times New Roman"/>
            </a:endParaRPr>
          </a:p>
          <a:p>
            <a:pPr indent="-330189" lvl="0" marL="380989" marR="0" rtl="0" algn="just">
              <a:spcBef>
                <a:spcPts val="0"/>
              </a:spcBef>
              <a:spcAft>
                <a:spcPts val="0"/>
              </a:spcAft>
              <a:buSzPts val="1800"/>
              <a:buFont typeface="Times New Roman"/>
              <a:buChar char="•"/>
            </a:pPr>
            <a:r>
              <a:rPr lang="en-GB" sz="1800">
                <a:latin typeface="Times New Roman"/>
                <a:ea typeface="Times New Roman"/>
                <a:cs typeface="Times New Roman"/>
                <a:sym typeface="Times New Roman"/>
              </a:rPr>
              <a:t>Their appearance softens both the cold and the hot equation of state.</a:t>
            </a:r>
            <a:endParaRPr sz="1800">
              <a:latin typeface="Times New Roman"/>
              <a:ea typeface="Times New Roman"/>
              <a:cs typeface="Times New Roman"/>
              <a:sym typeface="Times New Roman"/>
            </a:endParaRPr>
          </a:p>
          <a:p>
            <a:pPr indent="0" lvl="0" marL="0" marR="0" rtl="0" algn="just">
              <a:spcBef>
                <a:spcPts val="0"/>
              </a:spcBef>
              <a:spcAft>
                <a:spcPts val="0"/>
              </a:spcAft>
              <a:buNone/>
            </a:pPr>
            <a:r>
              <a:t/>
            </a:r>
            <a:endParaRPr sz="1800">
              <a:latin typeface="Times New Roman"/>
              <a:ea typeface="Times New Roman"/>
              <a:cs typeface="Times New Roman"/>
              <a:sym typeface="Times New Roman"/>
            </a:endParaRPr>
          </a:p>
          <a:p>
            <a:pPr indent="-330189" lvl="0" marL="380989" marR="0" rtl="0" algn="just">
              <a:spcBef>
                <a:spcPts val="0"/>
              </a:spcBef>
              <a:spcAft>
                <a:spcPts val="0"/>
              </a:spcAft>
              <a:buSzPts val="1800"/>
              <a:buFont typeface="Times New Roman"/>
              <a:buChar char="•"/>
            </a:pPr>
            <a:r>
              <a:rPr lang="en-GB" sz="1800">
                <a:latin typeface="Times New Roman"/>
                <a:ea typeface="Times New Roman"/>
                <a:cs typeface="Times New Roman"/>
                <a:sym typeface="Times New Roman"/>
              </a:rPr>
              <a:t>The </a:t>
            </a:r>
            <a:r>
              <a:rPr lang="en-GB" sz="1800">
                <a:latin typeface="Times New Roman"/>
                <a:ea typeface="Times New Roman"/>
                <a:cs typeface="Times New Roman"/>
                <a:sym typeface="Times New Roman"/>
              </a:rPr>
              <a:t>thermal</a:t>
            </a:r>
            <a:r>
              <a:rPr lang="en-GB" sz="1800">
                <a:latin typeface="Times New Roman"/>
                <a:ea typeface="Times New Roman"/>
                <a:cs typeface="Times New Roman"/>
                <a:sym typeface="Times New Roman"/>
              </a:rPr>
              <a:t> index of hypernuclear matter is lower, </a:t>
            </a:r>
            <a:r>
              <a:rPr lang="en-GB" sz="1800">
                <a:solidFill>
                  <a:schemeClr val="dk1"/>
                </a:solidFill>
                <a:latin typeface="Times New Roman"/>
                <a:ea typeface="Times New Roman"/>
                <a:cs typeface="Times New Roman"/>
                <a:sym typeface="Times New Roman"/>
              </a:rPr>
              <a:t>while the specific heat is higher </a:t>
            </a:r>
            <a:r>
              <a:rPr lang="en-GB" sz="1800">
                <a:latin typeface="Times New Roman"/>
                <a:ea typeface="Times New Roman"/>
                <a:cs typeface="Times New Roman"/>
                <a:sym typeface="Times New Roman"/>
              </a:rPr>
              <a:t>than that of pure nuclear matter.</a:t>
            </a:r>
            <a:endParaRPr sz="1800">
              <a:latin typeface="Times New Roman"/>
              <a:ea typeface="Times New Roman"/>
              <a:cs typeface="Times New Roman"/>
              <a:sym typeface="Times New Roman"/>
            </a:endParaRPr>
          </a:p>
          <a:p>
            <a:pPr indent="0" lvl="0" marL="457200" marR="0" rtl="0" algn="just">
              <a:spcBef>
                <a:spcPts val="0"/>
              </a:spcBef>
              <a:spcAft>
                <a:spcPts val="0"/>
              </a:spcAft>
              <a:buNone/>
            </a:pPr>
            <a:r>
              <a:t/>
            </a:r>
            <a:endParaRPr sz="1800">
              <a:latin typeface="Times New Roman"/>
              <a:ea typeface="Times New Roman"/>
              <a:cs typeface="Times New Roman"/>
              <a:sym typeface="Times New Roman"/>
            </a:endParaRPr>
          </a:p>
          <a:p>
            <a:pPr indent="-330189" lvl="0" marL="380989" marR="0" rtl="0" algn="just">
              <a:spcBef>
                <a:spcPts val="0"/>
              </a:spcBef>
              <a:spcAft>
                <a:spcPts val="0"/>
              </a:spcAft>
              <a:buSzPts val="1800"/>
              <a:buFont typeface="Times New Roman"/>
              <a:buChar char="•"/>
            </a:pPr>
            <a:r>
              <a:rPr lang="en-GB" sz="1800">
                <a:solidFill>
                  <a:schemeClr val="dk1"/>
                </a:solidFill>
                <a:latin typeface="Times New Roman"/>
                <a:ea typeface="Times New Roman"/>
                <a:cs typeface="Times New Roman"/>
                <a:sym typeface="Times New Roman"/>
              </a:rPr>
              <a:t>The dominant frequency peak from the binary neutron star merger event shows systematically higher values when hyperons are produced in the remnant.</a:t>
            </a:r>
            <a:endParaRPr sz="1800">
              <a:solidFill>
                <a:schemeClr val="dk1"/>
              </a:solidFill>
              <a:latin typeface="Times New Roman"/>
              <a:ea typeface="Times New Roman"/>
              <a:cs typeface="Times New Roman"/>
              <a:sym typeface="Times New Roman"/>
            </a:endParaRPr>
          </a:p>
          <a:p>
            <a:pPr indent="0" lvl="0" marL="457200" marR="0" rtl="0" algn="just">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30189" lvl="0" marL="380989" marR="0" rtl="0" algn="just">
              <a:spcBef>
                <a:spcPts val="0"/>
              </a:spcBef>
              <a:spcAft>
                <a:spcPts val="0"/>
              </a:spcAft>
              <a:buSzPts val="1800"/>
              <a:buFont typeface="Times New Roman"/>
              <a:buChar char="•"/>
            </a:pPr>
            <a:r>
              <a:rPr lang="en-GB" sz="1800">
                <a:latin typeface="Times New Roman"/>
                <a:ea typeface="Times New Roman"/>
                <a:cs typeface="Times New Roman"/>
                <a:sym typeface="Times New Roman"/>
              </a:rPr>
              <a:t>Future multimessenger measurements may finally answer the composition question of dense matter. </a:t>
            </a:r>
            <a:endParaRPr sz="18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id="340" name="Google Shape;340;p30"/>
          <p:cNvPicPr preferRelativeResize="0"/>
          <p:nvPr/>
        </p:nvPicPr>
        <p:blipFill>
          <a:blip r:embed="rId3">
            <a:alphaModFix/>
          </a:blip>
          <a:stretch>
            <a:fillRect/>
          </a:stretch>
        </p:blipFill>
        <p:spPr>
          <a:xfrm>
            <a:off x="-127750" y="-70225"/>
            <a:ext cx="9271750" cy="5213733"/>
          </a:xfrm>
          <a:prstGeom prst="rect">
            <a:avLst/>
          </a:prstGeom>
          <a:noFill/>
          <a:ln>
            <a:noFill/>
          </a:ln>
        </p:spPr>
      </p:pic>
      <p:sp>
        <p:nvSpPr>
          <p:cNvPr id="341" name="Google Shape;341;p30"/>
          <p:cNvSpPr txBox="1"/>
          <p:nvPr/>
        </p:nvSpPr>
        <p:spPr>
          <a:xfrm>
            <a:off x="284175" y="77275"/>
            <a:ext cx="7779900" cy="67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300">
                <a:solidFill>
                  <a:schemeClr val="dk1"/>
                </a:solidFill>
                <a:highlight>
                  <a:schemeClr val="lt1"/>
                </a:highlight>
                <a:latin typeface="Times New Roman"/>
                <a:ea typeface="Times New Roman"/>
                <a:cs typeface="Times New Roman"/>
                <a:sym typeface="Times New Roman"/>
              </a:rPr>
              <a:t>THANK YOU FOR YOUR ATTENTION</a:t>
            </a:r>
            <a:endParaRPr b="1" sz="3300">
              <a:solidFill>
                <a:schemeClr val="dk1"/>
              </a:solidFill>
              <a:highlight>
                <a:schemeClr val="lt1"/>
              </a:highlight>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sp>
        <p:nvSpPr>
          <p:cNvPr id="346" name="Google Shape;346;p31"/>
          <p:cNvSpPr txBox="1"/>
          <p:nvPr>
            <p:ph type="title"/>
          </p:nvPr>
        </p:nvSpPr>
        <p:spPr>
          <a:xfrm>
            <a:off x="311700" y="332316"/>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90"/>
              <a:buFont typeface="Arial"/>
              <a:buNone/>
            </a:pPr>
            <a:r>
              <a:rPr lang="en-GB" sz="2500">
                <a:solidFill>
                  <a:schemeClr val="lt1"/>
                </a:solidFill>
              </a:rPr>
              <a:t>Simulation strategy</a:t>
            </a:r>
            <a:endParaRPr sz="2500">
              <a:solidFill>
                <a:schemeClr val="lt1"/>
              </a:solidFill>
              <a:latin typeface="Arial"/>
              <a:ea typeface="Arial"/>
              <a:cs typeface="Arial"/>
              <a:sym typeface="Arial"/>
            </a:endParaRPr>
          </a:p>
          <a:p>
            <a:pPr indent="0" lvl="0" marL="0" rtl="0" algn="l">
              <a:spcBef>
                <a:spcPts val="0"/>
              </a:spcBef>
              <a:spcAft>
                <a:spcPts val="0"/>
              </a:spcAft>
              <a:buNone/>
            </a:pPr>
            <a:r>
              <a:t/>
            </a:r>
            <a:endParaRPr/>
          </a:p>
        </p:txBody>
      </p:sp>
      <p:sp>
        <p:nvSpPr>
          <p:cNvPr id="347" name="Google Shape;347;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cxnSp>
        <p:nvCxnSpPr>
          <p:cNvPr id="348" name="Google Shape;348;p31"/>
          <p:cNvCxnSpPr/>
          <p:nvPr/>
        </p:nvCxnSpPr>
        <p:spPr>
          <a:xfrm>
            <a:off x="7044497" y="1485518"/>
            <a:ext cx="0" cy="356400"/>
          </a:xfrm>
          <a:prstGeom prst="straightConnector1">
            <a:avLst/>
          </a:prstGeom>
          <a:noFill/>
          <a:ln cap="flat" cmpd="sng" w="6700">
            <a:solidFill>
              <a:srgbClr val="FFFFFF"/>
            </a:solidFill>
            <a:prstDash val="solid"/>
            <a:miter lim="800000"/>
            <a:headEnd len="med" w="med" type="triangle"/>
            <a:tailEnd len="med" w="med" type="triangle"/>
          </a:ln>
        </p:spPr>
      </p:cxnSp>
      <p:sp>
        <p:nvSpPr>
          <p:cNvPr id="349" name="Google Shape;349;p31"/>
          <p:cNvSpPr/>
          <p:nvPr/>
        </p:nvSpPr>
        <p:spPr>
          <a:xfrm>
            <a:off x="2109519" y="1062775"/>
            <a:ext cx="5012700" cy="422700"/>
          </a:xfrm>
          <a:prstGeom prst="rect">
            <a:avLst/>
          </a:prstGeom>
          <a:solidFill>
            <a:srgbClr val="000000"/>
          </a:solidFill>
          <a:ln cap="flat" cmpd="sng" w="8925">
            <a:solidFill>
              <a:srgbClr val="000000"/>
            </a:solidFill>
            <a:prstDash val="solid"/>
            <a:miter lim="800000"/>
            <a:headEnd len="sm" w="sm" type="none"/>
            <a:tailEnd len="sm" w="sm" type="none"/>
          </a:ln>
        </p:spPr>
        <p:txBody>
          <a:bodyPr anchorCtr="0" anchor="ctr" bIns="32150" lIns="64325" spcFirstLastPara="1" rIns="64325" wrap="square" tIns="32150">
            <a:noAutofit/>
          </a:bodyPr>
          <a:lstStyle/>
          <a:p>
            <a:pPr indent="0" lvl="0" marL="0" marR="0" rtl="0" algn="ctr">
              <a:spcBef>
                <a:spcPts val="0"/>
              </a:spcBef>
              <a:spcAft>
                <a:spcPts val="0"/>
              </a:spcAft>
              <a:buNone/>
            </a:pPr>
            <a:r>
              <a:t/>
            </a:r>
            <a:endParaRPr sz="1313">
              <a:solidFill>
                <a:srgbClr val="FFFFFF"/>
              </a:solidFill>
              <a:latin typeface="Calibri"/>
              <a:ea typeface="Calibri"/>
              <a:cs typeface="Calibri"/>
              <a:sym typeface="Calibri"/>
            </a:endParaRPr>
          </a:p>
        </p:txBody>
      </p:sp>
      <p:sp>
        <p:nvSpPr>
          <p:cNvPr id="350" name="Google Shape;350;p31"/>
          <p:cNvSpPr txBox="1"/>
          <p:nvPr/>
        </p:nvSpPr>
        <p:spPr>
          <a:xfrm>
            <a:off x="3083846" y="1128056"/>
            <a:ext cx="3147600" cy="281400"/>
          </a:xfrm>
          <a:prstGeom prst="rect">
            <a:avLst/>
          </a:prstGeom>
          <a:noFill/>
          <a:ln>
            <a:noFill/>
          </a:ln>
        </p:spPr>
        <p:txBody>
          <a:bodyPr anchorCtr="0" anchor="t" bIns="32150" lIns="64325" spcFirstLastPara="1" rIns="64325" wrap="square" tIns="32150">
            <a:spAutoFit/>
          </a:bodyPr>
          <a:lstStyle/>
          <a:p>
            <a:pPr indent="0" lvl="0" marL="0" marR="0" rtl="0" algn="l">
              <a:spcBef>
                <a:spcPts val="0"/>
              </a:spcBef>
              <a:spcAft>
                <a:spcPts val="0"/>
              </a:spcAft>
              <a:buNone/>
            </a:pPr>
            <a:r>
              <a:rPr lang="en-GB" sz="1407">
                <a:solidFill>
                  <a:srgbClr val="FFFFFF"/>
                </a:solidFill>
                <a:latin typeface="Times New Roman"/>
                <a:ea typeface="Times New Roman"/>
                <a:cs typeface="Times New Roman"/>
                <a:sym typeface="Times New Roman"/>
              </a:rPr>
              <a:t>Big set of three</a:t>
            </a:r>
            <a:r>
              <a:rPr lang="en-GB" sz="1407">
                <a:solidFill>
                  <a:srgbClr val="FFFFFF"/>
                </a:solidFill>
                <a:latin typeface="Times New Roman"/>
                <a:ea typeface="Times New Roman"/>
                <a:cs typeface="Times New Roman"/>
                <a:sym typeface="Times New Roman"/>
              </a:rPr>
              <a:t>-dimensional</a:t>
            </a:r>
            <a:r>
              <a:rPr lang="en-GB" sz="1407">
                <a:solidFill>
                  <a:srgbClr val="FFFFFF"/>
                </a:solidFill>
                <a:latin typeface="Times New Roman"/>
                <a:ea typeface="Times New Roman"/>
                <a:cs typeface="Times New Roman"/>
                <a:sym typeface="Times New Roman"/>
              </a:rPr>
              <a:t> (3D) EoSs </a:t>
            </a:r>
            <a:endParaRPr sz="1407">
              <a:solidFill>
                <a:srgbClr val="FFFFFF"/>
              </a:solidFill>
              <a:latin typeface="Times New Roman"/>
              <a:ea typeface="Times New Roman"/>
              <a:cs typeface="Times New Roman"/>
              <a:sym typeface="Times New Roman"/>
            </a:endParaRPr>
          </a:p>
        </p:txBody>
      </p:sp>
      <p:cxnSp>
        <p:nvCxnSpPr>
          <p:cNvPr id="351" name="Google Shape;351;p31"/>
          <p:cNvCxnSpPr/>
          <p:nvPr/>
        </p:nvCxnSpPr>
        <p:spPr>
          <a:xfrm rot="10800000">
            <a:off x="2817169" y="1802475"/>
            <a:ext cx="3808800" cy="300"/>
          </a:xfrm>
          <a:prstGeom prst="straightConnector1">
            <a:avLst/>
          </a:prstGeom>
          <a:noFill/>
          <a:ln cap="flat" cmpd="sng" w="26800">
            <a:solidFill>
              <a:srgbClr val="000000"/>
            </a:solidFill>
            <a:prstDash val="solid"/>
            <a:miter lim="800000"/>
            <a:headEnd len="sm" w="sm" type="none"/>
            <a:tailEnd len="sm" w="sm" type="none"/>
          </a:ln>
        </p:spPr>
      </p:cxnSp>
      <p:cxnSp>
        <p:nvCxnSpPr>
          <p:cNvPr id="352" name="Google Shape;352;p31"/>
          <p:cNvCxnSpPr/>
          <p:nvPr/>
        </p:nvCxnSpPr>
        <p:spPr>
          <a:xfrm>
            <a:off x="2825460" y="1792412"/>
            <a:ext cx="0" cy="262200"/>
          </a:xfrm>
          <a:prstGeom prst="straightConnector1">
            <a:avLst/>
          </a:prstGeom>
          <a:noFill/>
          <a:ln cap="flat" cmpd="sng" w="26800">
            <a:solidFill>
              <a:srgbClr val="000000"/>
            </a:solidFill>
            <a:prstDash val="solid"/>
            <a:miter lim="800000"/>
            <a:headEnd len="sm" w="sm" type="none"/>
            <a:tailEnd len="med" w="med" type="triangle"/>
          </a:ln>
        </p:spPr>
      </p:cxnSp>
      <p:cxnSp>
        <p:nvCxnSpPr>
          <p:cNvPr id="353" name="Google Shape;353;p31"/>
          <p:cNvCxnSpPr/>
          <p:nvPr/>
        </p:nvCxnSpPr>
        <p:spPr>
          <a:xfrm>
            <a:off x="6610996" y="1799142"/>
            <a:ext cx="0" cy="237900"/>
          </a:xfrm>
          <a:prstGeom prst="straightConnector1">
            <a:avLst/>
          </a:prstGeom>
          <a:noFill/>
          <a:ln cap="flat" cmpd="sng" w="26800">
            <a:solidFill>
              <a:srgbClr val="000000"/>
            </a:solidFill>
            <a:prstDash val="solid"/>
            <a:miter lim="800000"/>
            <a:headEnd len="sm" w="sm" type="none"/>
            <a:tailEnd len="med" w="med" type="triangle"/>
          </a:ln>
        </p:spPr>
      </p:cxnSp>
      <p:sp>
        <p:nvSpPr>
          <p:cNvPr id="354" name="Google Shape;354;p31"/>
          <p:cNvSpPr txBox="1"/>
          <p:nvPr/>
        </p:nvSpPr>
        <p:spPr>
          <a:xfrm>
            <a:off x="1852087" y="2043384"/>
            <a:ext cx="1866600" cy="281400"/>
          </a:xfrm>
          <a:prstGeom prst="rect">
            <a:avLst/>
          </a:prstGeom>
          <a:solidFill>
            <a:srgbClr val="92D050"/>
          </a:solidFill>
          <a:ln>
            <a:noFill/>
          </a:ln>
        </p:spPr>
        <p:txBody>
          <a:bodyPr anchorCtr="0" anchor="t" bIns="32150" lIns="64325" spcFirstLastPara="1" rIns="64325" wrap="square" tIns="32150">
            <a:spAutoFit/>
          </a:bodyPr>
          <a:lstStyle/>
          <a:p>
            <a:pPr indent="0" lvl="0" marL="0" marR="0" rtl="0" algn="ctr">
              <a:spcBef>
                <a:spcPts val="0"/>
              </a:spcBef>
              <a:spcAft>
                <a:spcPts val="0"/>
              </a:spcAft>
              <a:buNone/>
            </a:pPr>
            <a:r>
              <a:rPr lang="en-GB" sz="1407">
                <a:solidFill>
                  <a:srgbClr val="000000"/>
                </a:solidFill>
                <a:latin typeface="Times New Roman"/>
                <a:ea typeface="Times New Roman"/>
                <a:cs typeface="Times New Roman"/>
                <a:sym typeface="Times New Roman"/>
              </a:rPr>
              <a:t>HYPERONIC EOSs</a:t>
            </a:r>
            <a:endParaRPr sz="1407">
              <a:solidFill>
                <a:srgbClr val="000000"/>
              </a:solidFill>
              <a:latin typeface="Times New Roman"/>
              <a:ea typeface="Times New Roman"/>
              <a:cs typeface="Times New Roman"/>
              <a:sym typeface="Times New Roman"/>
            </a:endParaRPr>
          </a:p>
        </p:txBody>
      </p:sp>
      <p:sp>
        <p:nvSpPr>
          <p:cNvPr id="355" name="Google Shape;355;p31"/>
          <p:cNvSpPr txBox="1"/>
          <p:nvPr/>
        </p:nvSpPr>
        <p:spPr>
          <a:xfrm>
            <a:off x="5788795" y="2057805"/>
            <a:ext cx="1866600" cy="281400"/>
          </a:xfrm>
          <a:prstGeom prst="rect">
            <a:avLst/>
          </a:prstGeom>
          <a:solidFill>
            <a:srgbClr val="FFC000"/>
          </a:solidFill>
          <a:ln>
            <a:noFill/>
          </a:ln>
        </p:spPr>
        <p:txBody>
          <a:bodyPr anchorCtr="0" anchor="t" bIns="32150" lIns="64325" spcFirstLastPara="1" rIns="64325" wrap="square" tIns="32150">
            <a:spAutoFit/>
          </a:bodyPr>
          <a:lstStyle/>
          <a:p>
            <a:pPr indent="0" lvl="0" marL="0" marR="0" rtl="0" algn="ctr">
              <a:spcBef>
                <a:spcPts val="0"/>
              </a:spcBef>
              <a:spcAft>
                <a:spcPts val="0"/>
              </a:spcAft>
              <a:buNone/>
            </a:pPr>
            <a:r>
              <a:t/>
            </a:r>
            <a:endParaRPr sz="1407">
              <a:solidFill>
                <a:srgbClr val="FFFFFF"/>
              </a:solidFill>
              <a:latin typeface="Calibri"/>
              <a:ea typeface="Calibri"/>
              <a:cs typeface="Calibri"/>
              <a:sym typeface="Calibri"/>
            </a:endParaRPr>
          </a:p>
        </p:txBody>
      </p:sp>
      <p:cxnSp>
        <p:nvCxnSpPr>
          <p:cNvPr id="356" name="Google Shape;356;p31"/>
          <p:cNvCxnSpPr/>
          <p:nvPr/>
        </p:nvCxnSpPr>
        <p:spPr>
          <a:xfrm>
            <a:off x="6621344" y="2339295"/>
            <a:ext cx="0" cy="374700"/>
          </a:xfrm>
          <a:prstGeom prst="straightConnector1">
            <a:avLst/>
          </a:prstGeom>
          <a:noFill/>
          <a:ln cap="flat" cmpd="sng" w="26800">
            <a:solidFill>
              <a:srgbClr val="000000"/>
            </a:solidFill>
            <a:prstDash val="solid"/>
            <a:miter lim="800000"/>
            <a:headEnd len="sm" w="sm" type="none"/>
            <a:tailEnd len="sm" w="sm" type="none"/>
          </a:ln>
        </p:spPr>
      </p:cxnSp>
      <p:cxnSp>
        <p:nvCxnSpPr>
          <p:cNvPr id="357" name="Google Shape;357;p31"/>
          <p:cNvCxnSpPr/>
          <p:nvPr/>
        </p:nvCxnSpPr>
        <p:spPr>
          <a:xfrm rot="10800000">
            <a:off x="2797134" y="2682736"/>
            <a:ext cx="3826500" cy="21600"/>
          </a:xfrm>
          <a:prstGeom prst="straightConnector1">
            <a:avLst/>
          </a:prstGeom>
          <a:noFill/>
          <a:ln cap="flat" cmpd="sng" w="26800">
            <a:solidFill>
              <a:srgbClr val="000000"/>
            </a:solidFill>
            <a:prstDash val="solid"/>
            <a:miter lim="800000"/>
            <a:headEnd len="sm" w="sm" type="none"/>
            <a:tailEnd len="sm" w="sm" type="none"/>
          </a:ln>
        </p:spPr>
      </p:cxnSp>
      <p:cxnSp>
        <p:nvCxnSpPr>
          <p:cNvPr id="358" name="Google Shape;358;p31"/>
          <p:cNvCxnSpPr/>
          <p:nvPr/>
        </p:nvCxnSpPr>
        <p:spPr>
          <a:xfrm>
            <a:off x="4653905" y="1509620"/>
            <a:ext cx="7500" cy="304200"/>
          </a:xfrm>
          <a:prstGeom prst="straightConnector1">
            <a:avLst/>
          </a:prstGeom>
          <a:noFill/>
          <a:ln cap="flat" cmpd="sng" w="26800">
            <a:solidFill>
              <a:srgbClr val="000000"/>
            </a:solidFill>
            <a:prstDash val="solid"/>
            <a:miter lim="800000"/>
            <a:headEnd len="sm" w="sm" type="none"/>
            <a:tailEnd len="med" w="med" type="stealth"/>
          </a:ln>
        </p:spPr>
      </p:cxnSp>
      <p:sp>
        <p:nvSpPr>
          <p:cNvPr id="359" name="Google Shape;359;p31"/>
          <p:cNvSpPr/>
          <p:nvPr/>
        </p:nvSpPr>
        <p:spPr>
          <a:xfrm>
            <a:off x="5788795" y="2047382"/>
            <a:ext cx="1929900" cy="324900"/>
          </a:xfrm>
          <a:prstGeom prst="rect">
            <a:avLst/>
          </a:prstGeom>
          <a:noFill/>
          <a:ln>
            <a:noFill/>
          </a:ln>
        </p:spPr>
        <p:txBody>
          <a:bodyPr anchorCtr="0" anchor="t" bIns="32150" lIns="64325" spcFirstLastPara="1" rIns="64325" wrap="square" tIns="32150">
            <a:noAutofit/>
          </a:bodyPr>
          <a:lstStyle/>
          <a:p>
            <a:pPr indent="0" lvl="0" marL="0" marR="0" rtl="0" algn="ctr">
              <a:spcBef>
                <a:spcPts val="0"/>
              </a:spcBef>
              <a:spcAft>
                <a:spcPts val="0"/>
              </a:spcAft>
              <a:buNone/>
            </a:pPr>
            <a:r>
              <a:rPr lang="en-GB" sz="1488">
                <a:solidFill>
                  <a:srgbClr val="000000"/>
                </a:solidFill>
                <a:latin typeface="Times New Roman"/>
                <a:ea typeface="Times New Roman"/>
                <a:cs typeface="Times New Roman"/>
                <a:sym typeface="Times New Roman"/>
              </a:rPr>
              <a:t>NUCLEONIC EOSs</a:t>
            </a:r>
            <a:endParaRPr sz="784"/>
          </a:p>
        </p:txBody>
      </p:sp>
      <p:sp>
        <p:nvSpPr>
          <p:cNvPr id="360" name="Google Shape;360;p31"/>
          <p:cNvSpPr txBox="1"/>
          <p:nvPr/>
        </p:nvSpPr>
        <p:spPr>
          <a:xfrm>
            <a:off x="3527288" y="2248092"/>
            <a:ext cx="2421600" cy="498000"/>
          </a:xfrm>
          <a:prstGeom prst="rect">
            <a:avLst/>
          </a:prstGeom>
          <a:noFill/>
          <a:ln>
            <a:noFill/>
          </a:ln>
        </p:spPr>
        <p:txBody>
          <a:bodyPr anchorCtr="0" anchor="t" bIns="32150" lIns="64325" spcFirstLastPara="1" rIns="64325" wrap="square" tIns="32150">
            <a:spAutoFit/>
          </a:bodyPr>
          <a:lstStyle/>
          <a:p>
            <a:pPr indent="0" lvl="0" marL="0" marR="0" rtl="0" algn="ctr">
              <a:spcBef>
                <a:spcPts val="0"/>
              </a:spcBef>
              <a:spcAft>
                <a:spcPts val="0"/>
              </a:spcAft>
              <a:buNone/>
            </a:pPr>
            <a:r>
              <a:rPr lang="en-GB" sz="1407">
                <a:solidFill>
                  <a:srgbClr val="000000"/>
                </a:solidFill>
                <a:latin typeface="Times New Roman"/>
                <a:ea typeface="Times New Roman"/>
                <a:cs typeface="Times New Roman"/>
                <a:sym typeface="Times New Roman"/>
              </a:rPr>
              <a:t>We simulate the merger of two neutron stars</a:t>
            </a:r>
            <a:endParaRPr sz="1407">
              <a:solidFill>
                <a:srgbClr val="000000"/>
              </a:solidFill>
              <a:latin typeface="Times New Roman"/>
              <a:ea typeface="Times New Roman"/>
              <a:cs typeface="Times New Roman"/>
              <a:sym typeface="Times New Roman"/>
            </a:endParaRPr>
          </a:p>
        </p:txBody>
      </p:sp>
      <p:grpSp>
        <p:nvGrpSpPr>
          <p:cNvPr id="361" name="Google Shape;361;p31"/>
          <p:cNvGrpSpPr/>
          <p:nvPr/>
        </p:nvGrpSpPr>
        <p:grpSpPr>
          <a:xfrm>
            <a:off x="2803390" y="2706508"/>
            <a:ext cx="3842910" cy="524319"/>
            <a:chOff x="2678617" y="2561482"/>
            <a:chExt cx="3618900" cy="558976"/>
          </a:xfrm>
        </p:grpSpPr>
        <p:cxnSp>
          <p:nvCxnSpPr>
            <p:cNvPr id="362" name="Google Shape;362;p31"/>
            <p:cNvCxnSpPr/>
            <p:nvPr/>
          </p:nvCxnSpPr>
          <p:spPr>
            <a:xfrm>
              <a:off x="4500682" y="2561482"/>
              <a:ext cx="3900" cy="309600"/>
            </a:xfrm>
            <a:prstGeom prst="straightConnector1">
              <a:avLst/>
            </a:prstGeom>
            <a:noFill/>
            <a:ln cap="flat" cmpd="sng" w="26800">
              <a:solidFill>
                <a:srgbClr val="000000"/>
              </a:solidFill>
              <a:prstDash val="solid"/>
              <a:miter lim="800000"/>
              <a:headEnd len="sm" w="sm" type="none"/>
              <a:tailEnd len="med" w="med" type="stealth"/>
            </a:ln>
          </p:spPr>
        </p:cxnSp>
        <p:sp>
          <p:nvSpPr>
            <p:cNvPr id="363" name="Google Shape;363;p31"/>
            <p:cNvSpPr txBox="1"/>
            <p:nvPr/>
          </p:nvSpPr>
          <p:spPr>
            <a:xfrm>
              <a:off x="2678617" y="2774258"/>
              <a:ext cx="3618900" cy="346200"/>
            </a:xfrm>
            <a:prstGeom prst="rect">
              <a:avLst/>
            </a:prstGeom>
            <a:noFill/>
            <a:ln>
              <a:noFill/>
            </a:ln>
          </p:spPr>
          <p:txBody>
            <a:bodyPr anchorCtr="0" anchor="t" bIns="32150" lIns="64325" spcFirstLastPara="1" rIns="64325" wrap="square" tIns="32150">
              <a:spAutoFit/>
            </a:bodyPr>
            <a:lstStyle/>
            <a:p>
              <a:pPr indent="0" lvl="0" marL="0" marR="0" rtl="0" algn="l">
                <a:spcBef>
                  <a:spcPts val="0"/>
                </a:spcBef>
                <a:spcAft>
                  <a:spcPts val="0"/>
                </a:spcAft>
                <a:buNone/>
              </a:pPr>
              <a:r>
                <a:rPr b="1" lang="en-GB" sz="1688">
                  <a:solidFill>
                    <a:srgbClr val="000000"/>
                  </a:solidFill>
                  <a:latin typeface="Times New Roman"/>
                  <a:ea typeface="Times New Roman"/>
                  <a:cs typeface="Times New Roman"/>
                  <a:sym typeface="Times New Roman"/>
                </a:rPr>
                <a:t>FOR EACH EOS FROM BOTH SETS!</a:t>
              </a:r>
              <a:endParaRPr sz="984"/>
            </a:p>
          </p:txBody>
        </p:sp>
      </p:grpSp>
      <p:cxnSp>
        <p:nvCxnSpPr>
          <p:cNvPr id="364" name="Google Shape;364;p31"/>
          <p:cNvCxnSpPr/>
          <p:nvPr/>
        </p:nvCxnSpPr>
        <p:spPr>
          <a:xfrm>
            <a:off x="2808996" y="2322102"/>
            <a:ext cx="0" cy="374700"/>
          </a:xfrm>
          <a:prstGeom prst="straightConnector1">
            <a:avLst/>
          </a:prstGeom>
          <a:noFill/>
          <a:ln cap="flat" cmpd="sng" w="26800">
            <a:solidFill>
              <a:srgbClr val="000000"/>
            </a:solidFill>
            <a:prstDash val="solid"/>
            <a:miter lim="800000"/>
            <a:headEnd len="sm" w="sm" type="none"/>
            <a:tailEnd len="sm" w="sm" type="none"/>
          </a:ln>
        </p:spPr>
      </p:cxnSp>
      <p:grpSp>
        <p:nvGrpSpPr>
          <p:cNvPr id="365" name="Google Shape;365;p31"/>
          <p:cNvGrpSpPr/>
          <p:nvPr/>
        </p:nvGrpSpPr>
        <p:grpSpPr>
          <a:xfrm>
            <a:off x="1748646" y="3179736"/>
            <a:ext cx="6387409" cy="1877273"/>
            <a:chOff x="1402583" y="2987299"/>
            <a:chExt cx="6809605" cy="1955696"/>
          </a:xfrm>
        </p:grpSpPr>
        <p:grpSp>
          <p:nvGrpSpPr>
            <p:cNvPr id="366" name="Google Shape;366;p31"/>
            <p:cNvGrpSpPr/>
            <p:nvPr/>
          </p:nvGrpSpPr>
          <p:grpSpPr>
            <a:xfrm>
              <a:off x="1402583" y="3290111"/>
              <a:ext cx="1827096" cy="592540"/>
              <a:chOff x="6473760" y="3931378"/>
              <a:chExt cx="1926300" cy="781200"/>
            </a:xfrm>
          </p:grpSpPr>
          <p:sp>
            <p:nvSpPr>
              <p:cNvPr id="367" name="Google Shape;367;p31"/>
              <p:cNvSpPr/>
              <p:nvPr/>
            </p:nvSpPr>
            <p:spPr>
              <a:xfrm>
                <a:off x="6473760" y="3931378"/>
                <a:ext cx="1926300" cy="781200"/>
              </a:xfrm>
              <a:prstGeom prst="roundRect">
                <a:avLst>
                  <a:gd fmla="val 16667" name="adj"/>
                </a:avLst>
              </a:prstGeom>
              <a:solidFill>
                <a:srgbClr val="000000"/>
              </a:solidFill>
              <a:ln cap="flat" cmpd="sng" w="8925">
                <a:solidFill>
                  <a:srgbClr val="000000"/>
                </a:solidFill>
                <a:prstDash val="solid"/>
                <a:miter lim="800000"/>
                <a:headEnd len="sm" w="sm" type="none"/>
                <a:tailEnd len="sm" w="sm" type="none"/>
              </a:ln>
            </p:spPr>
            <p:txBody>
              <a:bodyPr anchorCtr="0" anchor="ctr" bIns="32150" lIns="64325" spcFirstLastPara="1" rIns="64325" wrap="square" tIns="32150">
                <a:noAutofit/>
              </a:bodyPr>
              <a:lstStyle/>
              <a:p>
                <a:pPr indent="0" lvl="0" marL="0" marR="0" rtl="0" algn="ctr">
                  <a:spcBef>
                    <a:spcPts val="0"/>
                  </a:spcBef>
                  <a:spcAft>
                    <a:spcPts val="0"/>
                  </a:spcAft>
                  <a:buNone/>
                </a:pPr>
                <a:r>
                  <a:t/>
                </a:r>
                <a:endParaRPr sz="1313">
                  <a:solidFill>
                    <a:srgbClr val="FFFFFF"/>
                  </a:solidFill>
                  <a:latin typeface="Calibri"/>
                  <a:ea typeface="Calibri"/>
                  <a:cs typeface="Calibri"/>
                  <a:sym typeface="Calibri"/>
                </a:endParaRPr>
              </a:p>
            </p:txBody>
          </p:sp>
          <p:sp>
            <p:nvSpPr>
              <p:cNvPr id="368" name="Google Shape;368;p31"/>
              <p:cNvSpPr txBox="1"/>
              <p:nvPr/>
            </p:nvSpPr>
            <p:spPr>
              <a:xfrm>
                <a:off x="6979390" y="4134205"/>
                <a:ext cx="1401900" cy="386700"/>
              </a:xfrm>
              <a:prstGeom prst="rect">
                <a:avLst/>
              </a:prstGeom>
              <a:solidFill>
                <a:srgbClr val="000000"/>
              </a:solidFill>
              <a:ln cap="flat" cmpd="sng" w="6700">
                <a:solidFill>
                  <a:srgbClr val="000000"/>
                </a:solidFill>
                <a:prstDash val="solid"/>
                <a:round/>
                <a:headEnd len="sm" w="sm" type="none"/>
                <a:tailEnd len="sm" w="sm" type="none"/>
              </a:ln>
            </p:spPr>
            <p:txBody>
              <a:bodyPr anchorCtr="0" anchor="t" bIns="32150" lIns="64325" spcFirstLastPara="1" rIns="64325" wrap="square" tIns="32150">
                <a:spAutoFit/>
              </a:bodyPr>
              <a:lstStyle/>
              <a:p>
                <a:pPr indent="0" lvl="0" marL="0" marR="0" rtl="0" algn="l">
                  <a:spcBef>
                    <a:spcPts val="0"/>
                  </a:spcBef>
                  <a:spcAft>
                    <a:spcPts val="0"/>
                  </a:spcAft>
                  <a:buNone/>
                </a:pPr>
                <a:r>
                  <a:rPr lang="en-GB" sz="1407">
                    <a:solidFill>
                      <a:srgbClr val="FFFFFF"/>
                    </a:solidFill>
                    <a:latin typeface="Times New Roman"/>
                    <a:ea typeface="Times New Roman"/>
                    <a:cs typeface="Times New Roman"/>
                    <a:sym typeface="Times New Roman"/>
                  </a:rPr>
                  <a:t>3D EoS</a:t>
                </a:r>
                <a:endParaRPr sz="1407">
                  <a:solidFill>
                    <a:srgbClr val="FFFFFF"/>
                  </a:solidFill>
                  <a:latin typeface="Times New Roman"/>
                  <a:ea typeface="Times New Roman"/>
                  <a:cs typeface="Times New Roman"/>
                  <a:sym typeface="Times New Roman"/>
                </a:endParaRPr>
              </a:p>
            </p:txBody>
          </p:sp>
        </p:grpSp>
        <p:sp>
          <p:nvSpPr>
            <p:cNvPr id="369" name="Google Shape;369;p31"/>
            <p:cNvSpPr/>
            <p:nvPr/>
          </p:nvSpPr>
          <p:spPr>
            <a:xfrm>
              <a:off x="6164873" y="3227521"/>
              <a:ext cx="1844700" cy="643200"/>
            </a:xfrm>
            <a:prstGeom prst="roundRect">
              <a:avLst>
                <a:gd fmla="val 16667" name="adj"/>
              </a:avLst>
            </a:prstGeom>
            <a:solidFill>
              <a:srgbClr val="000000"/>
            </a:solidFill>
            <a:ln cap="flat" cmpd="sng" w="8925">
              <a:solidFill>
                <a:srgbClr val="000000"/>
              </a:solidFill>
              <a:prstDash val="solid"/>
              <a:miter lim="800000"/>
              <a:headEnd len="sm" w="sm" type="none"/>
              <a:tailEnd len="sm" w="sm" type="none"/>
            </a:ln>
          </p:spPr>
          <p:txBody>
            <a:bodyPr anchorCtr="0" anchor="ctr" bIns="32150" lIns="64325" spcFirstLastPara="1" rIns="64325" wrap="square" tIns="32150">
              <a:noAutofit/>
            </a:bodyPr>
            <a:lstStyle/>
            <a:p>
              <a:pPr indent="0" lvl="0" marL="0" marR="0" rtl="0" algn="ctr">
                <a:spcBef>
                  <a:spcPts val="0"/>
                </a:spcBef>
                <a:spcAft>
                  <a:spcPts val="0"/>
                </a:spcAft>
                <a:buNone/>
              </a:pPr>
              <a:r>
                <a:t/>
              </a:r>
              <a:endParaRPr sz="1313">
                <a:solidFill>
                  <a:srgbClr val="FFFFFF"/>
                </a:solidFill>
                <a:latin typeface="Calibri"/>
                <a:ea typeface="Calibri"/>
                <a:cs typeface="Calibri"/>
                <a:sym typeface="Calibri"/>
              </a:endParaRPr>
            </a:p>
          </p:txBody>
        </p:sp>
        <p:cxnSp>
          <p:nvCxnSpPr>
            <p:cNvPr id="370" name="Google Shape;370;p31"/>
            <p:cNvCxnSpPr/>
            <p:nvPr/>
          </p:nvCxnSpPr>
          <p:spPr>
            <a:xfrm flipH="1">
              <a:off x="2485748" y="2998254"/>
              <a:ext cx="4086000" cy="8700"/>
            </a:xfrm>
            <a:prstGeom prst="straightConnector1">
              <a:avLst/>
            </a:prstGeom>
            <a:noFill/>
            <a:ln cap="flat" cmpd="sng" w="26800">
              <a:solidFill>
                <a:srgbClr val="000000"/>
              </a:solidFill>
              <a:prstDash val="solid"/>
              <a:miter lim="800000"/>
              <a:headEnd len="sm" w="sm" type="none"/>
              <a:tailEnd len="sm" w="sm" type="none"/>
            </a:ln>
          </p:spPr>
        </p:cxnSp>
        <p:cxnSp>
          <p:nvCxnSpPr>
            <p:cNvPr id="371" name="Google Shape;371;p31"/>
            <p:cNvCxnSpPr/>
            <p:nvPr/>
          </p:nvCxnSpPr>
          <p:spPr>
            <a:xfrm>
              <a:off x="2487887" y="2992631"/>
              <a:ext cx="10800" cy="291900"/>
            </a:xfrm>
            <a:prstGeom prst="straightConnector1">
              <a:avLst/>
            </a:prstGeom>
            <a:noFill/>
            <a:ln cap="flat" cmpd="sng" w="26800">
              <a:solidFill>
                <a:srgbClr val="000000"/>
              </a:solidFill>
              <a:prstDash val="solid"/>
              <a:miter lim="800000"/>
              <a:headEnd len="sm" w="sm" type="none"/>
              <a:tailEnd len="med" w="med" type="triangle"/>
            </a:ln>
          </p:spPr>
        </p:cxnSp>
        <p:cxnSp>
          <p:nvCxnSpPr>
            <p:cNvPr id="372" name="Google Shape;372;p31"/>
            <p:cNvCxnSpPr/>
            <p:nvPr/>
          </p:nvCxnSpPr>
          <p:spPr>
            <a:xfrm>
              <a:off x="2315986" y="3882460"/>
              <a:ext cx="0" cy="379800"/>
            </a:xfrm>
            <a:prstGeom prst="straightConnector1">
              <a:avLst/>
            </a:prstGeom>
            <a:noFill/>
            <a:ln cap="flat" cmpd="sng" w="26800">
              <a:solidFill>
                <a:srgbClr val="000000"/>
              </a:solidFill>
              <a:prstDash val="solid"/>
              <a:miter lim="800000"/>
              <a:headEnd len="sm" w="sm" type="none"/>
              <a:tailEnd len="sm" w="sm" type="none"/>
            </a:ln>
          </p:spPr>
        </p:cxnSp>
        <p:sp>
          <p:nvSpPr>
            <p:cNvPr id="373" name="Google Shape;373;p31"/>
            <p:cNvSpPr txBox="1"/>
            <p:nvPr/>
          </p:nvSpPr>
          <p:spPr>
            <a:xfrm>
              <a:off x="3266224" y="3115930"/>
              <a:ext cx="2581500" cy="970200"/>
            </a:xfrm>
            <a:prstGeom prst="rect">
              <a:avLst/>
            </a:prstGeom>
            <a:noFill/>
            <a:ln>
              <a:noFill/>
            </a:ln>
          </p:spPr>
          <p:txBody>
            <a:bodyPr anchorCtr="0" anchor="t" bIns="32150" lIns="64325" spcFirstLastPara="1" rIns="64325" wrap="square" tIns="32150">
              <a:spAutoFit/>
            </a:bodyPr>
            <a:lstStyle/>
            <a:p>
              <a:pPr indent="0" lvl="0" marL="0" marR="0" rtl="0" algn="ctr">
                <a:spcBef>
                  <a:spcPts val="0"/>
                </a:spcBef>
                <a:spcAft>
                  <a:spcPts val="0"/>
                </a:spcAft>
                <a:buNone/>
              </a:pPr>
              <a:r>
                <a:rPr lang="en-GB" sz="1407">
                  <a:solidFill>
                    <a:srgbClr val="000000"/>
                  </a:solidFill>
                  <a:latin typeface="Times New Roman"/>
                  <a:ea typeface="Times New Roman"/>
                  <a:cs typeface="Times New Roman"/>
                  <a:sym typeface="Times New Roman"/>
                </a:rPr>
                <a:t>Discriminating the impact of the different thermal </a:t>
              </a:r>
              <a:r>
                <a:rPr lang="en-GB" sz="1407">
                  <a:latin typeface="Times New Roman"/>
                  <a:ea typeface="Times New Roman"/>
                  <a:cs typeface="Times New Roman"/>
                  <a:sym typeface="Times New Roman"/>
                </a:rPr>
                <a:t>treatments</a:t>
              </a:r>
              <a:r>
                <a:rPr lang="en-GB" sz="1407">
                  <a:solidFill>
                    <a:srgbClr val="000000"/>
                  </a:solidFill>
                  <a:latin typeface="Times New Roman"/>
                  <a:ea typeface="Times New Roman"/>
                  <a:cs typeface="Times New Roman"/>
                  <a:sym typeface="Times New Roman"/>
                </a:rPr>
                <a:t> associated </a:t>
              </a:r>
              <a:r>
                <a:rPr lang="en-GB" sz="1407">
                  <a:latin typeface="Times New Roman"/>
                  <a:ea typeface="Times New Roman"/>
                  <a:cs typeface="Times New Roman"/>
                  <a:sym typeface="Times New Roman"/>
                </a:rPr>
                <a:t>with</a:t>
              </a:r>
              <a:r>
                <a:rPr lang="en-GB" sz="1407">
                  <a:solidFill>
                    <a:srgbClr val="000000"/>
                  </a:solidFill>
                  <a:latin typeface="Times New Roman"/>
                  <a:ea typeface="Times New Roman"/>
                  <a:cs typeface="Times New Roman"/>
                  <a:sym typeface="Times New Roman"/>
                </a:rPr>
                <a:t> the different composition</a:t>
              </a:r>
              <a:r>
                <a:rPr lang="en-GB" sz="1407">
                  <a:solidFill>
                    <a:srgbClr val="000000"/>
                  </a:solidFill>
                  <a:latin typeface="Times New Roman"/>
                  <a:ea typeface="Times New Roman"/>
                  <a:cs typeface="Times New Roman"/>
                  <a:sym typeface="Times New Roman"/>
                </a:rPr>
                <a:t>s!</a:t>
              </a:r>
              <a:endParaRPr sz="1407">
                <a:solidFill>
                  <a:srgbClr val="000000"/>
                </a:solidFill>
                <a:latin typeface="Times New Roman"/>
                <a:ea typeface="Times New Roman"/>
                <a:cs typeface="Times New Roman"/>
                <a:sym typeface="Times New Roman"/>
              </a:endParaRPr>
            </a:p>
          </p:txBody>
        </p:sp>
        <p:cxnSp>
          <p:nvCxnSpPr>
            <p:cNvPr id="374" name="Google Shape;374;p31"/>
            <p:cNvCxnSpPr/>
            <p:nvPr/>
          </p:nvCxnSpPr>
          <p:spPr>
            <a:xfrm rot="10800000">
              <a:off x="2316044" y="4252922"/>
              <a:ext cx="4710000" cy="14100"/>
            </a:xfrm>
            <a:prstGeom prst="straightConnector1">
              <a:avLst/>
            </a:prstGeom>
            <a:noFill/>
            <a:ln cap="flat" cmpd="sng" w="26800">
              <a:solidFill>
                <a:srgbClr val="000000"/>
              </a:solidFill>
              <a:prstDash val="solid"/>
              <a:miter lim="800000"/>
              <a:headEnd len="sm" w="sm" type="none"/>
              <a:tailEnd len="sm" w="sm" type="none"/>
            </a:ln>
          </p:spPr>
        </p:cxnSp>
        <p:cxnSp>
          <p:nvCxnSpPr>
            <p:cNvPr id="375" name="Google Shape;375;p31"/>
            <p:cNvCxnSpPr/>
            <p:nvPr/>
          </p:nvCxnSpPr>
          <p:spPr>
            <a:xfrm>
              <a:off x="7026044" y="3728617"/>
              <a:ext cx="0" cy="549600"/>
            </a:xfrm>
            <a:prstGeom prst="straightConnector1">
              <a:avLst/>
            </a:prstGeom>
            <a:noFill/>
            <a:ln cap="flat" cmpd="sng" w="26800">
              <a:solidFill>
                <a:srgbClr val="000000"/>
              </a:solidFill>
              <a:prstDash val="solid"/>
              <a:miter lim="800000"/>
              <a:headEnd len="sm" w="sm" type="none"/>
              <a:tailEnd len="sm" w="sm" type="none"/>
            </a:ln>
          </p:spPr>
        </p:cxnSp>
        <p:sp>
          <p:nvSpPr>
            <p:cNvPr id="376" name="Google Shape;376;p31"/>
            <p:cNvSpPr txBox="1"/>
            <p:nvPr/>
          </p:nvSpPr>
          <p:spPr>
            <a:xfrm>
              <a:off x="6213588" y="3388590"/>
              <a:ext cx="1998600" cy="320100"/>
            </a:xfrm>
            <a:prstGeom prst="rect">
              <a:avLst/>
            </a:prstGeom>
            <a:blipFill rotWithShape="1">
              <a:blip r:embed="rId3">
                <a:alphaModFix/>
              </a:blip>
              <a:stretch>
                <a:fillRect b="-22849" l="-2519" r="0" t="-4289"/>
              </a:stretch>
            </a:blipFill>
            <a:ln>
              <a:noFill/>
            </a:ln>
          </p:spPr>
          <p:txBody>
            <a:bodyPr anchorCtr="0" anchor="t" bIns="32150" lIns="64325" spcFirstLastPara="1" rIns="64325" wrap="square" tIns="32150">
              <a:noAutofit/>
            </a:bodyPr>
            <a:lstStyle/>
            <a:p>
              <a:pPr indent="0" lvl="0" marL="0" marR="0" rtl="0" algn="l">
                <a:spcBef>
                  <a:spcPts val="0"/>
                </a:spcBef>
                <a:spcAft>
                  <a:spcPts val="0"/>
                </a:spcAft>
                <a:buNone/>
              </a:pPr>
              <a:r>
                <a:rPr lang="en-GB" sz="1266">
                  <a:latin typeface="Calibri"/>
                  <a:ea typeface="Calibri"/>
                  <a:cs typeface="Calibri"/>
                  <a:sym typeface="Calibri"/>
                </a:rPr>
                <a:t> </a:t>
              </a:r>
              <a:endParaRPr sz="984"/>
            </a:p>
          </p:txBody>
        </p:sp>
        <p:cxnSp>
          <p:nvCxnSpPr>
            <p:cNvPr id="377" name="Google Shape;377;p31"/>
            <p:cNvCxnSpPr/>
            <p:nvPr/>
          </p:nvCxnSpPr>
          <p:spPr>
            <a:xfrm>
              <a:off x="4514855" y="4280759"/>
              <a:ext cx="5400" cy="354900"/>
            </a:xfrm>
            <a:prstGeom prst="straightConnector1">
              <a:avLst/>
            </a:prstGeom>
            <a:noFill/>
            <a:ln cap="flat" cmpd="sng" w="26800">
              <a:solidFill>
                <a:srgbClr val="000000"/>
              </a:solidFill>
              <a:prstDash val="solid"/>
              <a:miter lim="800000"/>
              <a:headEnd len="sm" w="sm" type="none"/>
              <a:tailEnd len="med" w="med" type="stealth"/>
            </a:ln>
          </p:spPr>
        </p:cxnSp>
        <p:sp>
          <p:nvSpPr>
            <p:cNvPr id="378" name="Google Shape;378;p31"/>
            <p:cNvSpPr/>
            <p:nvPr/>
          </p:nvSpPr>
          <p:spPr>
            <a:xfrm>
              <a:off x="3812338" y="4637295"/>
              <a:ext cx="1717500" cy="305700"/>
            </a:xfrm>
            <a:prstGeom prst="rect">
              <a:avLst/>
            </a:prstGeom>
            <a:solidFill>
              <a:srgbClr val="A8D08C"/>
            </a:solidFill>
            <a:ln cap="flat" cmpd="sng" w="8925">
              <a:solidFill>
                <a:srgbClr val="A8D08C"/>
              </a:solidFill>
              <a:prstDash val="solid"/>
              <a:miter lim="800000"/>
              <a:headEnd len="sm" w="sm" type="none"/>
              <a:tailEnd len="sm" w="sm" type="none"/>
            </a:ln>
          </p:spPr>
          <p:txBody>
            <a:bodyPr anchorCtr="0" anchor="ctr" bIns="32150" lIns="64325" spcFirstLastPara="1" rIns="64325" wrap="square" tIns="32150">
              <a:noAutofit/>
            </a:bodyPr>
            <a:lstStyle/>
            <a:p>
              <a:pPr indent="0" lvl="0" marL="0" marR="0" rtl="0" algn="ctr">
                <a:spcBef>
                  <a:spcPts val="0"/>
                </a:spcBef>
                <a:spcAft>
                  <a:spcPts val="0"/>
                </a:spcAft>
                <a:buNone/>
              </a:pPr>
              <a:r>
                <a:t/>
              </a:r>
              <a:endParaRPr sz="1688">
                <a:solidFill>
                  <a:srgbClr val="FFFFFF"/>
                </a:solidFill>
                <a:latin typeface="Calibri"/>
                <a:ea typeface="Calibri"/>
                <a:cs typeface="Calibri"/>
                <a:sym typeface="Calibri"/>
              </a:endParaRPr>
            </a:p>
          </p:txBody>
        </p:sp>
        <p:sp>
          <p:nvSpPr>
            <p:cNvPr id="379" name="Google Shape;379;p31"/>
            <p:cNvSpPr txBox="1"/>
            <p:nvPr/>
          </p:nvSpPr>
          <p:spPr>
            <a:xfrm>
              <a:off x="3812338" y="4637295"/>
              <a:ext cx="1602600" cy="287400"/>
            </a:xfrm>
            <a:prstGeom prst="rect">
              <a:avLst/>
            </a:prstGeom>
            <a:blipFill rotWithShape="1">
              <a:blip r:embed="rId4">
                <a:alphaModFix/>
              </a:blip>
              <a:stretch>
                <a:fillRect b="0" l="0" r="0" t="0"/>
              </a:stretch>
            </a:blipFill>
            <a:ln>
              <a:noFill/>
            </a:ln>
          </p:spPr>
          <p:txBody>
            <a:bodyPr anchorCtr="0" anchor="t" bIns="32150" lIns="64325" spcFirstLastPara="1" rIns="64325" wrap="square" tIns="32150">
              <a:noAutofit/>
            </a:bodyPr>
            <a:lstStyle/>
            <a:p>
              <a:pPr indent="0" lvl="0" marL="0" marR="0" rtl="0" algn="l">
                <a:spcBef>
                  <a:spcPts val="0"/>
                </a:spcBef>
                <a:spcAft>
                  <a:spcPts val="0"/>
                </a:spcAft>
                <a:buNone/>
              </a:pPr>
              <a:r>
                <a:rPr lang="en-GB" sz="1266">
                  <a:latin typeface="Calibri"/>
                  <a:ea typeface="Calibri"/>
                  <a:cs typeface="Calibri"/>
                  <a:sym typeface="Calibri"/>
                </a:rPr>
                <a:t> </a:t>
              </a:r>
              <a:endParaRPr sz="984"/>
            </a:p>
          </p:txBody>
        </p:sp>
        <p:sp>
          <p:nvSpPr>
            <p:cNvPr id="380" name="Google Shape;380;p31"/>
            <p:cNvSpPr/>
            <p:nvPr/>
          </p:nvSpPr>
          <p:spPr>
            <a:xfrm>
              <a:off x="3050396" y="3907533"/>
              <a:ext cx="380100" cy="377100"/>
            </a:xfrm>
            <a:prstGeom prst="rect">
              <a:avLst/>
            </a:prstGeom>
            <a:blipFill rotWithShape="1">
              <a:blip r:embed="rId5">
                <a:alphaModFix/>
              </a:blip>
              <a:stretch>
                <a:fillRect b="0" l="0" r="0" t="0"/>
              </a:stretch>
            </a:blipFill>
            <a:ln>
              <a:noFill/>
            </a:ln>
          </p:spPr>
          <p:txBody>
            <a:bodyPr anchorCtr="0" anchor="t" bIns="32150" lIns="64325" spcFirstLastPara="1" rIns="64325" wrap="square" tIns="32150">
              <a:noAutofit/>
            </a:bodyPr>
            <a:lstStyle/>
            <a:p>
              <a:pPr indent="0" lvl="0" marL="0" marR="0" rtl="0" algn="l">
                <a:spcBef>
                  <a:spcPts val="0"/>
                </a:spcBef>
                <a:spcAft>
                  <a:spcPts val="0"/>
                </a:spcAft>
                <a:buNone/>
              </a:pPr>
              <a:r>
                <a:rPr lang="en-GB" sz="1266">
                  <a:latin typeface="Calibri"/>
                  <a:ea typeface="Calibri"/>
                  <a:cs typeface="Calibri"/>
                  <a:sym typeface="Calibri"/>
                </a:rPr>
                <a:t> </a:t>
              </a:r>
              <a:endParaRPr sz="984"/>
            </a:p>
          </p:txBody>
        </p:sp>
        <p:sp>
          <p:nvSpPr>
            <p:cNvPr id="381" name="Google Shape;381;p31"/>
            <p:cNvSpPr/>
            <p:nvPr/>
          </p:nvSpPr>
          <p:spPr>
            <a:xfrm>
              <a:off x="5758868" y="3884955"/>
              <a:ext cx="742500" cy="380400"/>
            </a:xfrm>
            <a:prstGeom prst="rect">
              <a:avLst/>
            </a:prstGeom>
            <a:blipFill rotWithShape="1">
              <a:blip r:embed="rId6">
                <a:alphaModFix/>
              </a:blip>
              <a:stretch>
                <a:fillRect b="0" l="0" r="0" t="0"/>
              </a:stretch>
            </a:blipFill>
            <a:ln>
              <a:noFill/>
            </a:ln>
          </p:spPr>
          <p:txBody>
            <a:bodyPr anchorCtr="0" anchor="t" bIns="32150" lIns="64325" spcFirstLastPara="1" rIns="64325" wrap="square" tIns="32150">
              <a:noAutofit/>
            </a:bodyPr>
            <a:lstStyle/>
            <a:p>
              <a:pPr indent="0" lvl="0" marL="0" marR="0" rtl="0" algn="l">
                <a:spcBef>
                  <a:spcPts val="0"/>
                </a:spcBef>
                <a:spcAft>
                  <a:spcPts val="0"/>
                </a:spcAft>
                <a:buNone/>
              </a:pPr>
              <a:r>
                <a:rPr lang="en-GB" sz="1266">
                  <a:latin typeface="Calibri"/>
                  <a:ea typeface="Calibri"/>
                  <a:cs typeface="Calibri"/>
                  <a:sym typeface="Calibri"/>
                </a:rPr>
                <a:t> </a:t>
              </a:r>
              <a:endParaRPr sz="984"/>
            </a:p>
          </p:txBody>
        </p:sp>
        <p:cxnSp>
          <p:nvCxnSpPr>
            <p:cNvPr id="382" name="Google Shape;382;p31"/>
            <p:cNvCxnSpPr/>
            <p:nvPr/>
          </p:nvCxnSpPr>
          <p:spPr>
            <a:xfrm>
              <a:off x="6564957" y="2987299"/>
              <a:ext cx="9900" cy="268800"/>
            </a:xfrm>
            <a:prstGeom prst="straightConnector1">
              <a:avLst/>
            </a:prstGeom>
            <a:noFill/>
            <a:ln cap="flat" cmpd="sng" w="26800">
              <a:solidFill>
                <a:srgbClr val="000000"/>
              </a:solidFill>
              <a:prstDash val="solid"/>
              <a:miter lim="800000"/>
              <a:headEnd len="sm" w="sm" type="none"/>
              <a:tailEnd len="med" w="med" type="triangle"/>
            </a:ln>
          </p:spPr>
        </p:cxnSp>
      </p:grpSp>
      <p:sp>
        <p:nvSpPr>
          <p:cNvPr id="383" name="Google Shape;383;p31"/>
          <p:cNvSpPr/>
          <p:nvPr/>
        </p:nvSpPr>
        <p:spPr>
          <a:xfrm>
            <a:off x="3265725" y="4678325"/>
            <a:ext cx="744300" cy="465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7" name="Shape 387"/>
        <p:cNvGrpSpPr/>
        <p:nvPr/>
      </p:nvGrpSpPr>
      <p:grpSpPr>
        <a:xfrm>
          <a:off x="0" y="0"/>
          <a:ext cx="0" cy="0"/>
          <a:chOff x="0" y="0"/>
          <a:chExt cx="0" cy="0"/>
        </a:xfrm>
      </p:grpSpPr>
      <p:pic>
        <p:nvPicPr>
          <p:cNvPr id="388" name="Google Shape;388;p32" title="{&quot;red&quot;:0,&quot;green&quot;:0,&quot;blue&quot;:0,&quot;origURL&quot;:&quot;https://www.codecogs.com/eqnedit.php?latex=%5CDelta%20f%20%3D%20f_%7B%5Cmathrm%7Bpeak%7D%7D-f_%7B%5Cmathrm%7Bpeak%7D%7D%5E%7B1.75%7D#0&quot;,&quot;size&quot;:18,&quot;width&quot;:208.15748031496062,&quot;height&quot;:17.74015748031496}"/>
          <p:cNvPicPr preferRelativeResize="0"/>
          <p:nvPr/>
        </p:nvPicPr>
        <p:blipFill>
          <a:blip r:embed="rId3">
            <a:alphaModFix/>
          </a:blip>
          <a:stretch>
            <a:fillRect/>
          </a:stretch>
        </p:blipFill>
        <p:spPr>
          <a:xfrm>
            <a:off x="5442875" y="1050638"/>
            <a:ext cx="3167900" cy="499458"/>
          </a:xfrm>
          <a:prstGeom prst="rect">
            <a:avLst/>
          </a:prstGeom>
          <a:noFill/>
          <a:ln>
            <a:noFill/>
          </a:ln>
        </p:spPr>
      </p:pic>
      <p:sp>
        <p:nvSpPr>
          <p:cNvPr id="389" name="Google Shape;389;p32"/>
          <p:cNvSpPr txBox="1"/>
          <p:nvPr>
            <p:ph type="title"/>
          </p:nvPr>
        </p:nvSpPr>
        <p:spPr>
          <a:xfrm>
            <a:off x="300611" y="329186"/>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solidFill>
                  <a:schemeClr val="lt1"/>
                </a:solidFill>
              </a:rPr>
              <a:t>Frequency shift</a:t>
            </a:r>
            <a:endParaRPr sz="2500">
              <a:solidFill>
                <a:schemeClr val="lt1"/>
              </a:solidFill>
              <a:latin typeface="Arial"/>
              <a:ea typeface="Arial"/>
              <a:cs typeface="Arial"/>
              <a:sym typeface="Arial"/>
            </a:endParaRPr>
          </a:p>
          <a:p>
            <a:pPr indent="0" lvl="0" marL="0" rtl="0" algn="l">
              <a:spcBef>
                <a:spcPts val="0"/>
              </a:spcBef>
              <a:spcAft>
                <a:spcPts val="0"/>
              </a:spcAft>
              <a:buNone/>
            </a:pPr>
            <a:r>
              <a:t/>
            </a:r>
            <a:endParaRPr sz="2500">
              <a:solidFill>
                <a:schemeClr val="lt1"/>
              </a:solidFill>
            </a:endParaRPr>
          </a:p>
        </p:txBody>
      </p:sp>
      <p:sp>
        <p:nvSpPr>
          <p:cNvPr id="390" name="Google Shape;39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391" name="Google Shape;391;p32"/>
          <p:cNvPicPr preferRelativeResize="0"/>
          <p:nvPr/>
        </p:nvPicPr>
        <p:blipFill rotWithShape="1">
          <a:blip r:embed="rId4">
            <a:alphaModFix/>
          </a:blip>
          <a:srcRect b="0" l="0" r="0" t="0"/>
          <a:stretch/>
        </p:blipFill>
        <p:spPr>
          <a:xfrm>
            <a:off x="87649" y="1178217"/>
            <a:ext cx="4529638" cy="3600584"/>
          </a:xfrm>
          <a:prstGeom prst="rect">
            <a:avLst/>
          </a:prstGeom>
          <a:noFill/>
          <a:ln>
            <a:noFill/>
          </a:ln>
        </p:spPr>
      </p:pic>
      <p:sp>
        <p:nvSpPr>
          <p:cNvPr id="392" name="Google Shape;392;p32"/>
          <p:cNvSpPr/>
          <p:nvPr/>
        </p:nvSpPr>
        <p:spPr>
          <a:xfrm rot="-1604604">
            <a:off x="499182" y="1354227"/>
            <a:ext cx="3706703" cy="1180516"/>
          </a:xfrm>
          <a:prstGeom prst="ellipse">
            <a:avLst/>
          </a:prstGeom>
          <a:noFill/>
          <a:ln cap="flat" cmpd="sng" w="27275">
            <a:solidFill>
              <a:srgbClr val="00B050"/>
            </a:solidFill>
            <a:prstDash val="dash"/>
            <a:miter lim="800000"/>
            <a:headEnd len="sm" w="sm" type="none"/>
            <a:tailEnd len="sm" w="sm" type="none"/>
          </a:ln>
        </p:spPr>
        <p:txBody>
          <a:bodyPr anchorCtr="0" anchor="ctr" bIns="32725" lIns="65450" spcFirstLastPara="1" rIns="65450" wrap="square" tIns="32725">
            <a:noAutofit/>
          </a:bodyPr>
          <a:lstStyle/>
          <a:p>
            <a:pPr indent="0" lvl="0" marL="0" marR="0" rtl="0" algn="ctr">
              <a:spcBef>
                <a:spcPts val="0"/>
              </a:spcBef>
              <a:spcAft>
                <a:spcPts val="0"/>
              </a:spcAft>
              <a:buNone/>
            </a:pPr>
            <a:r>
              <a:t/>
            </a:r>
            <a:endParaRPr sz="1718">
              <a:solidFill>
                <a:srgbClr val="FFFFFF"/>
              </a:solidFill>
              <a:latin typeface="Calibri"/>
              <a:ea typeface="Calibri"/>
              <a:cs typeface="Calibri"/>
              <a:sym typeface="Calibri"/>
            </a:endParaRPr>
          </a:p>
        </p:txBody>
      </p:sp>
      <p:sp>
        <p:nvSpPr>
          <p:cNvPr id="393" name="Google Shape;393;p32"/>
          <p:cNvSpPr txBox="1"/>
          <p:nvPr/>
        </p:nvSpPr>
        <p:spPr>
          <a:xfrm>
            <a:off x="5112368" y="1535569"/>
            <a:ext cx="3750000" cy="947700"/>
          </a:xfrm>
          <a:prstGeom prst="rect">
            <a:avLst/>
          </a:prstGeom>
          <a:noFill/>
          <a:ln>
            <a:noFill/>
          </a:ln>
        </p:spPr>
        <p:txBody>
          <a:bodyPr anchorCtr="0" anchor="t" bIns="32725" lIns="65450" spcFirstLastPara="1" rIns="65450" wrap="square" tIns="32725">
            <a:spAutoFit/>
          </a:bodyPr>
          <a:lstStyle/>
          <a:p>
            <a:pPr indent="-206070" lvl="0" marL="327317" marR="0" rtl="0" algn="l">
              <a:spcBef>
                <a:spcPts val="0"/>
              </a:spcBef>
              <a:spcAft>
                <a:spcPts val="0"/>
              </a:spcAft>
              <a:buClr>
                <a:srgbClr val="000000"/>
              </a:buClr>
              <a:buSzPts val="1909"/>
              <a:buFont typeface="Calibri"/>
              <a:buNone/>
            </a:pPr>
            <a:r>
              <a:t/>
            </a:r>
            <a:endParaRPr sz="1909">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GB" sz="1909">
                <a:solidFill>
                  <a:srgbClr val="00B050"/>
                </a:solidFill>
                <a:latin typeface="Times New Roman"/>
                <a:ea typeface="Times New Roman"/>
                <a:cs typeface="Times New Roman"/>
                <a:sym typeface="Times New Roman"/>
              </a:rPr>
              <a:t>Hyperonic EoSs show </a:t>
            </a:r>
            <a:r>
              <a:rPr lang="en-GB" sz="1909">
                <a:solidFill>
                  <a:srgbClr val="00B050"/>
                </a:solidFill>
                <a:latin typeface="Times New Roman"/>
                <a:ea typeface="Times New Roman"/>
                <a:cs typeface="Times New Roman"/>
                <a:sym typeface="Times New Roman"/>
              </a:rPr>
              <a:t>a systematic</a:t>
            </a:r>
            <a:r>
              <a:rPr lang="en-GB" sz="1909">
                <a:solidFill>
                  <a:srgbClr val="00B050"/>
                </a:solidFill>
                <a:latin typeface="Times New Roman"/>
                <a:ea typeface="Times New Roman"/>
                <a:cs typeface="Times New Roman"/>
                <a:sym typeface="Times New Roman"/>
              </a:rPr>
              <a:t> shift toward higher frequencies. </a:t>
            </a:r>
            <a:endParaRPr sz="1002"/>
          </a:p>
        </p:txBody>
      </p:sp>
      <p:sp>
        <p:nvSpPr>
          <p:cNvPr id="394" name="Google Shape;394;p32"/>
          <p:cNvSpPr/>
          <p:nvPr/>
        </p:nvSpPr>
        <p:spPr>
          <a:xfrm>
            <a:off x="603050" y="2301922"/>
            <a:ext cx="3507900" cy="1353000"/>
          </a:xfrm>
          <a:prstGeom prst="ellipse">
            <a:avLst/>
          </a:prstGeom>
          <a:noFill/>
          <a:ln cap="flat" cmpd="sng" w="27275">
            <a:solidFill>
              <a:srgbClr val="000000"/>
            </a:solidFill>
            <a:prstDash val="dash"/>
            <a:miter lim="800000"/>
            <a:headEnd len="sm" w="sm" type="none"/>
            <a:tailEnd len="sm" w="sm" type="none"/>
          </a:ln>
        </p:spPr>
        <p:txBody>
          <a:bodyPr anchorCtr="0" anchor="ctr" bIns="32725" lIns="65450" spcFirstLastPara="1" rIns="65450" wrap="square" tIns="32725">
            <a:noAutofit/>
          </a:bodyPr>
          <a:lstStyle/>
          <a:p>
            <a:pPr indent="0" lvl="0" marL="0" marR="0" rtl="0" algn="ctr">
              <a:spcBef>
                <a:spcPts val="0"/>
              </a:spcBef>
              <a:spcAft>
                <a:spcPts val="0"/>
              </a:spcAft>
              <a:buNone/>
            </a:pPr>
            <a:r>
              <a:t/>
            </a:r>
            <a:endParaRPr sz="1718">
              <a:solidFill>
                <a:srgbClr val="FFFFFF"/>
              </a:solidFill>
              <a:latin typeface="Calibri"/>
              <a:ea typeface="Calibri"/>
              <a:cs typeface="Calibri"/>
              <a:sym typeface="Calibri"/>
            </a:endParaRPr>
          </a:p>
        </p:txBody>
      </p:sp>
      <p:sp>
        <p:nvSpPr>
          <p:cNvPr id="395" name="Google Shape;395;p32"/>
          <p:cNvSpPr/>
          <p:nvPr/>
        </p:nvSpPr>
        <p:spPr>
          <a:xfrm>
            <a:off x="5112368" y="2695313"/>
            <a:ext cx="3644100" cy="653700"/>
          </a:xfrm>
          <a:prstGeom prst="rect">
            <a:avLst/>
          </a:prstGeom>
          <a:noFill/>
          <a:ln>
            <a:noFill/>
          </a:ln>
        </p:spPr>
        <p:txBody>
          <a:bodyPr anchorCtr="0" anchor="t" bIns="32725" lIns="65450" spcFirstLastPara="1" rIns="65450" wrap="square" tIns="32725">
            <a:noAutofit/>
          </a:bodyPr>
          <a:lstStyle/>
          <a:p>
            <a:pPr indent="0" lvl="0" marL="0" marR="0" rtl="0" algn="just">
              <a:spcBef>
                <a:spcPts val="0"/>
              </a:spcBef>
              <a:spcAft>
                <a:spcPts val="0"/>
              </a:spcAft>
              <a:buClr>
                <a:srgbClr val="000000"/>
              </a:buClr>
              <a:buSzPts val="1909"/>
              <a:buFont typeface="Times New Roman"/>
              <a:buNone/>
            </a:pPr>
            <a:r>
              <a:rPr lang="en-GB" sz="1909">
                <a:solidFill>
                  <a:srgbClr val="000000"/>
                </a:solidFill>
                <a:latin typeface="Times New Roman"/>
                <a:ea typeface="Times New Roman"/>
                <a:cs typeface="Times New Roman"/>
                <a:sym typeface="Times New Roman"/>
              </a:rPr>
              <a:t>Nucleonic models are scattered around the reference values.</a:t>
            </a:r>
            <a:endParaRPr sz="1002"/>
          </a:p>
        </p:txBody>
      </p:sp>
      <p:sp>
        <p:nvSpPr>
          <p:cNvPr id="396" name="Google Shape;396;p32"/>
          <p:cNvSpPr/>
          <p:nvPr/>
        </p:nvSpPr>
        <p:spPr>
          <a:xfrm rot="1493250">
            <a:off x="942756" y="3219733"/>
            <a:ext cx="1837762" cy="1110548"/>
          </a:xfrm>
          <a:prstGeom prst="ellipse">
            <a:avLst/>
          </a:prstGeom>
          <a:noFill/>
          <a:ln cap="flat" cmpd="sng" w="27275">
            <a:solidFill>
              <a:srgbClr val="0070C0"/>
            </a:solidFill>
            <a:prstDash val="dash"/>
            <a:miter lim="800000"/>
            <a:headEnd len="sm" w="sm" type="none"/>
            <a:tailEnd len="sm" w="sm" type="none"/>
          </a:ln>
        </p:spPr>
        <p:txBody>
          <a:bodyPr anchorCtr="0" anchor="ctr" bIns="32725" lIns="65450" spcFirstLastPara="1" rIns="65450" wrap="square" tIns="32725">
            <a:noAutofit/>
          </a:bodyPr>
          <a:lstStyle/>
          <a:p>
            <a:pPr indent="0" lvl="0" marL="0" marR="0" rtl="0" algn="ctr">
              <a:spcBef>
                <a:spcPts val="0"/>
              </a:spcBef>
              <a:spcAft>
                <a:spcPts val="0"/>
              </a:spcAft>
              <a:buNone/>
            </a:pPr>
            <a:r>
              <a:t/>
            </a:r>
            <a:endParaRPr sz="1718">
              <a:solidFill>
                <a:srgbClr val="FFFFFF"/>
              </a:solidFill>
              <a:latin typeface="Calibri"/>
              <a:ea typeface="Calibri"/>
              <a:cs typeface="Calibri"/>
              <a:sym typeface="Calibri"/>
            </a:endParaRPr>
          </a:p>
        </p:txBody>
      </p:sp>
      <p:sp>
        <p:nvSpPr>
          <p:cNvPr id="397" name="Google Shape;397;p32"/>
          <p:cNvSpPr/>
          <p:nvPr/>
        </p:nvSpPr>
        <p:spPr>
          <a:xfrm>
            <a:off x="5112368" y="3455053"/>
            <a:ext cx="3644185" cy="1241457"/>
          </a:xfrm>
          <a:prstGeom prst="rect">
            <a:avLst/>
          </a:prstGeom>
          <a:noFill/>
          <a:ln>
            <a:noFill/>
          </a:ln>
        </p:spPr>
        <p:txBody>
          <a:bodyPr anchorCtr="0" anchor="t" bIns="32725" lIns="65450" spcFirstLastPara="1" rIns="65450" wrap="square" tIns="32725">
            <a:noAutofit/>
          </a:bodyPr>
          <a:lstStyle/>
          <a:p>
            <a:pPr indent="0" lvl="0" marL="0" marR="0" rtl="0" algn="just">
              <a:spcBef>
                <a:spcPts val="0"/>
              </a:spcBef>
              <a:spcAft>
                <a:spcPts val="0"/>
              </a:spcAft>
              <a:buClr>
                <a:srgbClr val="0070C0"/>
              </a:buClr>
              <a:buSzPts val="1909"/>
              <a:buFont typeface="Times New Roman"/>
              <a:buNone/>
            </a:pPr>
            <a:r>
              <a:rPr lang="en-GB" sz="1909">
                <a:solidFill>
                  <a:srgbClr val="0070C0"/>
                </a:solidFill>
                <a:latin typeface="Times New Roman"/>
                <a:ea typeface="Times New Roman"/>
                <a:cs typeface="Times New Roman"/>
                <a:sym typeface="Times New Roman"/>
              </a:rPr>
              <a:t>If the hyperons are present in matter only i</a:t>
            </a:r>
            <a:r>
              <a:rPr lang="en-GB" sz="1909">
                <a:solidFill>
                  <a:srgbClr val="0070C0"/>
                </a:solidFill>
                <a:latin typeface="Times New Roman"/>
                <a:ea typeface="Times New Roman"/>
                <a:cs typeface="Times New Roman"/>
                <a:sym typeface="Times New Roman"/>
              </a:rPr>
              <a:t>n very</a:t>
            </a:r>
            <a:r>
              <a:rPr lang="en-GB" sz="1909">
                <a:solidFill>
                  <a:srgbClr val="0070C0"/>
                </a:solidFill>
                <a:latin typeface="Times New Roman"/>
                <a:ea typeface="Times New Roman"/>
                <a:cs typeface="Times New Roman"/>
                <a:sym typeface="Times New Roman"/>
              </a:rPr>
              <a:t> small quantities, the corresponding EoSs behave like nucleonic ones. </a:t>
            </a:r>
            <a:endParaRPr sz="1002"/>
          </a:p>
        </p:txBody>
      </p:sp>
      <p:sp>
        <p:nvSpPr>
          <p:cNvPr id="398" name="Google Shape;398;p32"/>
          <p:cNvSpPr txBox="1"/>
          <p:nvPr/>
        </p:nvSpPr>
        <p:spPr>
          <a:xfrm>
            <a:off x="606716" y="4701958"/>
            <a:ext cx="3527700" cy="334500"/>
          </a:xfrm>
          <a:prstGeom prst="rect">
            <a:avLst/>
          </a:prstGeom>
          <a:noFill/>
          <a:ln>
            <a:noFill/>
          </a:ln>
        </p:spPr>
        <p:txBody>
          <a:bodyPr anchorCtr="0" anchor="t" bIns="43625" lIns="87275" spcFirstLastPara="1" rIns="87275" wrap="square" tIns="43625">
            <a:spAutoFit/>
          </a:bodyPr>
          <a:lstStyle/>
          <a:p>
            <a:pPr indent="0" lvl="0" marL="0" marR="0" rtl="0" algn="l">
              <a:spcBef>
                <a:spcPts val="0"/>
              </a:spcBef>
              <a:spcAft>
                <a:spcPts val="0"/>
              </a:spcAft>
              <a:buNone/>
            </a:pPr>
            <a:r>
              <a:rPr lang="en-GB" sz="1600">
                <a:solidFill>
                  <a:srgbClr val="000000"/>
                </a:solidFill>
                <a:latin typeface="Times New Roman"/>
                <a:ea typeface="Times New Roman"/>
                <a:cs typeface="Times New Roman"/>
                <a:sym typeface="Times New Roman"/>
              </a:rPr>
              <a:t>see also: </a:t>
            </a:r>
            <a:r>
              <a:rPr i="1" lang="en-GB" sz="1600">
                <a:solidFill>
                  <a:srgbClr val="000000"/>
                </a:solidFill>
                <a:latin typeface="Times New Roman"/>
                <a:ea typeface="Times New Roman"/>
                <a:cs typeface="Times New Roman"/>
                <a:sym typeface="Times New Roman"/>
              </a:rPr>
              <a:t>Blacker et al., PRD, 2024</a:t>
            </a:r>
            <a:endParaRPr i="1" sz="1600"/>
          </a:p>
        </p:txBody>
      </p:sp>
      <p:pic>
        <p:nvPicPr>
          <p:cNvPr id="399" name="Google Shape;399;p32" title="{&quot;red&quot;:0,&quot;green&quot;:0,&quot;blue&quot;:0,&quot;origURL&quot;:&quot;https://www.codecogs.com/eqnedit.php?latex=1.4M_%7B%5Codot%7D-1.4M_%7B%5Codot%7D#0&quot;,&quot;size&quot;:18,&quot;width&quot;:276.21259842519686,&quot;height&quot;:26.338582677165356}"/>
          <p:cNvPicPr preferRelativeResize="0"/>
          <p:nvPr/>
        </p:nvPicPr>
        <p:blipFill>
          <a:blip r:embed="rId5">
            <a:alphaModFix/>
          </a:blip>
          <a:stretch>
            <a:fillRect/>
          </a:stretch>
        </p:blipFill>
        <p:spPr>
          <a:xfrm>
            <a:off x="1613400" y="1039975"/>
            <a:ext cx="1645920" cy="2254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76" name="Google Shape;76;p15"/>
          <p:cNvSpPr txBox="1"/>
          <p:nvPr>
            <p:ph type="title"/>
          </p:nvPr>
        </p:nvSpPr>
        <p:spPr>
          <a:xfrm>
            <a:off x="311700" y="331632"/>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Cold neutron stars</a:t>
            </a:r>
            <a:endParaRPr>
              <a:solidFill>
                <a:schemeClr val="lt1"/>
              </a:solidFill>
              <a:latin typeface="Times New Roman"/>
              <a:ea typeface="Times New Roman"/>
              <a:cs typeface="Times New Roman"/>
              <a:sym typeface="Times New Roman"/>
            </a:endParaRPr>
          </a:p>
        </p:txBody>
      </p:sp>
      <p:sp>
        <p:nvSpPr>
          <p:cNvPr id="77" name="Google Shape;77;p15"/>
          <p:cNvSpPr txBox="1"/>
          <p:nvPr/>
        </p:nvSpPr>
        <p:spPr>
          <a:xfrm>
            <a:off x="5318800" y="4638000"/>
            <a:ext cx="3114600" cy="308700"/>
          </a:xfrm>
          <a:prstGeom prst="rect">
            <a:avLst/>
          </a:prstGeom>
          <a:noFill/>
          <a:ln>
            <a:noFill/>
          </a:ln>
        </p:spPr>
        <p:txBody>
          <a:bodyPr anchorCtr="0" anchor="t" bIns="34225" lIns="68425" spcFirstLastPara="1" rIns="68425" wrap="square" tIns="34225">
            <a:spAutoFit/>
          </a:bodyPr>
          <a:lstStyle/>
          <a:p>
            <a:pPr indent="0" lvl="0" marL="0" marR="0" rtl="0" algn="l">
              <a:spcBef>
                <a:spcPts val="0"/>
              </a:spcBef>
              <a:spcAft>
                <a:spcPts val="0"/>
              </a:spcAft>
              <a:buNone/>
            </a:pPr>
            <a:r>
              <a:rPr i="1" lang="en-GB" sz="1555">
                <a:solidFill>
                  <a:srgbClr val="000000"/>
                </a:solidFill>
                <a:latin typeface="Times New Roman"/>
                <a:ea typeface="Times New Roman"/>
                <a:cs typeface="Times New Roman"/>
                <a:sym typeface="Times New Roman"/>
              </a:rPr>
              <a:t>Watts et </a:t>
            </a:r>
            <a:r>
              <a:rPr i="1" lang="en-GB" sz="1555">
                <a:latin typeface="Times New Roman"/>
                <a:ea typeface="Times New Roman"/>
                <a:cs typeface="Times New Roman"/>
                <a:sym typeface="Times New Roman"/>
              </a:rPr>
              <a:t>al.</a:t>
            </a:r>
            <a:r>
              <a:rPr i="1" lang="en-GB" sz="1555">
                <a:solidFill>
                  <a:srgbClr val="000000"/>
                </a:solidFill>
                <a:latin typeface="Times New Roman"/>
                <a:ea typeface="Times New Roman"/>
                <a:cs typeface="Times New Roman"/>
                <a:sym typeface="Times New Roman"/>
              </a:rPr>
              <a:t>, PoS (AASKA14), 2014</a:t>
            </a:r>
            <a:endParaRPr i="1" sz="1555">
              <a:solidFill>
                <a:srgbClr val="000000"/>
              </a:solidFill>
              <a:latin typeface="Times New Roman"/>
              <a:ea typeface="Times New Roman"/>
              <a:cs typeface="Times New Roman"/>
              <a:sym typeface="Times New Roman"/>
            </a:endParaRPr>
          </a:p>
        </p:txBody>
      </p:sp>
      <p:pic>
        <p:nvPicPr>
          <p:cNvPr id="78" name="Google Shape;78;p15"/>
          <p:cNvPicPr preferRelativeResize="0"/>
          <p:nvPr/>
        </p:nvPicPr>
        <p:blipFill rotWithShape="1">
          <a:blip r:embed="rId3">
            <a:alphaModFix/>
          </a:blip>
          <a:srcRect b="119" l="15597" r="17400" t="0"/>
          <a:stretch/>
        </p:blipFill>
        <p:spPr>
          <a:xfrm>
            <a:off x="4676600" y="1109300"/>
            <a:ext cx="4399001" cy="3528700"/>
          </a:xfrm>
          <a:prstGeom prst="rect">
            <a:avLst/>
          </a:prstGeom>
          <a:noFill/>
          <a:ln>
            <a:noFill/>
          </a:ln>
        </p:spPr>
      </p:pic>
      <p:pic>
        <p:nvPicPr>
          <p:cNvPr id="79" name="Google Shape;79;p15" title="neutron_star_structure_mine.png"/>
          <p:cNvPicPr preferRelativeResize="0"/>
          <p:nvPr/>
        </p:nvPicPr>
        <p:blipFill>
          <a:blip r:embed="rId4">
            <a:alphaModFix/>
          </a:blip>
          <a:stretch>
            <a:fillRect/>
          </a:stretch>
        </p:blipFill>
        <p:spPr>
          <a:xfrm>
            <a:off x="108239" y="1068656"/>
            <a:ext cx="4515551" cy="36099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3" name="Shape 403"/>
        <p:cNvGrpSpPr/>
        <p:nvPr/>
      </p:nvGrpSpPr>
      <p:grpSpPr>
        <a:xfrm>
          <a:off x="0" y="0"/>
          <a:ext cx="0" cy="0"/>
          <a:chOff x="0" y="0"/>
          <a:chExt cx="0" cy="0"/>
        </a:xfrm>
      </p:grpSpPr>
      <p:sp>
        <p:nvSpPr>
          <p:cNvPr id="404" name="Google Shape;404;p33"/>
          <p:cNvSpPr txBox="1"/>
          <p:nvPr>
            <p:ph type="title"/>
          </p:nvPr>
        </p:nvSpPr>
        <p:spPr>
          <a:xfrm>
            <a:off x="311700" y="32885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solidFill>
                  <a:srgbClr val="FFFFFF"/>
                </a:solidFill>
              </a:rPr>
              <a:t>Impact of the configuration</a:t>
            </a:r>
            <a:endParaRPr sz="2500">
              <a:solidFill>
                <a:srgbClr val="FFFFFF"/>
              </a:solidFill>
              <a:latin typeface="Arial"/>
              <a:ea typeface="Arial"/>
              <a:cs typeface="Arial"/>
              <a:sym typeface="Arial"/>
            </a:endParaRPr>
          </a:p>
          <a:p>
            <a:pPr indent="0" lvl="0" marL="0" rtl="0" algn="l">
              <a:spcBef>
                <a:spcPts val="0"/>
              </a:spcBef>
              <a:spcAft>
                <a:spcPts val="0"/>
              </a:spcAft>
              <a:buNone/>
            </a:pPr>
            <a:r>
              <a:t/>
            </a:r>
            <a:endParaRPr>
              <a:solidFill>
                <a:srgbClr val="FFFFFF"/>
              </a:solidFill>
            </a:endParaRPr>
          </a:p>
        </p:txBody>
      </p:sp>
      <p:sp>
        <p:nvSpPr>
          <p:cNvPr id="405" name="Google Shape;40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06" name="Google Shape;406;p33"/>
          <p:cNvPicPr preferRelativeResize="0"/>
          <p:nvPr/>
        </p:nvPicPr>
        <p:blipFill rotWithShape="1">
          <a:blip r:embed="rId3">
            <a:alphaModFix/>
          </a:blip>
          <a:srcRect b="0" l="0" r="0" t="0"/>
          <a:stretch/>
        </p:blipFill>
        <p:spPr>
          <a:xfrm>
            <a:off x="4695636" y="1421197"/>
            <a:ext cx="4183201" cy="3370398"/>
          </a:xfrm>
          <a:prstGeom prst="rect">
            <a:avLst/>
          </a:prstGeom>
          <a:noFill/>
          <a:ln>
            <a:noFill/>
          </a:ln>
        </p:spPr>
      </p:pic>
      <p:pic>
        <p:nvPicPr>
          <p:cNvPr id="407" name="Google Shape;407;p33"/>
          <p:cNvPicPr preferRelativeResize="0"/>
          <p:nvPr/>
        </p:nvPicPr>
        <p:blipFill rotWithShape="1">
          <a:blip r:embed="rId4">
            <a:alphaModFix/>
          </a:blip>
          <a:srcRect b="0" l="0" r="0" t="0"/>
          <a:stretch/>
        </p:blipFill>
        <p:spPr>
          <a:xfrm>
            <a:off x="208297" y="1421196"/>
            <a:ext cx="4184019" cy="3369601"/>
          </a:xfrm>
          <a:prstGeom prst="rect">
            <a:avLst/>
          </a:prstGeom>
          <a:noFill/>
          <a:ln>
            <a:noFill/>
          </a:ln>
        </p:spPr>
      </p:pic>
      <p:sp>
        <p:nvSpPr>
          <p:cNvPr id="408" name="Google Shape;408;p33"/>
          <p:cNvSpPr txBox="1"/>
          <p:nvPr/>
        </p:nvSpPr>
        <p:spPr>
          <a:xfrm>
            <a:off x="1212963" y="807556"/>
            <a:ext cx="21747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Asymmetric binaries </a:t>
            </a:r>
            <a:endParaRPr sz="1800">
              <a:solidFill>
                <a:schemeClr val="dk1"/>
              </a:solidFill>
              <a:latin typeface="Times New Roman"/>
              <a:ea typeface="Times New Roman"/>
              <a:cs typeface="Times New Roman"/>
              <a:sym typeface="Times New Roman"/>
            </a:endParaRPr>
          </a:p>
        </p:txBody>
      </p:sp>
      <p:pic>
        <p:nvPicPr>
          <p:cNvPr id="409" name="Google Shape;409;p33" title="{&quot;red&quot;:0,&quot;green&quot;:0,&quot;blue&quot;:0,&quot;origURL&quot;:&quot;https://www.codecogs.com/eqnedit.php?latex=M_1%2FM_2%3D0.8%3B%20M_%7B%5Cmathrm%7Btot%7D%7D%3D2.8M_%7B%5Codot%7D#0&quot;,&quot;size&quot;:18,&quot;width&quot;:171.23622047244095,&quot;height&quot;:35.90551181102362}"/>
          <p:cNvPicPr preferRelativeResize="0"/>
          <p:nvPr/>
        </p:nvPicPr>
        <p:blipFill>
          <a:blip r:embed="rId5">
            <a:alphaModFix/>
          </a:blip>
          <a:stretch>
            <a:fillRect/>
          </a:stretch>
        </p:blipFill>
        <p:spPr>
          <a:xfrm>
            <a:off x="530440" y="1175602"/>
            <a:ext cx="3539773" cy="295975"/>
          </a:xfrm>
          <a:prstGeom prst="rect">
            <a:avLst/>
          </a:prstGeom>
          <a:noFill/>
          <a:ln>
            <a:noFill/>
          </a:ln>
        </p:spPr>
      </p:pic>
      <p:sp>
        <p:nvSpPr>
          <p:cNvPr id="410" name="Google Shape;410;p33"/>
          <p:cNvSpPr txBox="1"/>
          <p:nvPr/>
        </p:nvSpPr>
        <p:spPr>
          <a:xfrm>
            <a:off x="5728300" y="816567"/>
            <a:ext cx="2385900" cy="4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More massive</a:t>
            </a:r>
            <a:r>
              <a:rPr lang="en-GB" sz="1800">
                <a:solidFill>
                  <a:schemeClr val="dk1"/>
                </a:solidFill>
                <a:latin typeface="Times New Roman"/>
                <a:ea typeface="Times New Roman"/>
                <a:cs typeface="Times New Roman"/>
                <a:sym typeface="Times New Roman"/>
              </a:rPr>
              <a:t> binaries </a:t>
            </a:r>
            <a:endParaRPr sz="1800">
              <a:solidFill>
                <a:schemeClr val="dk1"/>
              </a:solidFill>
              <a:latin typeface="Times New Roman"/>
              <a:ea typeface="Times New Roman"/>
              <a:cs typeface="Times New Roman"/>
              <a:sym typeface="Times New Roman"/>
            </a:endParaRPr>
          </a:p>
        </p:txBody>
      </p:sp>
      <p:pic>
        <p:nvPicPr>
          <p:cNvPr id="411" name="Google Shape;411;p33" title="{&quot;red&quot;:0,&quot;green&quot;:0,&quot;blue&quot;:0,&quot;origURL&quot;:&quot;https://www.codecogs.com/eqnedit.php?latex=M_1%3DM_2%3B%20M_%7B%5Cmathrm%7Btot%7D%7D%3E2.8M_%7B%5Codot%7D#0&quot;,&quot;size&quot;:18,&quot;width&quot;:171.23622047244095,&quot;height&quot;:35.90551181102362}"/>
          <p:cNvPicPr preferRelativeResize="0"/>
          <p:nvPr/>
        </p:nvPicPr>
        <p:blipFill>
          <a:blip r:embed="rId6">
            <a:alphaModFix/>
          </a:blip>
          <a:stretch>
            <a:fillRect/>
          </a:stretch>
        </p:blipFill>
        <p:spPr>
          <a:xfrm>
            <a:off x="5160419" y="1184571"/>
            <a:ext cx="3355569" cy="295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5" name="Shape 415"/>
        <p:cNvGrpSpPr/>
        <p:nvPr/>
      </p:nvGrpSpPr>
      <p:grpSpPr>
        <a:xfrm>
          <a:off x="0" y="0"/>
          <a:ext cx="0" cy="0"/>
          <a:chOff x="0" y="0"/>
          <a:chExt cx="0" cy="0"/>
        </a:xfrm>
      </p:grpSpPr>
      <p:sp>
        <p:nvSpPr>
          <p:cNvPr id="416" name="Google Shape;416;p34"/>
          <p:cNvSpPr txBox="1"/>
          <p:nvPr>
            <p:ph type="title"/>
          </p:nvPr>
        </p:nvSpPr>
        <p:spPr>
          <a:xfrm>
            <a:off x="311700" y="33231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990"/>
              <a:buFont typeface="Arial"/>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sz="2500"/>
          </a:p>
        </p:txBody>
      </p:sp>
      <p:sp>
        <p:nvSpPr>
          <p:cNvPr id="417" name="Google Shape;417;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18" name="Google Shape;418;p34" title="Spectra_GW_example-1-1.png"/>
          <p:cNvPicPr preferRelativeResize="0"/>
          <p:nvPr/>
        </p:nvPicPr>
        <p:blipFill>
          <a:blip r:embed="rId3">
            <a:alphaModFix/>
          </a:blip>
          <a:stretch>
            <a:fillRect/>
          </a:stretch>
        </p:blipFill>
        <p:spPr>
          <a:xfrm>
            <a:off x="310846" y="1266575"/>
            <a:ext cx="4527600" cy="3336549"/>
          </a:xfrm>
          <a:prstGeom prst="rect">
            <a:avLst/>
          </a:prstGeom>
          <a:noFill/>
          <a:ln>
            <a:noFill/>
          </a:ln>
        </p:spPr>
      </p:pic>
      <p:sp>
        <p:nvSpPr>
          <p:cNvPr id="419" name="Google Shape;419;p34"/>
          <p:cNvSpPr txBox="1"/>
          <p:nvPr/>
        </p:nvSpPr>
        <p:spPr>
          <a:xfrm>
            <a:off x="5020013" y="2039725"/>
            <a:ext cx="3709200" cy="16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1"/>
                </a:solidFill>
                <a:latin typeface="Times New Roman"/>
                <a:ea typeface="Times New Roman"/>
                <a:cs typeface="Times New Roman"/>
                <a:sym typeface="Times New Roman"/>
              </a:rPr>
              <a:t>Secondary spectral features</a:t>
            </a:r>
            <a:endParaRPr sz="3600">
              <a:solidFill>
                <a:schemeClr val="dk1"/>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3" name="Shape 423"/>
        <p:cNvGrpSpPr/>
        <p:nvPr/>
      </p:nvGrpSpPr>
      <p:grpSpPr>
        <a:xfrm>
          <a:off x="0" y="0"/>
          <a:ext cx="0" cy="0"/>
          <a:chOff x="0" y="0"/>
          <a:chExt cx="0" cy="0"/>
        </a:xfrm>
      </p:grpSpPr>
      <p:sp>
        <p:nvSpPr>
          <p:cNvPr id="424" name="Google Shape;424;p35"/>
          <p:cNvSpPr txBox="1"/>
          <p:nvPr>
            <p:ph type="title"/>
          </p:nvPr>
        </p:nvSpPr>
        <p:spPr>
          <a:xfrm>
            <a:off x="311700" y="32885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a:p>
        </p:txBody>
      </p:sp>
      <p:sp>
        <p:nvSpPr>
          <p:cNvPr id="425" name="Google Shape;425;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26" name="Google Shape;426;p35"/>
          <p:cNvPicPr preferRelativeResize="0"/>
          <p:nvPr/>
        </p:nvPicPr>
        <p:blipFill rotWithShape="1">
          <a:blip r:embed="rId3">
            <a:alphaModFix/>
          </a:blip>
          <a:srcRect b="0" l="0" r="0" t="0"/>
          <a:stretch/>
        </p:blipFill>
        <p:spPr>
          <a:xfrm>
            <a:off x="311699" y="1011029"/>
            <a:ext cx="4187400" cy="3220789"/>
          </a:xfrm>
          <a:prstGeom prst="rect">
            <a:avLst/>
          </a:prstGeom>
          <a:noFill/>
          <a:ln>
            <a:noFill/>
          </a:ln>
        </p:spPr>
      </p:pic>
      <p:pic>
        <p:nvPicPr>
          <p:cNvPr id="427" name="Google Shape;427;p35"/>
          <p:cNvPicPr preferRelativeResize="0"/>
          <p:nvPr/>
        </p:nvPicPr>
        <p:blipFill rotWithShape="1">
          <a:blip r:embed="rId4">
            <a:alphaModFix/>
          </a:blip>
          <a:srcRect b="0" l="0" r="0" t="0"/>
          <a:stretch/>
        </p:blipFill>
        <p:spPr>
          <a:xfrm>
            <a:off x="4696750" y="985138"/>
            <a:ext cx="4256729" cy="3265801"/>
          </a:xfrm>
          <a:prstGeom prst="rect">
            <a:avLst/>
          </a:prstGeom>
          <a:noFill/>
          <a:ln>
            <a:noFill/>
          </a:ln>
        </p:spPr>
      </p:pic>
      <p:sp>
        <p:nvSpPr>
          <p:cNvPr id="428" name="Google Shape;428;p35"/>
          <p:cNvSpPr/>
          <p:nvPr/>
        </p:nvSpPr>
        <p:spPr>
          <a:xfrm rot="337066">
            <a:off x="5372153" y="1746608"/>
            <a:ext cx="3040101" cy="1379123"/>
          </a:xfrm>
          <a:prstGeom prst="ellipse">
            <a:avLst/>
          </a:prstGeom>
          <a:noFill/>
          <a:ln cap="flat" cmpd="sng" w="26875">
            <a:solidFill>
              <a:srgbClr val="E7E6E6"/>
            </a:solidFill>
            <a:prstDash val="dash"/>
            <a:miter lim="800000"/>
            <a:headEnd len="sm" w="sm" type="none"/>
            <a:tailEnd len="sm" w="sm" type="none"/>
          </a:ln>
        </p:spPr>
        <p:txBody>
          <a:bodyPr anchorCtr="0" anchor="ctr" bIns="32225" lIns="64450" spcFirstLastPara="1" rIns="64450" wrap="square" tIns="32225">
            <a:noAutofit/>
          </a:bodyPr>
          <a:lstStyle/>
          <a:p>
            <a:pPr indent="0" lvl="0" marL="0" marR="0" rtl="0" algn="ctr">
              <a:spcBef>
                <a:spcPts val="0"/>
              </a:spcBef>
              <a:spcAft>
                <a:spcPts val="0"/>
              </a:spcAft>
              <a:buNone/>
            </a:pPr>
            <a:r>
              <a:t/>
            </a:r>
            <a:endParaRPr sz="1692">
              <a:solidFill>
                <a:srgbClr val="FFFFFF"/>
              </a:solidFill>
              <a:latin typeface="Calibri"/>
              <a:ea typeface="Calibri"/>
              <a:cs typeface="Calibri"/>
              <a:sym typeface="Calibri"/>
            </a:endParaRPr>
          </a:p>
        </p:txBody>
      </p:sp>
      <p:sp>
        <p:nvSpPr>
          <p:cNvPr id="429" name="Google Shape;429;p35"/>
          <p:cNvSpPr/>
          <p:nvPr/>
        </p:nvSpPr>
        <p:spPr>
          <a:xfrm rot="337124">
            <a:off x="1012873" y="1206314"/>
            <a:ext cx="2923144" cy="1200972"/>
          </a:xfrm>
          <a:prstGeom prst="ellipse">
            <a:avLst/>
          </a:prstGeom>
          <a:noFill/>
          <a:ln cap="flat" cmpd="sng" w="38100">
            <a:solidFill>
              <a:srgbClr val="00B05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430" name="Google Shape;430;p35"/>
          <p:cNvSpPr txBox="1"/>
          <p:nvPr/>
        </p:nvSpPr>
        <p:spPr>
          <a:xfrm>
            <a:off x="509347" y="4263021"/>
            <a:ext cx="41874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00B050"/>
                </a:solidFill>
                <a:latin typeface="Times New Roman"/>
                <a:ea typeface="Times New Roman"/>
                <a:cs typeface="Times New Roman"/>
                <a:sym typeface="Times New Roman"/>
              </a:rPr>
              <a:t>      </a:t>
            </a:r>
            <a:r>
              <a:rPr lang="en-GB" sz="2000">
                <a:solidFill>
                  <a:srgbClr val="00B050"/>
                </a:solidFill>
                <a:latin typeface="Times New Roman"/>
                <a:ea typeface="Times New Roman"/>
                <a:cs typeface="Times New Roman"/>
                <a:sym typeface="Times New Roman"/>
              </a:rPr>
              <a:t>i</a:t>
            </a:r>
            <a:r>
              <a:rPr lang="en-GB" sz="2000">
                <a:solidFill>
                  <a:srgbClr val="00B050"/>
                </a:solidFill>
                <a:latin typeface="Times New Roman"/>
                <a:ea typeface="Times New Roman"/>
                <a:cs typeface="Times New Roman"/>
                <a:sym typeface="Times New Roman"/>
              </a:rPr>
              <a:t>s affected by the thermal behavior</a:t>
            </a:r>
            <a:endParaRPr baseline="-25000" sz="2000">
              <a:solidFill>
                <a:srgbClr val="00B050"/>
              </a:solidFill>
              <a:latin typeface="Times New Roman"/>
              <a:ea typeface="Times New Roman"/>
              <a:cs typeface="Times New Roman"/>
              <a:sym typeface="Times New Roman"/>
            </a:endParaRPr>
          </a:p>
        </p:txBody>
      </p:sp>
      <p:pic>
        <p:nvPicPr>
          <p:cNvPr id="431" name="Google Shape;431;p35" title="{&quot;red&quot;:0,&quot;green&quot;:176,&quot;blue&quot;:80,&quot;origURL&quot;:&quot;https://www.codecogs.com/eqnedit.php?latex=f_%7B2-0%7D#0&quot;,&quot;size&quot;:20,&quot;width&quot;:224.31496062992127,&quot;height&quot;:36.354330708661415}"/>
          <p:cNvPicPr preferRelativeResize="0"/>
          <p:nvPr/>
        </p:nvPicPr>
        <p:blipFill>
          <a:blip r:embed="rId5">
            <a:alphaModFix/>
          </a:blip>
          <a:stretch>
            <a:fillRect/>
          </a:stretch>
        </p:blipFill>
        <p:spPr>
          <a:xfrm>
            <a:off x="512063" y="4334533"/>
            <a:ext cx="474345" cy="257175"/>
          </a:xfrm>
          <a:prstGeom prst="rect">
            <a:avLst/>
          </a:prstGeom>
          <a:noFill/>
          <a:ln>
            <a:noFill/>
          </a:ln>
        </p:spPr>
      </p:pic>
      <p:sp>
        <p:nvSpPr>
          <p:cNvPr id="432" name="Google Shape;432;p35"/>
          <p:cNvSpPr txBox="1"/>
          <p:nvPr/>
        </p:nvSpPr>
        <p:spPr>
          <a:xfrm>
            <a:off x="4911347" y="4231821"/>
            <a:ext cx="41874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888888"/>
                </a:solidFill>
                <a:latin typeface="Times New Roman"/>
                <a:ea typeface="Times New Roman"/>
                <a:cs typeface="Times New Roman"/>
                <a:sym typeface="Times New Roman"/>
              </a:rPr>
              <a:t>              is not affected by the thermal behavior</a:t>
            </a:r>
            <a:endParaRPr baseline="-25000" sz="2000">
              <a:solidFill>
                <a:srgbClr val="888888"/>
              </a:solidFill>
              <a:latin typeface="Times New Roman"/>
              <a:ea typeface="Times New Roman"/>
              <a:cs typeface="Times New Roman"/>
              <a:sym typeface="Times New Roman"/>
            </a:endParaRPr>
          </a:p>
        </p:txBody>
      </p:sp>
      <p:pic>
        <p:nvPicPr>
          <p:cNvPr id="433" name="Google Shape;433;p35" title="{&quot;red&quot;:102,&quot;green&quot;:102,&quot;blue&quot;:102,&quot;origURL&quot;:&quot;https://www.codecogs.com/eqnedit.php?latex=f_%7B%5Cmathrm%7Bspiral%7D%7D#0&quot;,&quot;size&quot;:20,&quot;width&quot;:224.31496062992133,&quot;height&quot;:36.354330708661415}"/>
          <p:cNvPicPr preferRelativeResize="0"/>
          <p:nvPr/>
        </p:nvPicPr>
        <p:blipFill>
          <a:blip r:embed="rId6">
            <a:alphaModFix/>
          </a:blip>
          <a:stretch>
            <a:fillRect/>
          </a:stretch>
        </p:blipFill>
        <p:spPr>
          <a:xfrm>
            <a:off x="5293604" y="4277354"/>
            <a:ext cx="601980" cy="28003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7" name="Shape 437"/>
        <p:cNvGrpSpPr/>
        <p:nvPr/>
      </p:nvGrpSpPr>
      <p:grpSpPr>
        <a:xfrm>
          <a:off x="0" y="0"/>
          <a:ext cx="0" cy="0"/>
          <a:chOff x="0" y="0"/>
          <a:chExt cx="0" cy="0"/>
        </a:xfrm>
      </p:grpSpPr>
      <p:sp>
        <p:nvSpPr>
          <p:cNvPr id="438" name="Google Shape;438;p36"/>
          <p:cNvSpPr txBox="1"/>
          <p:nvPr>
            <p:ph type="title"/>
          </p:nvPr>
        </p:nvSpPr>
        <p:spPr>
          <a:xfrm>
            <a:off x="311700" y="32885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a:p>
        </p:txBody>
      </p:sp>
      <p:sp>
        <p:nvSpPr>
          <p:cNvPr id="439" name="Google Shape;439;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440" name="Google Shape;440;p36"/>
          <p:cNvPicPr preferRelativeResize="0"/>
          <p:nvPr/>
        </p:nvPicPr>
        <p:blipFill rotWithShape="1">
          <a:blip r:embed="rId3">
            <a:alphaModFix/>
          </a:blip>
          <a:srcRect b="0" l="0" r="0" t="0"/>
          <a:stretch/>
        </p:blipFill>
        <p:spPr>
          <a:xfrm>
            <a:off x="4536731" y="923596"/>
            <a:ext cx="4248217" cy="3385826"/>
          </a:xfrm>
          <a:prstGeom prst="rect">
            <a:avLst/>
          </a:prstGeom>
          <a:noFill/>
          <a:ln>
            <a:noFill/>
          </a:ln>
        </p:spPr>
      </p:pic>
      <p:pic>
        <p:nvPicPr>
          <p:cNvPr id="441" name="Google Shape;441;p36"/>
          <p:cNvPicPr preferRelativeResize="0"/>
          <p:nvPr/>
        </p:nvPicPr>
        <p:blipFill rotWithShape="1">
          <a:blip r:embed="rId4">
            <a:alphaModFix/>
          </a:blip>
          <a:srcRect b="0" l="0" r="0" t="0"/>
          <a:stretch/>
        </p:blipFill>
        <p:spPr>
          <a:xfrm>
            <a:off x="193275" y="946373"/>
            <a:ext cx="4183657" cy="3340265"/>
          </a:xfrm>
          <a:prstGeom prst="rect">
            <a:avLst/>
          </a:prstGeom>
          <a:noFill/>
          <a:ln>
            <a:noFill/>
          </a:ln>
        </p:spPr>
      </p:pic>
      <p:sp>
        <p:nvSpPr>
          <p:cNvPr id="442" name="Google Shape;442;p36"/>
          <p:cNvSpPr txBox="1"/>
          <p:nvPr/>
        </p:nvSpPr>
        <p:spPr>
          <a:xfrm>
            <a:off x="-71261" y="4156746"/>
            <a:ext cx="92424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rgbClr val="000000"/>
                </a:solidFill>
                <a:latin typeface="Times New Roman"/>
                <a:ea typeface="Times New Roman"/>
                <a:cs typeface="Times New Roman"/>
                <a:sym typeface="Times New Roman"/>
              </a:rPr>
              <a:t>There is</a:t>
            </a:r>
            <a:r>
              <a:rPr lang="en-GB" sz="2000">
                <a:latin typeface="Times New Roman"/>
                <a:ea typeface="Times New Roman"/>
                <a:cs typeface="Times New Roman"/>
                <a:sym typeface="Times New Roman"/>
              </a:rPr>
              <a:t> no hyperon-induced deviation </a:t>
            </a:r>
            <a:r>
              <a:rPr lang="en-GB" sz="2000">
                <a:solidFill>
                  <a:srgbClr val="000000"/>
                </a:solidFill>
                <a:latin typeface="Times New Roman"/>
                <a:ea typeface="Times New Roman"/>
                <a:cs typeface="Times New Roman"/>
                <a:sym typeface="Times New Roman"/>
              </a:rPr>
              <a:t>in the relations between the dominant peak and the secondary peaks</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6" name="Shape 446"/>
        <p:cNvGrpSpPr/>
        <p:nvPr/>
      </p:nvGrpSpPr>
      <p:grpSpPr>
        <a:xfrm>
          <a:off x="0" y="0"/>
          <a:ext cx="0" cy="0"/>
          <a:chOff x="0" y="0"/>
          <a:chExt cx="0" cy="0"/>
        </a:xfrm>
      </p:grpSpPr>
      <p:sp>
        <p:nvSpPr>
          <p:cNvPr id="447" name="Google Shape;447;p37"/>
          <p:cNvSpPr txBox="1"/>
          <p:nvPr>
            <p:ph type="title"/>
          </p:nvPr>
        </p:nvSpPr>
        <p:spPr>
          <a:xfrm>
            <a:off x="311700" y="329185"/>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a:p>
        </p:txBody>
      </p:sp>
      <p:sp>
        <p:nvSpPr>
          <p:cNvPr id="448" name="Google Shape;44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https://www.gsi.de/fileadmin/_processed_/4/2/csm_BNS_rho_6fc94c2951.jpg" id="449" name="Google Shape;449;p37"/>
          <p:cNvPicPr preferRelativeResize="0"/>
          <p:nvPr/>
        </p:nvPicPr>
        <p:blipFill rotWithShape="1">
          <a:blip r:embed="rId3">
            <a:alphaModFix/>
          </a:blip>
          <a:srcRect b="0" l="0" r="0" t="0"/>
          <a:stretch/>
        </p:blipFill>
        <p:spPr>
          <a:xfrm>
            <a:off x="332275" y="1109950"/>
            <a:ext cx="5230432" cy="3550511"/>
          </a:xfrm>
          <a:prstGeom prst="rect">
            <a:avLst/>
          </a:prstGeom>
          <a:noFill/>
          <a:ln>
            <a:noFill/>
          </a:ln>
        </p:spPr>
      </p:pic>
      <p:sp>
        <p:nvSpPr>
          <p:cNvPr id="450" name="Google Shape;450;p37"/>
          <p:cNvSpPr txBox="1"/>
          <p:nvPr/>
        </p:nvSpPr>
        <p:spPr>
          <a:xfrm>
            <a:off x="5562700" y="2098151"/>
            <a:ext cx="3300300" cy="1600800"/>
          </a:xfrm>
          <a:prstGeom prst="rect">
            <a:avLst/>
          </a:prstGeom>
          <a:noFill/>
          <a:ln>
            <a:noFill/>
          </a:ln>
        </p:spPr>
        <p:txBody>
          <a:bodyPr anchorCtr="0" anchor="t" bIns="30450" lIns="60875" spcFirstLastPara="1" rIns="60875" wrap="square" tIns="30450">
            <a:spAutoFit/>
          </a:bodyPr>
          <a:lstStyle/>
          <a:p>
            <a:pPr indent="0" lvl="0" marL="0" marR="0" rtl="0" algn="just">
              <a:spcBef>
                <a:spcPts val="0"/>
              </a:spcBef>
              <a:spcAft>
                <a:spcPts val="0"/>
              </a:spcAft>
              <a:buNone/>
            </a:pPr>
            <a:r>
              <a:rPr lang="en-GB" sz="2000">
                <a:solidFill>
                  <a:srgbClr val="000000"/>
                </a:solidFill>
                <a:latin typeface="Times New Roman"/>
                <a:ea typeface="Times New Roman"/>
                <a:cs typeface="Times New Roman"/>
                <a:sym typeface="Times New Roman"/>
              </a:rPr>
              <a:t>TIME</a:t>
            </a:r>
            <a:r>
              <a:rPr lang="en-GB" sz="2000">
                <a:latin typeface="Times New Roman"/>
                <a:ea typeface="Times New Roman"/>
                <a:cs typeface="Times New Roman"/>
                <a:sym typeface="Times New Roman"/>
              </a:rPr>
              <a:t> </a:t>
            </a:r>
            <a:r>
              <a:rPr lang="en-GB" sz="2000">
                <a:solidFill>
                  <a:srgbClr val="000000"/>
                </a:solidFill>
                <a:latin typeface="Times New Roman"/>
                <a:ea typeface="Times New Roman"/>
                <a:cs typeface="Times New Roman"/>
                <a:sym typeface="Times New Roman"/>
              </a:rPr>
              <a:t>EVOLUTION OF DIFFERENT QUANTITIES </a:t>
            </a:r>
            <a:endParaRPr sz="2000">
              <a:latin typeface="Times New Roman"/>
              <a:ea typeface="Times New Roman"/>
              <a:cs typeface="Times New Roman"/>
              <a:sym typeface="Times New Roman"/>
            </a:endParaRPr>
          </a:p>
          <a:p>
            <a:pPr indent="0" lvl="0" marL="0" marR="0" rtl="0" algn="just">
              <a:spcBef>
                <a:spcPts val="0"/>
              </a:spcBef>
              <a:spcAft>
                <a:spcPts val="0"/>
              </a:spcAft>
              <a:buNone/>
            </a:pPr>
            <a:r>
              <a:rPr lang="en-GB" sz="2000">
                <a:solidFill>
                  <a:srgbClr val="000000"/>
                </a:solidFill>
                <a:latin typeface="Times New Roman"/>
                <a:ea typeface="Times New Roman"/>
                <a:cs typeface="Times New Roman"/>
                <a:sym typeface="Times New Roman"/>
              </a:rPr>
              <a:t>- TEMPERATURE</a:t>
            </a:r>
            <a:endParaRPr sz="2000"/>
          </a:p>
          <a:p>
            <a:pPr indent="0" lvl="0" marL="0" marR="0" rtl="0" algn="just">
              <a:spcBef>
                <a:spcPts val="0"/>
              </a:spcBef>
              <a:spcAft>
                <a:spcPts val="0"/>
              </a:spcAft>
              <a:buNone/>
            </a:pPr>
            <a:r>
              <a:rPr lang="en-GB" sz="2000">
                <a:solidFill>
                  <a:srgbClr val="000000"/>
                </a:solidFill>
                <a:latin typeface="Times New Roman"/>
                <a:ea typeface="Times New Roman"/>
                <a:cs typeface="Times New Roman"/>
                <a:sym typeface="Times New Roman"/>
              </a:rPr>
              <a:t>- THERMAL INDEX </a:t>
            </a:r>
            <a:endParaRPr sz="2000"/>
          </a:p>
          <a:p>
            <a:pPr indent="0" lvl="0" marL="0" marR="0" rtl="0" algn="just">
              <a:spcBef>
                <a:spcPts val="0"/>
              </a:spcBef>
              <a:spcAft>
                <a:spcPts val="0"/>
              </a:spcAft>
              <a:buNone/>
            </a:pPr>
            <a:r>
              <a:rPr lang="en-GB" sz="2000">
                <a:solidFill>
                  <a:srgbClr val="000000"/>
                </a:solidFill>
                <a:latin typeface="Times New Roman"/>
                <a:ea typeface="Times New Roman"/>
                <a:cs typeface="Times New Roman"/>
                <a:sym typeface="Times New Roman"/>
              </a:rPr>
              <a:t>- HYPERON FRACTION</a:t>
            </a:r>
            <a:endParaRPr sz="2000">
              <a:solidFill>
                <a:srgbClr val="000000"/>
              </a:solidFill>
              <a:latin typeface="Times New Roman"/>
              <a:ea typeface="Times New Roman"/>
              <a:cs typeface="Times New Roman"/>
              <a:sym typeface="Times New Roman"/>
            </a:endParaRPr>
          </a:p>
        </p:txBody>
      </p:sp>
      <p:sp>
        <p:nvSpPr>
          <p:cNvPr id="451" name="Google Shape;451;p37"/>
          <p:cNvSpPr txBox="1"/>
          <p:nvPr/>
        </p:nvSpPr>
        <p:spPr>
          <a:xfrm>
            <a:off x="648834" y="4612025"/>
            <a:ext cx="1443300" cy="246300"/>
          </a:xfrm>
          <a:prstGeom prst="rect">
            <a:avLst/>
          </a:prstGeom>
          <a:noFill/>
          <a:ln>
            <a:noFill/>
          </a:ln>
        </p:spPr>
        <p:txBody>
          <a:bodyPr anchorCtr="0" anchor="t" bIns="30450" lIns="60875" spcFirstLastPara="1" rIns="60875" wrap="square" tIns="30450">
            <a:spAutoFit/>
          </a:bodyPr>
          <a:lstStyle/>
          <a:p>
            <a:pPr indent="0" lvl="0" marL="0" marR="0" rtl="0" algn="l">
              <a:spcBef>
                <a:spcPts val="0"/>
              </a:spcBef>
              <a:spcAft>
                <a:spcPts val="0"/>
              </a:spcAft>
              <a:buNone/>
            </a:pPr>
            <a:r>
              <a:rPr lang="en-GB" sz="1200">
                <a:solidFill>
                  <a:srgbClr val="000000"/>
                </a:solidFill>
                <a:latin typeface="Times New Roman"/>
                <a:ea typeface="Times New Roman"/>
                <a:cs typeface="Times New Roman"/>
                <a:sym typeface="Times New Roman"/>
              </a:rPr>
              <a:t>Credits: GSI</a:t>
            </a:r>
            <a:endParaRPr sz="1200">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5" name="Shape 455"/>
        <p:cNvGrpSpPr/>
        <p:nvPr/>
      </p:nvGrpSpPr>
      <p:grpSpPr>
        <a:xfrm>
          <a:off x="0" y="0"/>
          <a:ext cx="0" cy="0"/>
          <a:chOff x="0" y="0"/>
          <a:chExt cx="0" cy="0"/>
        </a:xfrm>
      </p:grpSpPr>
      <p:sp>
        <p:nvSpPr>
          <p:cNvPr id="456" name="Google Shape;456;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https://astrobites.org/wp-content/uploads/2018/10/10_11_18_1-1024x784.png" id="457" name="Google Shape;457;p38"/>
          <p:cNvPicPr preferRelativeResize="0"/>
          <p:nvPr/>
        </p:nvPicPr>
        <p:blipFill rotWithShape="1">
          <a:blip r:embed="rId3">
            <a:alphaModFix/>
          </a:blip>
          <a:srcRect b="0" l="0" r="0" t="0"/>
          <a:stretch/>
        </p:blipFill>
        <p:spPr>
          <a:xfrm>
            <a:off x="407450" y="1007875"/>
            <a:ext cx="4729201" cy="3620800"/>
          </a:xfrm>
          <a:prstGeom prst="rect">
            <a:avLst/>
          </a:prstGeom>
          <a:noFill/>
          <a:ln>
            <a:noFill/>
          </a:ln>
        </p:spPr>
      </p:pic>
      <p:sp>
        <p:nvSpPr>
          <p:cNvPr id="458" name="Google Shape;458;p38"/>
          <p:cNvSpPr/>
          <p:nvPr/>
        </p:nvSpPr>
        <p:spPr>
          <a:xfrm>
            <a:off x="2000790" y="4663215"/>
            <a:ext cx="1734000" cy="267900"/>
          </a:xfrm>
          <a:prstGeom prst="rect">
            <a:avLst/>
          </a:prstGeom>
          <a:noFill/>
          <a:ln>
            <a:noFill/>
          </a:ln>
        </p:spPr>
        <p:txBody>
          <a:bodyPr anchorCtr="0" anchor="t" bIns="36150" lIns="72325" spcFirstLastPara="1" rIns="72325" wrap="square" tIns="36150">
            <a:noAutofit/>
          </a:bodyPr>
          <a:lstStyle/>
          <a:p>
            <a:pPr indent="0" lvl="0" marL="0" marR="0" rtl="0" algn="l">
              <a:spcBef>
                <a:spcPts val="0"/>
              </a:spcBef>
              <a:spcAft>
                <a:spcPts val="0"/>
              </a:spcAft>
              <a:buNone/>
            </a:pPr>
            <a:r>
              <a:rPr i="1" lang="en-GB" sz="1265">
                <a:solidFill>
                  <a:srgbClr val="000000"/>
                </a:solidFill>
                <a:latin typeface="Times New Roman"/>
                <a:ea typeface="Times New Roman"/>
                <a:cs typeface="Times New Roman"/>
                <a:sym typeface="Times New Roman"/>
              </a:rPr>
              <a:t>Radice et al, APJ, 2018</a:t>
            </a:r>
            <a:endParaRPr i="1" sz="1265">
              <a:solidFill>
                <a:srgbClr val="000000"/>
              </a:solidFill>
              <a:latin typeface="Times New Roman"/>
              <a:ea typeface="Times New Roman"/>
              <a:cs typeface="Times New Roman"/>
              <a:sym typeface="Times New Roman"/>
            </a:endParaRPr>
          </a:p>
        </p:txBody>
      </p:sp>
      <p:sp>
        <p:nvSpPr>
          <p:cNvPr id="459" name="Google Shape;459;p38"/>
          <p:cNvSpPr txBox="1"/>
          <p:nvPr/>
        </p:nvSpPr>
        <p:spPr>
          <a:xfrm>
            <a:off x="6096200" y="2402775"/>
            <a:ext cx="2193600" cy="831000"/>
          </a:xfrm>
          <a:prstGeom prst="rect">
            <a:avLst/>
          </a:prstGeom>
          <a:noFill/>
          <a:ln>
            <a:noFill/>
          </a:ln>
        </p:spPr>
        <p:txBody>
          <a:bodyPr anchorCtr="0" anchor="t" bIns="30450" lIns="60875" spcFirstLastPara="1" rIns="60875" wrap="square" tIns="30450">
            <a:spAutoFit/>
          </a:bodyPr>
          <a:lstStyle/>
          <a:p>
            <a:pPr indent="0" lvl="0" marL="0" marR="0" rtl="0" algn="ctr">
              <a:spcBef>
                <a:spcPts val="0"/>
              </a:spcBef>
              <a:spcAft>
                <a:spcPts val="0"/>
              </a:spcAft>
              <a:buNone/>
            </a:pPr>
            <a:r>
              <a:rPr lang="en-GB" sz="2500">
                <a:latin typeface="Times New Roman"/>
                <a:ea typeface="Times New Roman"/>
                <a:cs typeface="Times New Roman"/>
                <a:sym typeface="Times New Roman"/>
              </a:rPr>
              <a:t>MASS </a:t>
            </a:r>
            <a:endParaRPr sz="2500">
              <a:latin typeface="Times New Roman"/>
              <a:ea typeface="Times New Roman"/>
              <a:cs typeface="Times New Roman"/>
              <a:sym typeface="Times New Roman"/>
            </a:endParaRPr>
          </a:p>
          <a:p>
            <a:pPr indent="0" lvl="0" marL="0" marR="0" rtl="0" algn="ctr">
              <a:spcBef>
                <a:spcPts val="0"/>
              </a:spcBef>
              <a:spcAft>
                <a:spcPts val="0"/>
              </a:spcAft>
              <a:buNone/>
            </a:pPr>
            <a:r>
              <a:rPr lang="en-GB" sz="2500">
                <a:latin typeface="Times New Roman"/>
                <a:ea typeface="Times New Roman"/>
                <a:cs typeface="Times New Roman"/>
                <a:sym typeface="Times New Roman"/>
              </a:rPr>
              <a:t>EJECTION</a:t>
            </a:r>
            <a:endParaRPr sz="2500">
              <a:solidFill>
                <a:srgbClr val="000000"/>
              </a:solidFill>
              <a:latin typeface="Times New Roman"/>
              <a:ea typeface="Times New Roman"/>
              <a:cs typeface="Times New Roman"/>
              <a:sym typeface="Times New Roman"/>
            </a:endParaRPr>
          </a:p>
        </p:txBody>
      </p:sp>
      <p:sp>
        <p:nvSpPr>
          <p:cNvPr id="460" name="Google Shape;460;p38"/>
          <p:cNvSpPr txBox="1"/>
          <p:nvPr>
            <p:ph type="title"/>
          </p:nvPr>
        </p:nvSpPr>
        <p:spPr>
          <a:xfrm>
            <a:off x="311700" y="32674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t>Impact of hyperons on the merger observables and quantities</a:t>
            </a:r>
            <a:endParaRPr sz="2500"/>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4" name="Shape 464"/>
        <p:cNvGrpSpPr/>
        <p:nvPr/>
      </p:nvGrpSpPr>
      <p:grpSpPr>
        <a:xfrm>
          <a:off x="0" y="0"/>
          <a:ext cx="0" cy="0"/>
          <a:chOff x="0" y="0"/>
          <a:chExt cx="0" cy="0"/>
        </a:xfrm>
      </p:grpSpPr>
      <p:sp>
        <p:nvSpPr>
          <p:cNvPr id="465" name="Google Shape;465;p39"/>
          <p:cNvSpPr txBox="1"/>
          <p:nvPr>
            <p:ph type="title"/>
          </p:nvPr>
        </p:nvSpPr>
        <p:spPr>
          <a:xfrm>
            <a:off x="311700" y="32674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sz="2500"/>
          </a:p>
        </p:txBody>
      </p:sp>
      <p:sp>
        <p:nvSpPr>
          <p:cNvPr id="466" name="Google Shape;46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https://media.springernature.com/lw685/springer-static/image/art%3A10.1007%2Fs10714-020-02751-6/MediaObjects/10714_2020_2751_Fig4_HTML.png" id="467" name="Google Shape;467;p39"/>
          <p:cNvPicPr preferRelativeResize="0"/>
          <p:nvPr/>
        </p:nvPicPr>
        <p:blipFill rotWithShape="1">
          <a:blip r:embed="rId3">
            <a:alphaModFix/>
          </a:blip>
          <a:srcRect b="0" l="0" r="0" t="0"/>
          <a:stretch/>
        </p:blipFill>
        <p:spPr>
          <a:xfrm>
            <a:off x="429704" y="1155899"/>
            <a:ext cx="4905405" cy="3315625"/>
          </a:xfrm>
          <a:prstGeom prst="rect">
            <a:avLst/>
          </a:prstGeom>
          <a:noFill/>
          <a:ln>
            <a:noFill/>
          </a:ln>
        </p:spPr>
      </p:pic>
      <p:sp>
        <p:nvSpPr>
          <p:cNvPr id="468" name="Google Shape;468;p39"/>
          <p:cNvSpPr txBox="1"/>
          <p:nvPr/>
        </p:nvSpPr>
        <p:spPr>
          <a:xfrm>
            <a:off x="1118250" y="4519400"/>
            <a:ext cx="3528300" cy="309300"/>
          </a:xfrm>
          <a:prstGeom prst="rect">
            <a:avLst/>
          </a:prstGeom>
          <a:noFill/>
          <a:ln>
            <a:noFill/>
          </a:ln>
        </p:spPr>
        <p:txBody>
          <a:bodyPr anchorCtr="0" anchor="t" bIns="31125" lIns="62275" spcFirstLastPara="1" rIns="62275" wrap="square" tIns="31125">
            <a:spAutoFit/>
          </a:bodyPr>
          <a:lstStyle/>
          <a:p>
            <a:pPr indent="0" lvl="0" marL="0" marR="0" rtl="0" algn="l">
              <a:spcBef>
                <a:spcPts val="0"/>
              </a:spcBef>
              <a:spcAft>
                <a:spcPts val="0"/>
              </a:spcAft>
              <a:buNone/>
            </a:pPr>
            <a:r>
              <a:rPr i="1" lang="en-GB" sz="1600">
                <a:solidFill>
                  <a:srgbClr val="000000"/>
                </a:solidFill>
                <a:latin typeface="Times New Roman"/>
                <a:ea typeface="Times New Roman"/>
                <a:cs typeface="Times New Roman"/>
                <a:sym typeface="Times New Roman"/>
              </a:rPr>
              <a:t>T. Dietrich et al., Gen. Rel. Grav., 2021</a:t>
            </a:r>
            <a:endParaRPr i="1" sz="1600">
              <a:solidFill>
                <a:srgbClr val="000000"/>
              </a:solidFill>
              <a:latin typeface="Times New Roman"/>
              <a:ea typeface="Times New Roman"/>
              <a:cs typeface="Times New Roman"/>
              <a:sym typeface="Times New Roman"/>
            </a:endParaRPr>
          </a:p>
        </p:txBody>
      </p:sp>
      <p:sp>
        <p:nvSpPr>
          <p:cNvPr id="469" name="Google Shape;469;p39"/>
          <p:cNvSpPr txBox="1"/>
          <p:nvPr/>
        </p:nvSpPr>
        <p:spPr>
          <a:xfrm>
            <a:off x="6096200" y="2402775"/>
            <a:ext cx="2193600" cy="831000"/>
          </a:xfrm>
          <a:prstGeom prst="rect">
            <a:avLst/>
          </a:prstGeom>
          <a:noFill/>
          <a:ln>
            <a:noFill/>
          </a:ln>
        </p:spPr>
        <p:txBody>
          <a:bodyPr anchorCtr="0" anchor="t" bIns="30450" lIns="60875" spcFirstLastPara="1" rIns="60875" wrap="square" tIns="30450">
            <a:spAutoFit/>
          </a:bodyPr>
          <a:lstStyle/>
          <a:p>
            <a:pPr indent="0" lvl="0" marL="0" marR="0" rtl="0" algn="ctr">
              <a:spcBef>
                <a:spcPts val="0"/>
              </a:spcBef>
              <a:spcAft>
                <a:spcPts val="0"/>
              </a:spcAft>
              <a:buNone/>
            </a:pPr>
            <a:r>
              <a:rPr lang="en-GB" sz="2500">
                <a:latin typeface="Times New Roman"/>
                <a:ea typeface="Times New Roman"/>
                <a:cs typeface="Times New Roman"/>
                <a:sym typeface="Times New Roman"/>
              </a:rPr>
              <a:t>THRESHOLD MASS</a:t>
            </a:r>
            <a:endParaRPr sz="2500">
              <a:solidFill>
                <a:srgbClr val="0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3" name="Shape 473"/>
        <p:cNvGrpSpPr/>
        <p:nvPr/>
      </p:nvGrpSpPr>
      <p:grpSpPr>
        <a:xfrm>
          <a:off x="0" y="0"/>
          <a:ext cx="0" cy="0"/>
          <a:chOff x="0" y="0"/>
          <a:chExt cx="0" cy="0"/>
        </a:xfrm>
      </p:grpSpPr>
      <p:sp>
        <p:nvSpPr>
          <p:cNvPr id="474" name="Google Shape;474;p40"/>
          <p:cNvSpPr txBox="1"/>
          <p:nvPr>
            <p:ph type="title"/>
          </p:nvPr>
        </p:nvSpPr>
        <p:spPr>
          <a:xfrm>
            <a:off x="311700" y="32674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sz="2500"/>
          </a:p>
        </p:txBody>
      </p:sp>
      <p:sp>
        <p:nvSpPr>
          <p:cNvPr id="475" name="Google Shape;475;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476" name="Google Shape;476;p40"/>
          <p:cNvSpPr txBox="1"/>
          <p:nvPr/>
        </p:nvSpPr>
        <p:spPr>
          <a:xfrm>
            <a:off x="311700" y="1152150"/>
            <a:ext cx="4440900" cy="906900"/>
          </a:xfrm>
          <a:prstGeom prst="rect">
            <a:avLst/>
          </a:prstGeom>
          <a:noFill/>
          <a:ln>
            <a:noFill/>
          </a:ln>
        </p:spPr>
        <p:txBody>
          <a:bodyPr anchorCtr="0" anchor="t" bIns="37450" lIns="74925" spcFirstLastPara="1" rIns="74925" wrap="square" tIns="37450">
            <a:spAutoFit/>
          </a:bodyPr>
          <a:lstStyle/>
          <a:p>
            <a:pPr indent="-280833" lvl="0" marL="312258" marR="0" rtl="0" algn="just">
              <a:spcBef>
                <a:spcPts val="0"/>
              </a:spcBef>
              <a:spcAft>
                <a:spcPts val="0"/>
              </a:spcAft>
              <a:buClr>
                <a:srgbClr val="000000"/>
              </a:buClr>
              <a:buSzPts val="1800"/>
              <a:buFont typeface="Times New Roman"/>
              <a:buChar char="•"/>
            </a:pPr>
            <a:r>
              <a:rPr b="1" lang="en-GB" sz="1800">
                <a:latin typeface="Times New Roman"/>
                <a:ea typeface="Times New Roman"/>
                <a:cs typeface="Times New Roman"/>
                <a:sym typeface="Times New Roman"/>
              </a:rPr>
              <a:t>T</a:t>
            </a:r>
            <a:r>
              <a:rPr b="1" lang="en-GB" sz="1800">
                <a:solidFill>
                  <a:srgbClr val="000000"/>
                </a:solidFill>
                <a:latin typeface="Times New Roman"/>
                <a:ea typeface="Times New Roman"/>
                <a:cs typeface="Times New Roman"/>
                <a:sym typeface="Times New Roman"/>
              </a:rPr>
              <a:t>hreshold mass</a:t>
            </a:r>
            <a:r>
              <a:rPr lang="en-GB" sz="1800">
                <a:solidFill>
                  <a:schemeClr val="dk1"/>
                </a:solidFill>
                <a:latin typeface="Times New Roman"/>
                <a:ea typeface="Times New Roman"/>
                <a:cs typeface="Times New Roman"/>
                <a:sym typeface="Times New Roman"/>
              </a:rPr>
              <a:t>—maximum initial</a:t>
            </a:r>
            <a:r>
              <a:rPr lang="en-GB" sz="1800">
                <a:solidFill>
                  <a:srgbClr val="000000"/>
                </a:solidFill>
                <a:latin typeface="Times New Roman"/>
                <a:ea typeface="Times New Roman"/>
                <a:cs typeface="Times New Roman"/>
                <a:sym typeface="Times New Roman"/>
              </a:rPr>
              <a:t> mass at which the remnant does not go to prompt collapse  </a:t>
            </a:r>
            <a:endParaRPr sz="1800">
              <a:latin typeface="Times New Roman"/>
              <a:ea typeface="Times New Roman"/>
              <a:cs typeface="Times New Roman"/>
              <a:sym typeface="Times New Roman"/>
            </a:endParaRPr>
          </a:p>
        </p:txBody>
      </p:sp>
      <p:sp>
        <p:nvSpPr>
          <p:cNvPr id="477" name="Google Shape;477;p40"/>
          <p:cNvSpPr txBox="1"/>
          <p:nvPr/>
        </p:nvSpPr>
        <p:spPr>
          <a:xfrm>
            <a:off x="311700" y="2788275"/>
            <a:ext cx="4324200" cy="906900"/>
          </a:xfrm>
          <a:prstGeom prst="rect">
            <a:avLst/>
          </a:prstGeom>
          <a:noFill/>
          <a:ln>
            <a:noFill/>
          </a:ln>
        </p:spPr>
        <p:txBody>
          <a:bodyPr anchorCtr="0" anchor="t" bIns="37450" lIns="74925" spcFirstLastPara="1" rIns="74925" wrap="square" tIns="37450">
            <a:spAutoFit/>
          </a:bodyPr>
          <a:lstStyle/>
          <a:p>
            <a:pPr indent="-280833" lvl="0" marL="312258" marR="0" rtl="0" algn="just">
              <a:spcBef>
                <a:spcPts val="0"/>
              </a:spcBef>
              <a:spcAft>
                <a:spcPts val="0"/>
              </a:spcAft>
              <a:buClr>
                <a:srgbClr val="000000"/>
              </a:buClr>
              <a:buSzPts val="1800"/>
              <a:buFont typeface="Arial"/>
              <a:buChar char="•"/>
            </a:pPr>
            <a:r>
              <a:rPr lang="en-GB" sz="1800">
                <a:solidFill>
                  <a:srgbClr val="000000"/>
                </a:solidFill>
                <a:latin typeface="Times New Roman"/>
                <a:ea typeface="Times New Roman"/>
                <a:cs typeface="Times New Roman"/>
                <a:sym typeface="Times New Roman"/>
              </a:rPr>
              <a:t>It has been found that the threshold mass correlates with the cold mass star parameters</a:t>
            </a:r>
            <a:endParaRPr sz="1800"/>
          </a:p>
        </p:txBody>
      </p:sp>
      <p:pic>
        <p:nvPicPr>
          <p:cNvPr id="478" name="Google Shape;478;p40" title="{&quot;red&quot;:0,&quot;green&quot;:0,&quot;blue&quot;:0,&quot;origURL&quot;:&quot;https://www.codecogs.com/eqnedit.php?latex=M_%7B%5Cmathrm%7Bthres%7D%7D%3D%5Cfrac%7BM_%7B%5Cmathrm%7Bunstable%7D%7D%2BM_%7B%5Cmathrm%7Bstable%7D%7D%7D%7B2%7D#0&quot;,&quot;size&quot;:18,&quot;width&quot;:174.75590551181102,&quot;height&quot;:83.62204724409449}"/>
          <p:cNvPicPr preferRelativeResize="0"/>
          <p:nvPr/>
        </p:nvPicPr>
        <p:blipFill>
          <a:blip r:embed="rId3">
            <a:alphaModFix/>
          </a:blip>
          <a:stretch>
            <a:fillRect/>
          </a:stretch>
        </p:blipFill>
        <p:spPr>
          <a:xfrm>
            <a:off x="1060300" y="2122851"/>
            <a:ext cx="3217139" cy="572700"/>
          </a:xfrm>
          <a:prstGeom prst="rect">
            <a:avLst/>
          </a:prstGeom>
          <a:noFill/>
          <a:ln>
            <a:noFill/>
          </a:ln>
        </p:spPr>
      </p:pic>
      <p:pic>
        <p:nvPicPr>
          <p:cNvPr id="479" name="Google Shape;479;p40" title="{&quot;red&quot;:0,&quot;green&quot;:0,&quot;blue&quot;:0,&quot;origURL&quot;:&quot;https://www.codecogs.com/eqnedit.php?latex=M_%7B%5Cmathrm%7Bthres%7D%7D%5Capprox%20aM_%7B%5Cmathrm%7Bmax%7D%7D%2BbR_%7B1.6%7D%2Bc#0&quot;,&quot;size&quot;:18,&quot;width&quot;:292.4409448818898,&quot;height&quot;:45.09448818897638}"/>
          <p:cNvPicPr preferRelativeResize="0"/>
          <p:nvPr/>
        </p:nvPicPr>
        <p:blipFill>
          <a:blip r:embed="rId4">
            <a:alphaModFix/>
          </a:blip>
          <a:stretch>
            <a:fillRect/>
          </a:stretch>
        </p:blipFill>
        <p:spPr>
          <a:xfrm>
            <a:off x="922025" y="4011069"/>
            <a:ext cx="3493700" cy="260501"/>
          </a:xfrm>
          <a:prstGeom prst="rect">
            <a:avLst/>
          </a:prstGeom>
          <a:noFill/>
          <a:ln>
            <a:noFill/>
          </a:ln>
        </p:spPr>
      </p:pic>
      <p:grpSp>
        <p:nvGrpSpPr>
          <p:cNvPr id="480" name="Google Shape;480;p40"/>
          <p:cNvGrpSpPr/>
          <p:nvPr/>
        </p:nvGrpSpPr>
        <p:grpSpPr>
          <a:xfrm>
            <a:off x="4809049" y="1227375"/>
            <a:ext cx="4238574" cy="3368550"/>
            <a:chOff x="4868581" y="1227375"/>
            <a:chExt cx="4238574" cy="3368550"/>
          </a:xfrm>
        </p:grpSpPr>
        <p:pic>
          <p:nvPicPr>
            <p:cNvPr id="481" name="Google Shape;481;p40"/>
            <p:cNvPicPr preferRelativeResize="0"/>
            <p:nvPr/>
          </p:nvPicPr>
          <p:blipFill rotWithShape="1">
            <a:blip r:embed="rId5">
              <a:alphaModFix/>
            </a:blip>
            <a:srcRect b="0" l="0" r="0" t="0"/>
            <a:stretch/>
          </p:blipFill>
          <p:spPr>
            <a:xfrm>
              <a:off x="4868581" y="1227375"/>
              <a:ext cx="4238574" cy="3368550"/>
            </a:xfrm>
            <a:prstGeom prst="rect">
              <a:avLst/>
            </a:prstGeom>
            <a:noFill/>
            <a:ln>
              <a:noFill/>
            </a:ln>
          </p:spPr>
        </p:pic>
        <p:sp>
          <p:nvSpPr>
            <p:cNvPr id="482" name="Google Shape;482;p40"/>
            <p:cNvSpPr txBox="1"/>
            <p:nvPr/>
          </p:nvSpPr>
          <p:spPr>
            <a:xfrm rot="-2024678">
              <a:off x="6838206" y="2542280"/>
              <a:ext cx="1572659" cy="738861"/>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rgbClr val="7F7F7F"/>
                  </a:solidFill>
                  <a:latin typeface="Times New Roman"/>
                  <a:ea typeface="Times New Roman"/>
                  <a:cs typeface="Times New Roman"/>
                  <a:sym typeface="Times New Roman"/>
                </a:rPr>
                <a:t>Nucleonic </a:t>
              </a:r>
              <a:endParaRPr sz="1800">
                <a:solidFill>
                  <a:srgbClr val="7F7F7F"/>
                </a:solidFill>
                <a:latin typeface="Times New Roman"/>
                <a:ea typeface="Times New Roman"/>
                <a:cs typeface="Times New Roman"/>
                <a:sym typeface="Times New Roman"/>
              </a:endParaRPr>
            </a:p>
            <a:p>
              <a:pPr indent="0" lvl="0" marL="0" rtl="0" algn="ctr">
                <a:spcBef>
                  <a:spcPts val="0"/>
                </a:spcBef>
                <a:spcAft>
                  <a:spcPts val="0"/>
                </a:spcAft>
                <a:buNone/>
              </a:pPr>
              <a:r>
                <a:rPr lang="en-GB" sz="1800">
                  <a:solidFill>
                    <a:srgbClr val="7F7F7F"/>
                  </a:solidFill>
                  <a:latin typeface="Times New Roman"/>
                  <a:ea typeface="Times New Roman"/>
                  <a:cs typeface="Times New Roman"/>
                  <a:sym typeface="Times New Roman"/>
                </a:rPr>
                <a:t>fit</a:t>
              </a:r>
              <a:endParaRPr sz="1800">
                <a:solidFill>
                  <a:srgbClr val="7F7F7F"/>
                </a:solidFill>
                <a:latin typeface="Times New Roman"/>
                <a:ea typeface="Times New Roman"/>
                <a:cs typeface="Times New Roman"/>
                <a:sym typeface="Times New Roman"/>
              </a:endParaRPr>
            </a:p>
          </p:txBody>
        </p:sp>
      </p:grpSp>
      <p:sp>
        <p:nvSpPr>
          <p:cNvPr id="483" name="Google Shape;483;p40"/>
          <p:cNvSpPr txBox="1"/>
          <p:nvPr/>
        </p:nvSpPr>
        <p:spPr>
          <a:xfrm>
            <a:off x="1423428" y="4424400"/>
            <a:ext cx="2490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600">
                <a:solidFill>
                  <a:srgbClr val="000000"/>
                </a:solidFill>
                <a:latin typeface="Times New Roman"/>
                <a:ea typeface="Times New Roman"/>
                <a:cs typeface="Times New Roman"/>
                <a:sym typeface="Times New Roman"/>
              </a:rPr>
              <a:t>Bauswein et al, PRD, 2021</a:t>
            </a:r>
            <a:endParaRPr i="1"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7" name="Shape 487"/>
        <p:cNvGrpSpPr/>
        <p:nvPr/>
      </p:nvGrpSpPr>
      <p:grpSpPr>
        <a:xfrm>
          <a:off x="0" y="0"/>
          <a:ext cx="0" cy="0"/>
          <a:chOff x="0" y="0"/>
          <a:chExt cx="0" cy="0"/>
        </a:xfrm>
      </p:grpSpPr>
      <p:sp>
        <p:nvSpPr>
          <p:cNvPr id="488" name="Google Shape;488;p41"/>
          <p:cNvSpPr txBox="1"/>
          <p:nvPr>
            <p:ph type="title"/>
          </p:nvPr>
        </p:nvSpPr>
        <p:spPr>
          <a:xfrm>
            <a:off x="311700" y="337811"/>
            <a:ext cx="85206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GB" sz="2500"/>
              <a:t>Impact of hyperons on the merger observables and quantities</a:t>
            </a:r>
            <a:endParaRPr sz="2500">
              <a:latin typeface="Arial"/>
              <a:ea typeface="Arial"/>
              <a:cs typeface="Arial"/>
              <a:sym typeface="Arial"/>
            </a:endParaRPr>
          </a:p>
          <a:p>
            <a:pPr indent="0" lvl="0" marL="0" rtl="0" algn="l">
              <a:spcBef>
                <a:spcPts val="0"/>
              </a:spcBef>
              <a:spcAft>
                <a:spcPts val="0"/>
              </a:spcAft>
              <a:buNone/>
            </a:pPr>
            <a:r>
              <a:t/>
            </a:r>
            <a:endParaRPr/>
          </a:p>
        </p:txBody>
      </p:sp>
      <p:sp>
        <p:nvSpPr>
          <p:cNvPr id="489" name="Google Shape;489;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grpSp>
        <p:nvGrpSpPr>
          <p:cNvPr id="490" name="Google Shape;490;p41"/>
          <p:cNvGrpSpPr/>
          <p:nvPr/>
        </p:nvGrpSpPr>
        <p:grpSpPr>
          <a:xfrm>
            <a:off x="275757" y="968712"/>
            <a:ext cx="4366454" cy="3990283"/>
            <a:chOff x="275757" y="968712"/>
            <a:chExt cx="4366454" cy="3990283"/>
          </a:xfrm>
        </p:grpSpPr>
        <p:pic>
          <p:nvPicPr>
            <p:cNvPr id="491" name="Google Shape;491;p41"/>
            <p:cNvPicPr preferRelativeResize="0"/>
            <p:nvPr/>
          </p:nvPicPr>
          <p:blipFill rotWithShape="1">
            <a:blip r:embed="rId3">
              <a:alphaModFix/>
            </a:blip>
            <a:srcRect b="0" l="0" r="0" t="0"/>
            <a:stretch/>
          </p:blipFill>
          <p:spPr>
            <a:xfrm>
              <a:off x="275757" y="968712"/>
              <a:ext cx="4183201" cy="3369599"/>
            </a:xfrm>
            <a:prstGeom prst="rect">
              <a:avLst/>
            </a:prstGeom>
            <a:noFill/>
            <a:ln>
              <a:noFill/>
            </a:ln>
          </p:spPr>
        </p:pic>
        <p:sp>
          <p:nvSpPr>
            <p:cNvPr id="492" name="Google Shape;492;p41"/>
            <p:cNvSpPr txBox="1"/>
            <p:nvPr/>
          </p:nvSpPr>
          <p:spPr>
            <a:xfrm>
              <a:off x="311711" y="4312495"/>
              <a:ext cx="43305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0000"/>
                  </a:solidFill>
                  <a:latin typeface="Times New Roman"/>
                  <a:ea typeface="Times New Roman"/>
                  <a:cs typeface="Times New Roman"/>
                  <a:sym typeface="Times New Roman"/>
                </a:rPr>
                <a:t>Hyperonic EoSs are scattered around the nucleonic mean</a:t>
              </a:r>
              <a:endParaRPr sz="1800"/>
            </a:p>
          </p:txBody>
        </p:sp>
      </p:grpSp>
      <p:grpSp>
        <p:nvGrpSpPr>
          <p:cNvPr id="493" name="Google Shape;493;p41"/>
          <p:cNvGrpSpPr/>
          <p:nvPr/>
        </p:nvGrpSpPr>
        <p:grpSpPr>
          <a:xfrm>
            <a:off x="4499814" y="968704"/>
            <a:ext cx="4501817" cy="3990300"/>
            <a:chOff x="4642195" y="968704"/>
            <a:chExt cx="4501817" cy="3990300"/>
          </a:xfrm>
        </p:grpSpPr>
        <p:pic>
          <p:nvPicPr>
            <p:cNvPr id="494" name="Google Shape;494;p41"/>
            <p:cNvPicPr preferRelativeResize="0"/>
            <p:nvPr/>
          </p:nvPicPr>
          <p:blipFill rotWithShape="1">
            <a:blip r:embed="rId4">
              <a:alphaModFix/>
            </a:blip>
            <a:srcRect b="0" l="0" r="0" t="0"/>
            <a:stretch/>
          </p:blipFill>
          <p:spPr>
            <a:xfrm>
              <a:off x="4642195" y="968704"/>
              <a:ext cx="4183200" cy="3369600"/>
            </a:xfrm>
            <a:prstGeom prst="rect">
              <a:avLst/>
            </a:prstGeom>
            <a:noFill/>
            <a:ln>
              <a:noFill/>
            </a:ln>
          </p:spPr>
        </p:pic>
        <p:sp>
          <p:nvSpPr>
            <p:cNvPr id="495" name="Google Shape;495;p41"/>
            <p:cNvSpPr txBox="1"/>
            <p:nvPr/>
          </p:nvSpPr>
          <p:spPr>
            <a:xfrm>
              <a:off x="4884912" y="4312504"/>
              <a:ext cx="42591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rgbClr val="00B050"/>
                  </a:solidFill>
                  <a:latin typeface="Times New Roman"/>
                  <a:ea typeface="Times New Roman"/>
                  <a:cs typeface="Times New Roman"/>
                  <a:sym typeface="Times New Roman"/>
                </a:rPr>
                <a:t>Finite temperature behavior has an effect on the threshold mass too!</a:t>
              </a:r>
              <a:endParaRPr sz="18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9" name="Shape 499"/>
        <p:cNvGrpSpPr/>
        <p:nvPr/>
      </p:nvGrpSpPr>
      <p:grpSpPr>
        <a:xfrm>
          <a:off x="0" y="0"/>
          <a:ext cx="0" cy="0"/>
          <a:chOff x="0" y="0"/>
          <a:chExt cx="0" cy="0"/>
        </a:xfrm>
      </p:grpSpPr>
      <p:sp>
        <p:nvSpPr>
          <p:cNvPr id="500" name="Google Shape;500;p42"/>
          <p:cNvSpPr txBox="1"/>
          <p:nvPr>
            <p:ph type="title"/>
          </p:nvPr>
        </p:nvSpPr>
        <p:spPr>
          <a:xfrm>
            <a:off x="311700" y="31153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500">
                <a:solidFill>
                  <a:schemeClr val="lt1"/>
                </a:solidFill>
              </a:rPr>
              <a:t>Impact on the mass ejecta</a:t>
            </a:r>
            <a:endParaRPr sz="2500">
              <a:solidFill>
                <a:schemeClr val="lt1"/>
              </a:solidFill>
            </a:endParaRPr>
          </a:p>
        </p:txBody>
      </p:sp>
      <p:sp>
        <p:nvSpPr>
          <p:cNvPr id="501" name="Google Shape;501;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502" name="Google Shape;502;p42"/>
          <p:cNvSpPr txBox="1"/>
          <p:nvPr/>
        </p:nvSpPr>
        <p:spPr>
          <a:xfrm>
            <a:off x="176025" y="1054150"/>
            <a:ext cx="4270200" cy="3140100"/>
          </a:xfrm>
          <a:prstGeom prst="rect">
            <a:avLst/>
          </a:prstGeom>
          <a:noFill/>
          <a:ln>
            <a:noFill/>
          </a:ln>
        </p:spPr>
        <p:txBody>
          <a:bodyPr anchorCtr="0" anchor="t" bIns="45700" lIns="91425" spcFirstLastPara="1" rIns="91425" wrap="square" tIns="45700">
            <a:spAutoFit/>
          </a:bodyPr>
          <a:lstStyle/>
          <a:p>
            <a:pPr indent="-402134" lvl="0" marL="457188" marR="0" rtl="0" algn="just">
              <a:spcBef>
                <a:spcPts val="0"/>
              </a:spcBef>
              <a:spcAft>
                <a:spcPts val="0"/>
              </a:spcAft>
              <a:buClr>
                <a:srgbClr val="000000"/>
              </a:buClr>
              <a:buSzPts val="1800"/>
              <a:buFont typeface="Arial"/>
              <a:buChar char="•"/>
            </a:pPr>
            <a:r>
              <a:rPr b="1" lang="en-GB" sz="1800">
                <a:solidFill>
                  <a:srgbClr val="000000"/>
                </a:solidFill>
                <a:latin typeface="Times New Roman"/>
                <a:ea typeface="Times New Roman"/>
                <a:cs typeface="Times New Roman"/>
                <a:sym typeface="Times New Roman"/>
              </a:rPr>
              <a:t>Mass ejecta</a:t>
            </a:r>
            <a:r>
              <a:rPr b="1" lang="en-GB" sz="1800">
                <a:latin typeface="Times New Roman"/>
                <a:ea typeface="Times New Roman"/>
                <a:cs typeface="Times New Roman"/>
                <a:sym typeface="Times New Roman"/>
              </a:rPr>
              <a:t>—</a:t>
            </a:r>
            <a:r>
              <a:rPr lang="en-GB" sz="1800">
                <a:latin typeface="Times New Roman"/>
                <a:ea typeface="Times New Roman"/>
                <a:cs typeface="Times New Roman"/>
                <a:sym typeface="Times New Roman"/>
              </a:rPr>
              <a:t>unbound</a:t>
            </a:r>
            <a:r>
              <a:rPr lang="en-GB" sz="1800">
                <a:solidFill>
                  <a:srgbClr val="000000"/>
                </a:solidFill>
                <a:latin typeface="Times New Roman"/>
                <a:ea typeface="Times New Roman"/>
                <a:cs typeface="Times New Roman"/>
                <a:sym typeface="Times New Roman"/>
              </a:rPr>
              <a:t> matter from the remnant </a:t>
            </a:r>
            <a:r>
              <a:rPr lang="en-GB" sz="1800">
                <a:latin typeface="Times New Roman"/>
                <a:ea typeface="Times New Roman"/>
                <a:cs typeface="Times New Roman"/>
                <a:sym typeface="Times New Roman"/>
              </a:rPr>
              <a:t>that</a:t>
            </a:r>
            <a:r>
              <a:rPr lang="en-GB" sz="1800">
                <a:solidFill>
                  <a:srgbClr val="000000"/>
                </a:solidFill>
                <a:latin typeface="Times New Roman"/>
                <a:ea typeface="Times New Roman"/>
                <a:cs typeface="Times New Roman"/>
                <a:sym typeface="Times New Roman"/>
              </a:rPr>
              <a:t> undergoes rapid neutron capture.</a:t>
            </a:r>
            <a:endParaRPr sz="1800"/>
          </a:p>
          <a:p>
            <a:pPr indent="-287834" lvl="0" marL="457188" marR="0" rtl="0" algn="just">
              <a:spcBef>
                <a:spcPts val="0"/>
              </a:spcBef>
              <a:spcAft>
                <a:spcPts val="0"/>
              </a:spcAft>
              <a:buClr>
                <a:srgbClr val="000000"/>
              </a:buClr>
              <a:buSzPts val="2667"/>
              <a:buFont typeface="Arial"/>
              <a:buNone/>
            </a:pPr>
            <a:r>
              <a:t/>
            </a:r>
            <a:endParaRPr sz="1800">
              <a:solidFill>
                <a:srgbClr val="000000"/>
              </a:solidFill>
              <a:latin typeface="Times New Roman"/>
              <a:ea typeface="Times New Roman"/>
              <a:cs typeface="Times New Roman"/>
              <a:sym typeface="Times New Roman"/>
            </a:endParaRPr>
          </a:p>
          <a:p>
            <a:pPr indent="-402134" lvl="0" marL="457188" marR="0" rtl="0" algn="just">
              <a:spcBef>
                <a:spcPts val="0"/>
              </a:spcBef>
              <a:spcAft>
                <a:spcPts val="0"/>
              </a:spcAft>
              <a:buClr>
                <a:srgbClr val="000000"/>
              </a:buClr>
              <a:buSzPts val="1800"/>
              <a:buFont typeface="Arial"/>
              <a:buChar char="•"/>
            </a:pPr>
            <a:r>
              <a:rPr lang="en-GB" sz="1800">
                <a:solidFill>
                  <a:srgbClr val="000000"/>
                </a:solidFill>
                <a:latin typeface="Times New Roman"/>
                <a:ea typeface="Times New Roman"/>
                <a:cs typeface="Times New Roman"/>
                <a:sym typeface="Times New Roman"/>
              </a:rPr>
              <a:t>The amount of ejecta mass is related </a:t>
            </a:r>
            <a:r>
              <a:rPr lang="en-GB" sz="1800">
                <a:latin typeface="Times New Roman"/>
                <a:ea typeface="Times New Roman"/>
                <a:cs typeface="Times New Roman"/>
                <a:sym typeface="Times New Roman"/>
              </a:rPr>
              <a:t>to</a:t>
            </a:r>
            <a:r>
              <a:rPr lang="en-GB" sz="1800">
                <a:solidFill>
                  <a:srgbClr val="000000"/>
                </a:solidFill>
                <a:latin typeface="Times New Roman"/>
                <a:ea typeface="Times New Roman"/>
                <a:cs typeface="Times New Roman"/>
                <a:sym typeface="Times New Roman"/>
              </a:rPr>
              <a:t> the total amount of synthe</a:t>
            </a:r>
            <a:r>
              <a:rPr lang="en-GB" sz="1800">
                <a:latin typeface="Times New Roman"/>
                <a:ea typeface="Times New Roman"/>
                <a:cs typeface="Times New Roman"/>
                <a:sym typeface="Times New Roman"/>
              </a:rPr>
              <a:t>s</a:t>
            </a:r>
            <a:r>
              <a:rPr lang="en-GB" sz="1800">
                <a:solidFill>
                  <a:srgbClr val="000000"/>
                </a:solidFill>
                <a:latin typeface="Times New Roman"/>
                <a:ea typeface="Times New Roman"/>
                <a:cs typeface="Times New Roman"/>
                <a:sym typeface="Times New Roman"/>
              </a:rPr>
              <a:t>ized elements. </a:t>
            </a:r>
            <a:endParaRPr sz="1800"/>
          </a:p>
          <a:p>
            <a:pPr indent="-287834" lvl="0" marL="457188" marR="0" rtl="0" algn="just">
              <a:spcBef>
                <a:spcPts val="0"/>
              </a:spcBef>
              <a:spcAft>
                <a:spcPts val="0"/>
              </a:spcAft>
              <a:buClr>
                <a:srgbClr val="000000"/>
              </a:buClr>
              <a:buSzPts val="2667"/>
              <a:buFont typeface="Arial"/>
              <a:buNone/>
            </a:pPr>
            <a:r>
              <a:t/>
            </a:r>
            <a:endParaRPr sz="1800">
              <a:solidFill>
                <a:srgbClr val="000000"/>
              </a:solidFill>
              <a:latin typeface="Times New Roman"/>
              <a:ea typeface="Times New Roman"/>
              <a:cs typeface="Times New Roman"/>
              <a:sym typeface="Times New Roman"/>
            </a:endParaRPr>
          </a:p>
          <a:p>
            <a:pPr indent="-402134" lvl="0" marL="457188" marR="0" rtl="0" algn="just">
              <a:spcBef>
                <a:spcPts val="0"/>
              </a:spcBef>
              <a:spcAft>
                <a:spcPts val="0"/>
              </a:spcAft>
              <a:buClr>
                <a:srgbClr val="000000"/>
              </a:buClr>
              <a:buSzPts val="1800"/>
              <a:buFont typeface="Arial"/>
              <a:buChar char="•"/>
            </a:pPr>
            <a:r>
              <a:rPr lang="en-GB" sz="1800">
                <a:solidFill>
                  <a:srgbClr val="000000"/>
                </a:solidFill>
                <a:latin typeface="Times New Roman"/>
                <a:ea typeface="Times New Roman"/>
                <a:cs typeface="Times New Roman"/>
                <a:sym typeface="Times New Roman"/>
              </a:rPr>
              <a:t>We focus on the dynamical (early) ejecta that can be affected by the appearance of hyperons.</a:t>
            </a:r>
            <a:endParaRPr sz="1800"/>
          </a:p>
        </p:txBody>
      </p:sp>
      <p:grpSp>
        <p:nvGrpSpPr>
          <p:cNvPr id="503" name="Google Shape;503;p42"/>
          <p:cNvGrpSpPr/>
          <p:nvPr/>
        </p:nvGrpSpPr>
        <p:grpSpPr>
          <a:xfrm>
            <a:off x="4509114" y="1168150"/>
            <a:ext cx="4554300" cy="3441899"/>
            <a:chOff x="4509114" y="1168150"/>
            <a:chExt cx="4554300" cy="3441899"/>
          </a:xfrm>
        </p:grpSpPr>
        <p:pic>
          <p:nvPicPr>
            <p:cNvPr id="504" name="Google Shape;504;p42"/>
            <p:cNvPicPr preferRelativeResize="0"/>
            <p:nvPr/>
          </p:nvPicPr>
          <p:blipFill rotWithShape="1">
            <a:blip r:embed="rId3">
              <a:alphaModFix/>
            </a:blip>
            <a:srcRect b="0" l="0" r="0" t="0"/>
            <a:stretch/>
          </p:blipFill>
          <p:spPr>
            <a:xfrm>
              <a:off x="4509114" y="1168150"/>
              <a:ext cx="4554300" cy="3441899"/>
            </a:xfrm>
            <a:prstGeom prst="rect">
              <a:avLst/>
            </a:prstGeom>
            <a:noFill/>
            <a:ln>
              <a:noFill/>
            </a:ln>
          </p:spPr>
        </p:pic>
        <p:grpSp>
          <p:nvGrpSpPr>
            <p:cNvPr id="505" name="Google Shape;505;p42"/>
            <p:cNvGrpSpPr/>
            <p:nvPr/>
          </p:nvGrpSpPr>
          <p:grpSpPr>
            <a:xfrm>
              <a:off x="6137275" y="2114479"/>
              <a:ext cx="2412300" cy="401571"/>
              <a:chOff x="5544275" y="3093929"/>
              <a:chExt cx="2412300" cy="401571"/>
            </a:xfrm>
          </p:grpSpPr>
          <p:cxnSp>
            <p:nvCxnSpPr>
              <p:cNvPr id="506" name="Google Shape;506;p42"/>
              <p:cNvCxnSpPr/>
              <p:nvPr/>
            </p:nvCxnSpPr>
            <p:spPr>
              <a:xfrm>
                <a:off x="5544275" y="3486500"/>
                <a:ext cx="2264400" cy="9000"/>
              </a:xfrm>
              <a:prstGeom prst="straightConnector1">
                <a:avLst/>
              </a:prstGeom>
              <a:noFill/>
              <a:ln cap="flat" cmpd="sng" w="45725">
                <a:solidFill>
                  <a:srgbClr val="FF0000"/>
                </a:solidFill>
                <a:prstDash val="solid"/>
                <a:miter lim="800000"/>
                <a:headEnd len="sm" w="sm" type="none"/>
                <a:tailEnd len="med" w="med" type="triangle"/>
              </a:ln>
            </p:spPr>
          </p:cxnSp>
          <p:sp>
            <p:nvSpPr>
              <p:cNvPr id="507" name="Google Shape;507;p42"/>
              <p:cNvSpPr txBox="1"/>
              <p:nvPr/>
            </p:nvSpPr>
            <p:spPr>
              <a:xfrm>
                <a:off x="5544275" y="3093929"/>
                <a:ext cx="2412300" cy="295500"/>
              </a:xfrm>
              <a:prstGeom prst="rect">
                <a:avLst/>
              </a:prstGeom>
              <a:noFill/>
              <a:ln>
                <a:noFill/>
              </a:ln>
            </p:spPr>
            <p:txBody>
              <a:bodyPr anchorCtr="0" anchor="t" bIns="36550" lIns="73175" spcFirstLastPara="1" rIns="73175" wrap="square" tIns="36550">
                <a:spAutoFit/>
              </a:bodyPr>
              <a:lstStyle/>
              <a:p>
                <a:pPr indent="0" lvl="0" marL="0" marR="0" rtl="0" algn="l">
                  <a:spcBef>
                    <a:spcPts val="0"/>
                  </a:spcBef>
                  <a:spcAft>
                    <a:spcPts val="0"/>
                  </a:spcAft>
                  <a:buNone/>
                </a:pPr>
                <a:r>
                  <a:rPr b="1" lang="en-GB" sz="1440">
                    <a:solidFill>
                      <a:srgbClr val="000000"/>
                    </a:solidFill>
                    <a:latin typeface="Times New Roman"/>
                    <a:ea typeface="Times New Roman"/>
                    <a:cs typeface="Times New Roman"/>
                    <a:sym typeface="Times New Roman"/>
                  </a:rPr>
                  <a:t>Stiffer EoS</a:t>
                </a:r>
                <a:endParaRPr b="1" sz="1440">
                  <a:solidFill>
                    <a:srgbClr val="000000"/>
                  </a:solidFill>
                  <a:latin typeface="Times New Roman"/>
                  <a:ea typeface="Times New Roman"/>
                  <a:cs typeface="Times New Roman"/>
                  <a:sym typeface="Times New Roman"/>
                </a:endParaRPr>
              </a:p>
            </p:txBody>
          </p:sp>
        </p:grpSp>
        <p:pic>
          <p:nvPicPr>
            <p:cNvPr id="508" name="Google Shape;508;p42" title="{&quot;red&quot;:0,&quot;green&quot;:0,&quot;blue&quot;:0,&quot;origURL&quot;:&quot;https://www.codecogs.com/eqnedit.php?latex=%20t%20%3D%2010~%5Cmathrm%7Bms%7D#0&quot;,&quot;size&quot;:18.84670066833496,&quot;width&quot;:169.58267716535434,&quot;height&quot;:50.574803149606296}"/>
            <p:cNvPicPr preferRelativeResize="0"/>
            <p:nvPr/>
          </p:nvPicPr>
          <p:blipFill>
            <a:blip r:embed="rId4">
              <a:alphaModFix/>
            </a:blip>
            <a:stretch>
              <a:fillRect/>
            </a:stretch>
          </p:blipFill>
          <p:spPr>
            <a:xfrm>
              <a:off x="7636062" y="3032842"/>
              <a:ext cx="1107606" cy="183105"/>
            </a:xfrm>
            <a:prstGeom prst="rect">
              <a:avLst/>
            </a:prstGeom>
            <a:noFill/>
            <a:ln>
              <a:noFill/>
            </a:ln>
          </p:spPr>
        </p:pic>
      </p:grpSp>
      <p:sp>
        <p:nvSpPr>
          <p:cNvPr id="509" name="Google Shape;509;p42"/>
          <p:cNvSpPr txBox="1"/>
          <p:nvPr/>
        </p:nvSpPr>
        <p:spPr>
          <a:xfrm>
            <a:off x="601675" y="4129750"/>
            <a:ext cx="42702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sz="1600">
                <a:solidFill>
                  <a:schemeClr val="dk1"/>
                </a:solidFill>
                <a:latin typeface="Times New Roman"/>
                <a:ea typeface="Times New Roman"/>
                <a:cs typeface="Times New Roman"/>
                <a:sym typeface="Times New Roman"/>
              </a:rPr>
              <a:t>Baiotti et al, Rept. Prog. Phys, 2017</a:t>
            </a:r>
            <a:endParaRPr i="1" sz="1600">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i="1" lang="en-GB" sz="1600">
                <a:solidFill>
                  <a:schemeClr val="dk1"/>
                </a:solidFill>
                <a:latin typeface="Times New Roman"/>
                <a:ea typeface="Times New Roman"/>
                <a:cs typeface="Times New Roman"/>
                <a:sym typeface="Times New Roman"/>
              </a:rPr>
              <a:t>Shibata et al, Annu. Rev. Nucl. Part. Sci., 2019 </a:t>
            </a:r>
            <a:endParaRPr i="1" sz="1600">
              <a:solidFill>
                <a:schemeClr val="dk1"/>
              </a:solidFill>
              <a:latin typeface="Times New Roman"/>
              <a:ea typeface="Times New Roman"/>
              <a:cs typeface="Times New Roman"/>
              <a:sym typeface="Times New Roman"/>
            </a:endParaRPr>
          </a:p>
        </p:txBody>
      </p:sp>
      <p:sp>
        <p:nvSpPr>
          <p:cNvPr id="510" name="Google Shape;510;p42"/>
          <p:cNvSpPr txBox="1"/>
          <p:nvPr/>
        </p:nvSpPr>
        <p:spPr>
          <a:xfrm>
            <a:off x="5646075" y="4610052"/>
            <a:ext cx="2897400" cy="309900"/>
          </a:xfrm>
          <a:prstGeom prst="rect">
            <a:avLst/>
          </a:prstGeom>
          <a:noFill/>
          <a:ln>
            <a:noFill/>
          </a:ln>
        </p:spPr>
        <p:txBody>
          <a:bodyPr anchorCtr="0" anchor="t" bIns="31450" lIns="62900" spcFirstLastPara="1" rIns="62900" wrap="square" tIns="31450">
            <a:spAutoFit/>
          </a:bodyPr>
          <a:lstStyle/>
          <a:p>
            <a:pPr indent="0" lvl="0" marL="0" rtl="0" algn="l">
              <a:spcBef>
                <a:spcPts val="0"/>
              </a:spcBef>
              <a:spcAft>
                <a:spcPts val="0"/>
              </a:spcAft>
              <a:buNone/>
            </a:pPr>
            <a:r>
              <a:rPr i="1" lang="en-GB" sz="1600">
                <a:latin typeface="Times New Roman"/>
                <a:ea typeface="Times New Roman"/>
                <a:cs typeface="Times New Roman"/>
                <a:sym typeface="Times New Roman"/>
              </a:rPr>
              <a:t>Kochankovski et al, PRD, 2025</a:t>
            </a:r>
            <a:endParaRPr i="1" sz="16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5279275" y="975350"/>
            <a:ext cx="3741876" cy="3796729"/>
          </a:xfrm>
          <a:prstGeom prst="rect">
            <a:avLst/>
          </a:prstGeom>
          <a:noFill/>
          <a:ln>
            <a:noFill/>
          </a:ln>
        </p:spPr>
      </p:pic>
      <p:sp>
        <p:nvSpPr>
          <p:cNvPr id="85" name="Google Shape;85;p16"/>
          <p:cNvSpPr txBox="1"/>
          <p:nvPr>
            <p:ph type="title"/>
          </p:nvPr>
        </p:nvSpPr>
        <p:spPr>
          <a:xfrm>
            <a:off x="311700" y="29685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500">
                <a:solidFill>
                  <a:schemeClr val="lt1"/>
                </a:solidFill>
              </a:rPr>
              <a:t>Hyperons</a:t>
            </a:r>
            <a:endParaRPr sz="2500">
              <a:solidFill>
                <a:schemeClr val="lt1"/>
              </a:solidFill>
              <a:latin typeface="Times New Roman"/>
              <a:ea typeface="Times New Roman"/>
              <a:cs typeface="Times New Roman"/>
              <a:sym typeface="Times New Roman"/>
            </a:endParaRPr>
          </a:p>
        </p:txBody>
      </p:sp>
      <p:sp>
        <p:nvSpPr>
          <p:cNvPr id="86" name="Google Shape;86;p16"/>
          <p:cNvSpPr txBox="1"/>
          <p:nvPr/>
        </p:nvSpPr>
        <p:spPr>
          <a:xfrm>
            <a:off x="228075" y="1096425"/>
            <a:ext cx="4463100" cy="1939500"/>
          </a:xfrm>
          <a:prstGeom prst="rect">
            <a:avLst/>
          </a:prstGeom>
          <a:noFill/>
          <a:ln>
            <a:noFill/>
          </a:ln>
        </p:spPr>
        <p:txBody>
          <a:bodyPr anchorCtr="0" anchor="t" bIns="45700" lIns="91425" spcFirstLastPara="1" rIns="91425" wrap="square" tIns="45700">
            <a:spAutoFit/>
          </a:bodyPr>
          <a:lstStyle/>
          <a:p>
            <a:pPr indent="-260350" lvl="0" marL="285750" marR="0" rtl="0" algn="just">
              <a:spcBef>
                <a:spcPts val="0"/>
              </a:spcBef>
              <a:spcAft>
                <a:spcPts val="0"/>
              </a:spcAft>
              <a:buClr>
                <a:srgbClr val="000000"/>
              </a:buClr>
              <a:buSzPts val="2000"/>
              <a:buFont typeface="Times New Roman"/>
              <a:buChar char="•"/>
            </a:pPr>
            <a:r>
              <a:rPr lang="en-GB" sz="2000">
                <a:solidFill>
                  <a:srgbClr val="000000"/>
                </a:solidFill>
                <a:latin typeface="Times New Roman"/>
                <a:ea typeface="Times New Roman"/>
                <a:cs typeface="Times New Roman"/>
                <a:sym typeface="Times New Roman"/>
              </a:rPr>
              <a:t>Hyperons are baryons made of one or more strange quarks.</a:t>
            </a:r>
            <a:endParaRPr sz="2000">
              <a:latin typeface="Times New Roman"/>
              <a:ea typeface="Times New Roman"/>
              <a:cs typeface="Times New Roman"/>
              <a:sym typeface="Times New Roman"/>
            </a:endParaRPr>
          </a:p>
          <a:p>
            <a:pPr indent="0" lvl="0" marL="0" marR="0" rtl="0" algn="just">
              <a:spcBef>
                <a:spcPts val="0"/>
              </a:spcBef>
              <a:spcAft>
                <a:spcPts val="0"/>
              </a:spcAft>
              <a:buNone/>
            </a:pPr>
            <a:r>
              <a:t/>
            </a:r>
            <a:endParaRPr sz="2000">
              <a:latin typeface="Times New Roman"/>
              <a:ea typeface="Times New Roman"/>
              <a:cs typeface="Times New Roman"/>
              <a:sym typeface="Times New Roman"/>
            </a:endParaRPr>
          </a:p>
          <a:p>
            <a:pPr indent="-260350" lvl="0" marL="285750" rtl="0" algn="just">
              <a:spcBef>
                <a:spcPts val="0"/>
              </a:spcBef>
              <a:spcAft>
                <a:spcPts val="0"/>
              </a:spcAft>
              <a:buClr>
                <a:schemeClr val="dk1"/>
              </a:buClr>
              <a:buSzPts val="2000"/>
              <a:buChar char="•"/>
            </a:pPr>
            <a:r>
              <a:rPr lang="en-GB" sz="2000">
                <a:solidFill>
                  <a:schemeClr val="dk1"/>
                </a:solidFill>
                <a:latin typeface="Times New Roman"/>
                <a:ea typeface="Times New Roman"/>
                <a:cs typeface="Times New Roman"/>
                <a:sym typeface="Times New Roman"/>
              </a:rPr>
              <a:t>In free space, they</a:t>
            </a:r>
            <a:r>
              <a:rPr lang="en-GB" sz="2000">
                <a:solidFill>
                  <a:schemeClr val="dk1"/>
                </a:solidFill>
                <a:latin typeface="Times New Roman"/>
                <a:ea typeface="Times New Roman"/>
                <a:cs typeface="Times New Roman"/>
                <a:sym typeface="Times New Roman"/>
              </a:rPr>
              <a:t> can decay to nucleons via electroweak force</a:t>
            </a:r>
            <a:endParaRPr sz="2000">
              <a:solidFill>
                <a:schemeClr val="dk1"/>
              </a:solidFill>
            </a:endParaRPr>
          </a:p>
          <a:p>
            <a:pPr indent="0" lvl="0" marL="0" marR="0" rtl="0" algn="just">
              <a:spcBef>
                <a:spcPts val="0"/>
              </a:spcBef>
              <a:spcAft>
                <a:spcPts val="0"/>
              </a:spcAft>
              <a:buNone/>
            </a:pPr>
            <a:r>
              <a:t/>
            </a:r>
            <a:endParaRPr sz="2000">
              <a:latin typeface="Times New Roman"/>
              <a:ea typeface="Times New Roman"/>
              <a:cs typeface="Times New Roman"/>
              <a:sym typeface="Times New Roman"/>
            </a:endParaRPr>
          </a:p>
        </p:txBody>
      </p:sp>
      <p:sp>
        <p:nvSpPr>
          <p:cNvPr id="87" name="Google Shape;87;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88" name="Google Shape;88;p16" title="{&quot;red&quot;:0,&quot;green&quot;:0,&quot;blue&quot;:0,&quot;origURL&quot;:&quot;https://www.codecogs.com/eqnedit.php?latex=%5CLambda%20%5Clongrightarrow%20n%20%2B%20%5Cpi%5E%7B0%7D#0&quot;,&quot;size&quot;:18,&quot;width&quot;:172.3228346456693,&quot;height&quot;:54.874015748031496}"/>
          <p:cNvPicPr preferRelativeResize="0"/>
          <p:nvPr/>
        </p:nvPicPr>
        <p:blipFill>
          <a:blip r:embed="rId4">
            <a:alphaModFix/>
          </a:blip>
          <a:stretch>
            <a:fillRect/>
          </a:stretch>
        </p:blipFill>
        <p:spPr>
          <a:xfrm>
            <a:off x="1071250" y="2909098"/>
            <a:ext cx="2338850" cy="393600"/>
          </a:xfrm>
          <a:prstGeom prst="rect">
            <a:avLst/>
          </a:prstGeom>
          <a:noFill/>
          <a:ln>
            <a:noFill/>
          </a:ln>
        </p:spPr>
      </p:pic>
      <p:pic>
        <p:nvPicPr>
          <p:cNvPr id="89" name="Google Shape;89;p16" title="{&quot;red&quot;:0,&quot;green&quot;:0,&quot;blue&quot;:0,&quot;origURL&quot;:&quot;https://www.codecogs.com/eqnedit.php?latex=%5CLambda%20%5Clongrightarrow%20p%20%2B%20%5Cpi%5E%7B-%7D#0&quot;,&quot;size&quot;:24,&quot;width&quot;:172.3228346456693,&quot;height&quot;:54.874015748031496}"/>
          <p:cNvPicPr preferRelativeResize="0"/>
          <p:nvPr/>
        </p:nvPicPr>
        <p:blipFill>
          <a:blip r:embed="rId5">
            <a:alphaModFix/>
          </a:blip>
          <a:stretch>
            <a:fillRect/>
          </a:stretch>
        </p:blipFill>
        <p:spPr>
          <a:xfrm>
            <a:off x="1071250" y="3520062"/>
            <a:ext cx="2338850" cy="379578"/>
          </a:xfrm>
          <a:prstGeom prst="rect">
            <a:avLst/>
          </a:prstGeom>
          <a:noFill/>
          <a:ln>
            <a:noFill/>
          </a:ln>
        </p:spPr>
      </p:pic>
      <p:sp>
        <p:nvSpPr>
          <p:cNvPr id="90" name="Google Shape;90;p16"/>
          <p:cNvSpPr txBox="1"/>
          <p:nvPr/>
        </p:nvSpPr>
        <p:spPr>
          <a:xfrm>
            <a:off x="5980813" y="4530500"/>
            <a:ext cx="2338800" cy="3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solidFill>
                  <a:schemeClr val="dk1"/>
                </a:solidFill>
                <a:latin typeface="Times New Roman"/>
                <a:ea typeface="Times New Roman"/>
                <a:cs typeface="Times New Roman"/>
                <a:sym typeface="Times New Roman"/>
              </a:rPr>
              <a:t>SciencePhotoGallery</a:t>
            </a:r>
            <a:endParaRPr i="1" sz="16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7"/>
          <p:cNvPicPr preferRelativeResize="0"/>
          <p:nvPr/>
        </p:nvPicPr>
        <p:blipFill>
          <a:blip r:embed="rId3">
            <a:alphaModFix/>
          </a:blip>
          <a:stretch>
            <a:fillRect/>
          </a:stretch>
        </p:blipFill>
        <p:spPr>
          <a:xfrm>
            <a:off x="5279275" y="975350"/>
            <a:ext cx="3741876" cy="3796729"/>
          </a:xfrm>
          <a:prstGeom prst="rect">
            <a:avLst/>
          </a:prstGeom>
          <a:noFill/>
          <a:ln>
            <a:noFill/>
          </a:ln>
        </p:spPr>
      </p:pic>
      <p:sp>
        <p:nvSpPr>
          <p:cNvPr id="96" name="Google Shape;96;p17"/>
          <p:cNvSpPr txBox="1"/>
          <p:nvPr>
            <p:ph type="title"/>
          </p:nvPr>
        </p:nvSpPr>
        <p:spPr>
          <a:xfrm>
            <a:off x="311700" y="296854"/>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500">
                <a:solidFill>
                  <a:schemeClr val="lt1"/>
                </a:solidFill>
              </a:rPr>
              <a:t>Hyperons</a:t>
            </a:r>
            <a:endParaRPr sz="2500">
              <a:solidFill>
                <a:schemeClr val="lt1"/>
              </a:solidFill>
              <a:latin typeface="Times New Roman"/>
              <a:ea typeface="Times New Roman"/>
              <a:cs typeface="Times New Roman"/>
              <a:sym typeface="Times New Roman"/>
            </a:endParaRPr>
          </a:p>
        </p:txBody>
      </p:sp>
      <p:sp>
        <p:nvSpPr>
          <p:cNvPr id="97" name="Google Shape;97;p17"/>
          <p:cNvSpPr txBox="1"/>
          <p:nvPr/>
        </p:nvSpPr>
        <p:spPr>
          <a:xfrm>
            <a:off x="228075" y="937675"/>
            <a:ext cx="4463100" cy="1323600"/>
          </a:xfrm>
          <a:prstGeom prst="rect">
            <a:avLst/>
          </a:prstGeom>
          <a:noFill/>
          <a:ln>
            <a:noFill/>
          </a:ln>
        </p:spPr>
        <p:txBody>
          <a:bodyPr anchorCtr="0" anchor="t" bIns="45700" lIns="91425" spcFirstLastPara="1" rIns="91425" wrap="square" tIns="45700">
            <a:spAutoFit/>
          </a:bodyPr>
          <a:lstStyle/>
          <a:p>
            <a:pPr indent="-260350" lvl="0" marL="285750" marR="0" rtl="0" algn="just">
              <a:spcBef>
                <a:spcPts val="0"/>
              </a:spcBef>
              <a:spcAft>
                <a:spcPts val="0"/>
              </a:spcAft>
              <a:buClr>
                <a:srgbClr val="000000"/>
              </a:buClr>
              <a:buSzPts val="2000"/>
              <a:buFont typeface="Times New Roman"/>
              <a:buChar char="•"/>
            </a:pPr>
            <a:r>
              <a:rPr lang="en-GB" sz="2000">
                <a:latin typeface="Times New Roman"/>
                <a:ea typeface="Times New Roman"/>
                <a:cs typeface="Times New Roman"/>
                <a:sym typeface="Times New Roman"/>
              </a:rPr>
              <a:t>In dense matter, nucleons are highly energetic and the reactions of    hyperons production are allowed</a:t>
            </a:r>
            <a:endParaRPr sz="2000">
              <a:latin typeface="Times New Roman"/>
              <a:ea typeface="Times New Roman"/>
              <a:cs typeface="Times New Roman"/>
              <a:sym typeface="Times New Roman"/>
            </a:endParaRPr>
          </a:p>
          <a:p>
            <a:pPr indent="0" lvl="0" marL="0" marR="0" rtl="0" algn="just">
              <a:spcBef>
                <a:spcPts val="0"/>
              </a:spcBef>
              <a:spcAft>
                <a:spcPts val="0"/>
              </a:spcAft>
              <a:buNone/>
            </a:pPr>
            <a:r>
              <a:t/>
            </a:r>
            <a:endParaRPr sz="2000">
              <a:latin typeface="Times New Roman"/>
              <a:ea typeface="Times New Roman"/>
              <a:cs typeface="Times New Roman"/>
              <a:sym typeface="Times New Roman"/>
            </a:endParaRPr>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99" name="Google Shape;99;p17"/>
          <p:cNvSpPr txBox="1"/>
          <p:nvPr/>
        </p:nvSpPr>
        <p:spPr>
          <a:xfrm>
            <a:off x="5980813" y="4530500"/>
            <a:ext cx="2338800" cy="30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solidFill>
                  <a:schemeClr val="dk1"/>
                </a:solidFill>
                <a:latin typeface="Times New Roman"/>
                <a:ea typeface="Times New Roman"/>
                <a:cs typeface="Times New Roman"/>
                <a:sym typeface="Times New Roman"/>
              </a:rPr>
              <a:t>SciencePhotoGallery</a:t>
            </a:r>
            <a:endParaRPr i="1" sz="1600">
              <a:solidFill>
                <a:schemeClr val="dk1"/>
              </a:solidFill>
              <a:latin typeface="Times New Roman"/>
              <a:ea typeface="Times New Roman"/>
              <a:cs typeface="Times New Roman"/>
              <a:sym typeface="Times New Roman"/>
            </a:endParaRPr>
          </a:p>
        </p:txBody>
      </p:sp>
      <p:pic>
        <p:nvPicPr>
          <p:cNvPr id="100" name="Google Shape;100;p17" title="{&quot;red&quot;:0,&quot;green&quot;:0,&quot;blue&quot;:0,&quot;origURL&quot;:&quot;http://www.texrendr.com/?eqn=n%2Bn%20%5Clongrightarrow%20n%20%2B%20%5CLambda%5C%5C%5C%5C%20%0A%20n%2Bn%20%5Clongrightarrow%20p%20%2B%20%5CSigma%5E%7B-%7D#0&quot;,&quot;size&quot;:18,&quot;width&quot;:172.3228346456693,&quot;height&quot;:54.874015748031496}"/>
          <p:cNvPicPr preferRelativeResize="0"/>
          <p:nvPr/>
        </p:nvPicPr>
        <p:blipFill>
          <a:blip r:embed="rId4">
            <a:alphaModFix/>
          </a:blip>
          <a:stretch>
            <a:fillRect/>
          </a:stretch>
        </p:blipFill>
        <p:spPr>
          <a:xfrm>
            <a:off x="1376575" y="1978446"/>
            <a:ext cx="2494500" cy="785775"/>
          </a:xfrm>
          <a:prstGeom prst="rect">
            <a:avLst/>
          </a:prstGeom>
          <a:noFill/>
          <a:ln>
            <a:noFill/>
          </a:ln>
        </p:spPr>
      </p:pic>
      <p:sp>
        <p:nvSpPr>
          <p:cNvPr id="101" name="Google Shape;101;p17"/>
          <p:cNvSpPr txBox="1"/>
          <p:nvPr/>
        </p:nvSpPr>
        <p:spPr>
          <a:xfrm>
            <a:off x="311700" y="2864833"/>
            <a:ext cx="4463100" cy="1323600"/>
          </a:xfrm>
          <a:prstGeom prst="rect">
            <a:avLst/>
          </a:prstGeom>
          <a:noFill/>
          <a:ln>
            <a:noFill/>
          </a:ln>
        </p:spPr>
        <p:txBody>
          <a:bodyPr anchorCtr="0" anchor="t" bIns="45700" lIns="91425" spcFirstLastPara="1" rIns="91425" wrap="square" tIns="45700">
            <a:spAutoFit/>
          </a:bodyPr>
          <a:lstStyle/>
          <a:p>
            <a:pPr indent="-260350" lvl="0" marL="285750" marR="0" rtl="0" algn="just">
              <a:spcBef>
                <a:spcPts val="0"/>
              </a:spcBef>
              <a:spcAft>
                <a:spcPts val="0"/>
              </a:spcAft>
              <a:buClr>
                <a:srgbClr val="000000"/>
              </a:buClr>
              <a:buSzPts val="2000"/>
              <a:buFont typeface="Times New Roman"/>
              <a:buChar char="•"/>
            </a:pPr>
            <a:r>
              <a:rPr lang="en-GB" sz="2000">
                <a:latin typeface="Times New Roman"/>
                <a:ea typeface="Times New Roman"/>
                <a:cs typeface="Times New Roman"/>
                <a:sym typeface="Times New Roman"/>
              </a:rPr>
              <a:t>In equilibrium, the reactions of hyperons creation and destruction are balanced </a:t>
            </a:r>
            <a:endParaRPr sz="2000">
              <a:latin typeface="Times New Roman"/>
              <a:ea typeface="Times New Roman"/>
              <a:cs typeface="Times New Roman"/>
              <a:sym typeface="Times New Roman"/>
            </a:endParaRPr>
          </a:p>
          <a:p>
            <a:pPr indent="0" lvl="0" marL="0" marR="0" rtl="0" algn="just">
              <a:spcBef>
                <a:spcPts val="0"/>
              </a:spcBef>
              <a:spcAft>
                <a:spcPts val="0"/>
              </a:spcAft>
              <a:buNone/>
            </a:pPr>
            <a:r>
              <a:t/>
            </a:r>
            <a:endParaRPr sz="2000">
              <a:latin typeface="Times New Roman"/>
              <a:ea typeface="Times New Roman"/>
              <a:cs typeface="Times New Roman"/>
              <a:sym typeface="Times New Roman"/>
            </a:endParaRPr>
          </a:p>
        </p:txBody>
      </p:sp>
      <p:grpSp>
        <p:nvGrpSpPr>
          <p:cNvPr id="102" name="Google Shape;102;p17"/>
          <p:cNvGrpSpPr/>
          <p:nvPr/>
        </p:nvGrpSpPr>
        <p:grpSpPr>
          <a:xfrm>
            <a:off x="940858" y="4014648"/>
            <a:ext cx="3365948" cy="1042170"/>
            <a:chOff x="5644333" y="3409298"/>
            <a:chExt cx="3365948" cy="1042170"/>
          </a:xfrm>
        </p:grpSpPr>
        <p:pic>
          <p:nvPicPr>
            <p:cNvPr id="103" name="Google Shape;103;p17" title="{&quot;red&quot;:0,&quot;green&quot;:0,&quot;blue&quot;:0,&quot;origURL&quot;:&quot;https://www.codecogs.com/eqnedit.php?latex=%5Cmu_%7Bp%7D%3D%20%5Cmu_%7B%5CSigma%5E%7B%2B%7D%7D#0&quot;,&quot;size&quot;:24,&quot;width&quot;:199.6535433070866,&quot;height&quot;:79.98425196850394}"/>
            <p:cNvPicPr preferRelativeResize="0"/>
            <p:nvPr/>
          </p:nvPicPr>
          <p:blipFill>
            <a:blip r:embed="rId5">
              <a:alphaModFix/>
            </a:blip>
            <a:stretch>
              <a:fillRect/>
            </a:stretch>
          </p:blipFill>
          <p:spPr>
            <a:xfrm>
              <a:off x="6592252" y="3763175"/>
              <a:ext cx="1514727" cy="288025"/>
            </a:xfrm>
            <a:prstGeom prst="rect">
              <a:avLst/>
            </a:prstGeom>
            <a:noFill/>
            <a:ln>
              <a:noFill/>
            </a:ln>
          </p:spPr>
        </p:pic>
        <p:pic>
          <p:nvPicPr>
            <p:cNvPr id="104" name="Google Shape;104;p17" title="{&quot;red&quot;:0,&quot;green&quot;:0,&quot;blue&quot;:0,&quot;origURL&quot;:&quot;https://www.codecogs.com/eqnedit.php?latex=%5Cmu_%7Bn%7D%3D%20%5Cmu_%7B%5CLambda%7D%20%3D%5Cmu_%7B%5CSigma%5E%7B0%7D%7D%3D%5Cmu_%7B%5CXi%5E%7B0%7D%7D#0&quot;,&quot;size&quot;:24,&quot;width&quot;:199.6535433070866,&quot;height&quot;:79.98425196850394}"/>
            <p:cNvPicPr preferRelativeResize="0"/>
            <p:nvPr/>
          </p:nvPicPr>
          <p:blipFill>
            <a:blip r:embed="rId6">
              <a:alphaModFix/>
            </a:blip>
            <a:stretch>
              <a:fillRect/>
            </a:stretch>
          </p:blipFill>
          <p:spPr>
            <a:xfrm>
              <a:off x="5644333" y="3409298"/>
              <a:ext cx="3365948" cy="246900"/>
            </a:xfrm>
            <a:prstGeom prst="rect">
              <a:avLst/>
            </a:prstGeom>
            <a:noFill/>
            <a:ln>
              <a:noFill/>
            </a:ln>
          </p:spPr>
        </p:pic>
        <p:pic>
          <p:nvPicPr>
            <p:cNvPr id="105" name="Google Shape;105;p17" title="{&quot;red&quot;:0,&quot;green&quot;:0,&quot;blue&quot;:0,&quot;origURL&quot;:&quot;http://www.texrendr.com/?eqn=%20%5Cmu_%7B%5Cmathrm%7B%5CSigma%5E%7B-%7D%7D%7D%20%3D%20%5Cmu_%7B%5Cmathrm%7B%5CXi%5E%7B-%7D%7D%7D%3D%202%0A%5Cmu_n-%5Cmu_p#0&quot;,&quot;size&quot;:20,&quot;width&quot;:379.39370078740166,&quot;height&quot;:115.91338582677166}"/>
            <p:cNvPicPr preferRelativeResize="0"/>
            <p:nvPr/>
          </p:nvPicPr>
          <p:blipFill>
            <a:blip r:embed="rId7">
              <a:alphaModFix/>
            </a:blip>
            <a:stretch>
              <a:fillRect/>
            </a:stretch>
          </p:blipFill>
          <p:spPr>
            <a:xfrm>
              <a:off x="5738675" y="4102018"/>
              <a:ext cx="2970169" cy="34945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33161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Neutron star matter at finite temperature</a:t>
            </a:r>
            <a:endParaRPr>
              <a:solidFill>
                <a:schemeClr val="lt1"/>
              </a:solidFill>
            </a:endParaRPr>
          </a:p>
          <a:p>
            <a:pPr indent="0" lvl="0" marL="0" rtl="0" algn="l">
              <a:spcBef>
                <a:spcPts val="0"/>
              </a:spcBef>
              <a:spcAft>
                <a:spcPts val="0"/>
              </a:spcAft>
              <a:buNone/>
            </a:pPr>
            <a:r>
              <a:t/>
            </a:r>
            <a:endParaRPr/>
          </a:p>
        </p:txBody>
      </p:sp>
      <p:grpSp>
        <p:nvGrpSpPr>
          <p:cNvPr id="111" name="Google Shape;111;p18"/>
          <p:cNvGrpSpPr/>
          <p:nvPr/>
        </p:nvGrpSpPr>
        <p:grpSpPr>
          <a:xfrm>
            <a:off x="0" y="1030096"/>
            <a:ext cx="4940437" cy="4056689"/>
            <a:chOff x="-48925" y="1089686"/>
            <a:chExt cx="4940437" cy="4056689"/>
          </a:xfrm>
        </p:grpSpPr>
        <p:sp>
          <p:nvSpPr>
            <p:cNvPr id="112" name="Google Shape;112;p18"/>
            <p:cNvSpPr/>
            <p:nvPr/>
          </p:nvSpPr>
          <p:spPr>
            <a:xfrm>
              <a:off x="668297" y="1337796"/>
              <a:ext cx="3957300" cy="3237000"/>
            </a:xfrm>
            <a:prstGeom prst="rect">
              <a:avLst/>
            </a:prstGeom>
            <a:gradFill>
              <a:gsLst>
                <a:gs pos="0">
                  <a:srgbClr val="F6F9FC"/>
                </a:gs>
                <a:gs pos="24000">
                  <a:srgbClr val="B3D1EC"/>
                </a:gs>
                <a:gs pos="65000">
                  <a:srgbClr val="FBE4D4"/>
                </a:gs>
                <a:gs pos="100000">
                  <a:srgbClr val="FEE599"/>
                </a:gs>
              </a:gsLst>
              <a:lin ang="5400012" scaled="0"/>
            </a:gradFill>
            <a:ln cap="flat" cmpd="sng" w="9150">
              <a:solidFill>
                <a:srgbClr val="42719B"/>
              </a:solidFill>
              <a:prstDash val="solid"/>
              <a:miter lim="800000"/>
              <a:headEnd len="sm" w="sm" type="none"/>
              <a:tailEnd len="sm" w="sm" type="none"/>
            </a:ln>
          </p:spPr>
          <p:txBody>
            <a:bodyPr anchorCtr="0" anchor="ctr" bIns="32950" lIns="65950" spcFirstLastPara="1" rIns="65950" wrap="square" tIns="32950">
              <a:noAutofit/>
            </a:bodyPr>
            <a:lstStyle/>
            <a:p>
              <a:pPr indent="0" lvl="0" marL="0" marR="0" rtl="0" algn="ctr">
                <a:spcBef>
                  <a:spcPts val="0"/>
                </a:spcBef>
                <a:spcAft>
                  <a:spcPts val="0"/>
                </a:spcAft>
                <a:buNone/>
              </a:pPr>
              <a:r>
                <a:t/>
              </a:r>
              <a:endParaRPr sz="1298">
                <a:solidFill>
                  <a:srgbClr val="FFFFFF"/>
                </a:solidFill>
                <a:latin typeface="Calibri"/>
                <a:ea typeface="Calibri"/>
                <a:cs typeface="Calibri"/>
                <a:sym typeface="Calibri"/>
              </a:endParaRPr>
            </a:p>
          </p:txBody>
        </p:sp>
        <p:sp>
          <p:nvSpPr>
            <p:cNvPr id="113" name="Google Shape;113;p18"/>
            <p:cNvSpPr txBox="1"/>
            <p:nvPr/>
          </p:nvSpPr>
          <p:spPr>
            <a:xfrm rot="-5400000">
              <a:off x="-778825" y="2696250"/>
              <a:ext cx="2123100" cy="66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Temperature [MeV]</a:t>
              </a:r>
              <a:endParaRPr sz="1800">
                <a:solidFill>
                  <a:schemeClr val="dk1"/>
                </a:solidFill>
                <a:latin typeface="Times New Roman"/>
                <a:ea typeface="Times New Roman"/>
                <a:cs typeface="Times New Roman"/>
                <a:sym typeface="Times New Roman"/>
              </a:endParaRPr>
            </a:p>
          </p:txBody>
        </p:sp>
        <p:sp>
          <p:nvSpPr>
            <p:cNvPr id="114" name="Google Shape;114;p18"/>
            <p:cNvSpPr txBox="1"/>
            <p:nvPr/>
          </p:nvSpPr>
          <p:spPr>
            <a:xfrm>
              <a:off x="1641450" y="4573675"/>
              <a:ext cx="1739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Charge fraction</a:t>
              </a:r>
              <a:endParaRPr sz="1800">
                <a:solidFill>
                  <a:schemeClr val="dk1"/>
                </a:solidFill>
                <a:latin typeface="Times New Roman"/>
                <a:ea typeface="Times New Roman"/>
                <a:cs typeface="Times New Roman"/>
                <a:sym typeface="Times New Roman"/>
              </a:endParaRPr>
            </a:p>
          </p:txBody>
        </p:sp>
        <p:sp>
          <p:nvSpPr>
            <p:cNvPr id="115" name="Google Shape;115;p18"/>
            <p:cNvSpPr txBox="1"/>
            <p:nvPr/>
          </p:nvSpPr>
          <p:spPr>
            <a:xfrm rot="1723106">
              <a:off x="1526921" y="3346224"/>
              <a:ext cx="2185198" cy="52575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latin typeface="Calibri"/>
                  <a:ea typeface="Calibri"/>
                  <a:cs typeface="Calibri"/>
                  <a:sym typeface="Calibri"/>
                </a:rPr>
                <a:t>Cooling</a:t>
              </a:r>
              <a:endParaRPr sz="1300">
                <a:solidFill>
                  <a:schemeClr val="dk1"/>
                </a:solidFill>
                <a:latin typeface="Calibri"/>
                <a:ea typeface="Calibri"/>
                <a:cs typeface="Calibri"/>
                <a:sym typeface="Calibri"/>
              </a:endParaRPr>
            </a:p>
            <a:p>
              <a:pPr indent="0" lvl="0" marL="0" rtl="0" algn="ctr">
                <a:spcBef>
                  <a:spcPts val="0"/>
                </a:spcBef>
                <a:spcAft>
                  <a:spcPts val="0"/>
                </a:spcAft>
                <a:buNone/>
              </a:pPr>
              <a:r>
                <a:rPr lang="en-GB" sz="1300">
                  <a:solidFill>
                    <a:schemeClr val="dk1"/>
                  </a:solidFill>
                  <a:latin typeface="Calibri"/>
                  <a:ea typeface="Calibri"/>
                  <a:cs typeface="Calibri"/>
                  <a:sym typeface="Calibri"/>
                </a:rPr>
                <a:t>Proto-neutron stars</a:t>
              </a:r>
              <a:endParaRPr sz="1300">
                <a:solidFill>
                  <a:schemeClr val="dk1"/>
                </a:solidFill>
                <a:latin typeface="Calibri"/>
                <a:ea typeface="Calibri"/>
                <a:cs typeface="Calibri"/>
                <a:sym typeface="Calibri"/>
              </a:endParaRPr>
            </a:p>
          </p:txBody>
        </p:sp>
        <p:sp>
          <p:nvSpPr>
            <p:cNvPr id="116" name="Google Shape;116;p18"/>
            <p:cNvSpPr txBox="1"/>
            <p:nvPr/>
          </p:nvSpPr>
          <p:spPr>
            <a:xfrm rot="1982749">
              <a:off x="3296699" y="3995893"/>
              <a:ext cx="1050780" cy="572653"/>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rPr>
                <a:t>Neutron stars</a:t>
              </a:r>
              <a:endParaRPr sz="1300">
                <a:solidFill>
                  <a:schemeClr val="dk1"/>
                </a:solidFill>
              </a:endParaRPr>
            </a:p>
          </p:txBody>
        </p:sp>
        <p:sp>
          <p:nvSpPr>
            <p:cNvPr id="117" name="Google Shape;117;p18"/>
            <p:cNvSpPr txBox="1"/>
            <p:nvPr/>
          </p:nvSpPr>
          <p:spPr>
            <a:xfrm rot="537">
              <a:off x="2972112" y="1904205"/>
              <a:ext cx="19194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chemeClr val="dk1"/>
                  </a:solidFill>
                </a:rPr>
                <a:t>Neutron star</a:t>
              </a:r>
              <a:endParaRPr b="1" sz="1300">
                <a:solidFill>
                  <a:schemeClr val="dk1"/>
                </a:solidFill>
              </a:endParaRPr>
            </a:p>
            <a:p>
              <a:pPr indent="0" lvl="0" marL="0" rtl="0" algn="ctr">
                <a:spcBef>
                  <a:spcPts val="0"/>
                </a:spcBef>
                <a:spcAft>
                  <a:spcPts val="0"/>
                </a:spcAft>
                <a:buNone/>
              </a:pPr>
              <a:r>
                <a:rPr b="1" lang="en-GB" sz="1300">
                  <a:solidFill>
                    <a:schemeClr val="dk1"/>
                  </a:solidFill>
                </a:rPr>
                <a:t>mergers</a:t>
              </a:r>
              <a:endParaRPr b="1" sz="1300">
                <a:solidFill>
                  <a:schemeClr val="dk1"/>
                </a:solidFill>
              </a:endParaRPr>
            </a:p>
          </p:txBody>
        </p:sp>
        <p:sp>
          <p:nvSpPr>
            <p:cNvPr id="118" name="Google Shape;118;p18"/>
            <p:cNvSpPr/>
            <p:nvPr/>
          </p:nvSpPr>
          <p:spPr>
            <a:xfrm>
              <a:off x="3315863" y="1972747"/>
              <a:ext cx="1243804" cy="1001509"/>
            </a:xfrm>
            <a:prstGeom prst="rect">
              <a:avLst/>
            </a:prstGeom>
            <a:noFill/>
            <a:ln cap="flat" cmpd="sng" w="41225">
              <a:solidFill>
                <a:srgbClr val="FF0000"/>
              </a:solidFill>
              <a:prstDash val="dash"/>
              <a:miter lim="800000"/>
              <a:headEnd len="sm" w="sm" type="none"/>
              <a:tailEnd len="sm" w="sm" type="none"/>
            </a:ln>
          </p:spPr>
          <p:txBody>
            <a:bodyPr anchorCtr="0" anchor="ctr" bIns="32950" lIns="65950" spcFirstLastPara="1" rIns="65950" wrap="square" tIns="32950">
              <a:noAutofit/>
            </a:bodyPr>
            <a:lstStyle/>
            <a:p>
              <a:pPr indent="0" lvl="0" marL="0" marR="0" rtl="0" algn="ctr">
                <a:spcBef>
                  <a:spcPts val="0"/>
                </a:spcBef>
                <a:spcAft>
                  <a:spcPts val="0"/>
                </a:spcAft>
                <a:buNone/>
              </a:pPr>
              <a:r>
                <a:t/>
              </a:r>
              <a:endParaRPr sz="1298">
                <a:solidFill>
                  <a:srgbClr val="FFFFFF"/>
                </a:solidFill>
                <a:latin typeface="Calibri"/>
                <a:ea typeface="Calibri"/>
                <a:cs typeface="Calibri"/>
                <a:sym typeface="Calibri"/>
              </a:endParaRPr>
            </a:p>
          </p:txBody>
        </p:sp>
        <p:sp>
          <p:nvSpPr>
            <p:cNvPr id="119" name="Google Shape;119;p18"/>
            <p:cNvSpPr/>
            <p:nvPr/>
          </p:nvSpPr>
          <p:spPr>
            <a:xfrm>
              <a:off x="1155086" y="1933663"/>
              <a:ext cx="1430758" cy="1079657"/>
            </a:xfrm>
            <a:prstGeom prst="rect">
              <a:avLst/>
            </a:prstGeom>
            <a:noFill/>
            <a:ln cap="flat" cmpd="sng" w="27475">
              <a:solidFill>
                <a:srgbClr val="FF0000"/>
              </a:solidFill>
              <a:prstDash val="dash"/>
              <a:miter lim="800000"/>
              <a:headEnd len="sm" w="sm" type="none"/>
              <a:tailEnd len="sm" w="sm" type="none"/>
            </a:ln>
          </p:spPr>
          <p:txBody>
            <a:bodyPr anchorCtr="0" anchor="ctr" bIns="32950" lIns="65950" spcFirstLastPara="1" rIns="65950" wrap="square" tIns="32950">
              <a:noAutofit/>
            </a:bodyPr>
            <a:lstStyle/>
            <a:p>
              <a:pPr indent="0" lvl="0" marL="0" marR="0" rtl="0" algn="ctr">
                <a:spcBef>
                  <a:spcPts val="0"/>
                </a:spcBef>
                <a:spcAft>
                  <a:spcPts val="0"/>
                </a:spcAft>
                <a:buNone/>
              </a:pPr>
              <a:r>
                <a:t/>
              </a:r>
              <a:endParaRPr sz="1298">
                <a:solidFill>
                  <a:srgbClr val="FFFFFF"/>
                </a:solidFill>
                <a:latin typeface="Calibri"/>
                <a:ea typeface="Calibri"/>
                <a:cs typeface="Calibri"/>
                <a:sym typeface="Calibri"/>
              </a:endParaRPr>
            </a:p>
          </p:txBody>
        </p:sp>
        <p:sp>
          <p:nvSpPr>
            <p:cNvPr id="120" name="Google Shape;120;p18"/>
            <p:cNvSpPr txBox="1"/>
            <p:nvPr/>
          </p:nvSpPr>
          <p:spPr>
            <a:xfrm>
              <a:off x="721195" y="3227532"/>
              <a:ext cx="10509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rPr>
                <a:t>Nuclei</a:t>
              </a:r>
              <a:endParaRPr sz="1300">
                <a:solidFill>
                  <a:schemeClr val="dk1"/>
                </a:solidFill>
              </a:endParaRPr>
            </a:p>
          </p:txBody>
        </p:sp>
        <p:sp>
          <p:nvSpPr>
            <p:cNvPr id="121" name="Google Shape;121;p18"/>
            <p:cNvSpPr txBox="1"/>
            <p:nvPr/>
          </p:nvSpPr>
          <p:spPr>
            <a:xfrm>
              <a:off x="1508320" y="1880264"/>
              <a:ext cx="1193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rPr>
                <a:t>Supernovae</a:t>
              </a:r>
              <a:endParaRPr sz="1300">
                <a:solidFill>
                  <a:schemeClr val="dk1"/>
                </a:solidFill>
              </a:endParaRPr>
            </a:p>
          </p:txBody>
        </p:sp>
        <p:sp>
          <p:nvSpPr>
            <p:cNvPr id="122" name="Google Shape;122;p18"/>
            <p:cNvSpPr txBox="1"/>
            <p:nvPr/>
          </p:nvSpPr>
          <p:spPr>
            <a:xfrm rot="-2700000">
              <a:off x="429512" y="1427608"/>
              <a:ext cx="1193031" cy="57275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1"/>
                  </a:solidFill>
                </a:rPr>
                <a:t>Nuclear experiments</a:t>
              </a:r>
              <a:endParaRPr sz="1300">
                <a:solidFill>
                  <a:schemeClr val="dk1"/>
                </a:solidFill>
              </a:endParaRPr>
            </a:p>
          </p:txBody>
        </p:sp>
        <p:grpSp>
          <p:nvGrpSpPr>
            <p:cNvPr id="123" name="Google Shape;123;p18"/>
            <p:cNvGrpSpPr/>
            <p:nvPr/>
          </p:nvGrpSpPr>
          <p:grpSpPr>
            <a:xfrm>
              <a:off x="245268" y="1196465"/>
              <a:ext cx="4584251" cy="3656634"/>
              <a:chOff x="5757529" y="1303292"/>
              <a:chExt cx="6159144" cy="3792795"/>
            </a:xfrm>
          </p:grpSpPr>
          <p:sp>
            <p:nvSpPr>
              <p:cNvPr id="124" name="Google Shape;124;p18"/>
              <p:cNvSpPr txBox="1"/>
              <p:nvPr/>
            </p:nvSpPr>
            <p:spPr>
              <a:xfrm>
                <a:off x="5757529" y="1303292"/>
                <a:ext cx="632700" cy="276300"/>
              </a:xfrm>
              <a:prstGeom prst="rect">
                <a:avLst/>
              </a:prstGeom>
              <a:noFill/>
              <a:ln>
                <a:noFill/>
              </a:ln>
            </p:spPr>
            <p:txBody>
              <a:bodyPr anchorCtr="0" anchor="t" bIns="32950" lIns="65950" spcFirstLastPara="1" rIns="65950" wrap="square" tIns="32950">
                <a:spAutoFit/>
              </a:bodyPr>
              <a:lstStyle/>
              <a:p>
                <a:pPr indent="0" lvl="0" marL="0" marR="0" rtl="0" algn="l">
                  <a:spcBef>
                    <a:spcPts val="0"/>
                  </a:spcBef>
                  <a:spcAft>
                    <a:spcPts val="0"/>
                  </a:spcAft>
                  <a:buNone/>
                </a:pPr>
                <a:r>
                  <a:rPr lang="en-GB" sz="1298">
                    <a:solidFill>
                      <a:srgbClr val="000000"/>
                    </a:solidFill>
                    <a:latin typeface="Calibri"/>
                    <a:ea typeface="Calibri"/>
                    <a:cs typeface="Calibri"/>
                    <a:sym typeface="Calibri"/>
                  </a:rPr>
                  <a:t>100</a:t>
                </a:r>
                <a:endParaRPr sz="1298">
                  <a:solidFill>
                    <a:srgbClr val="000000"/>
                  </a:solidFill>
                  <a:latin typeface="Calibri"/>
                  <a:ea typeface="Calibri"/>
                  <a:cs typeface="Calibri"/>
                  <a:sym typeface="Calibri"/>
                </a:endParaRPr>
              </a:p>
            </p:txBody>
          </p:sp>
          <p:sp>
            <p:nvSpPr>
              <p:cNvPr id="125" name="Google Shape;125;p18"/>
              <p:cNvSpPr txBox="1"/>
              <p:nvPr/>
            </p:nvSpPr>
            <p:spPr>
              <a:xfrm>
                <a:off x="5890789" y="2684954"/>
                <a:ext cx="632700" cy="276300"/>
              </a:xfrm>
              <a:prstGeom prst="rect">
                <a:avLst/>
              </a:prstGeom>
              <a:noFill/>
              <a:ln>
                <a:noFill/>
              </a:ln>
            </p:spPr>
            <p:txBody>
              <a:bodyPr anchorCtr="0" anchor="t" bIns="32950" lIns="65950" spcFirstLastPara="1" rIns="65950" wrap="square" tIns="32950">
                <a:spAutoFit/>
              </a:bodyPr>
              <a:lstStyle/>
              <a:p>
                <a:pPr indent="0" lvl="0" marL="0" marR="0" rtl="0" algn="l">
                  <a:spcBef>
                    <a:spcPts val="0"/>
                  </a:spcBef>
                  <a:spcAft>
                    <a:spcPts val="0"/>
                  </a:spcAft>
                  <a:buNone/>
                </a:pPr>
                <a:r>
                  <a:rPr lang="en-GB" sz="1298">
                    <a:solidFill>
                      <a:srgbClr val="000000"/>
                    </a:solidFill>
                    <a:latin typeface="Calibri"/>
                    <a:ea typeface="Calibri"/>
                    <a:cs typeface="Calibri"/>
                    <a:sym typeface="Calibri"/>
                  </a:rPr>
                  <a:t>10</a:t>
                </a:r>
                <a:endParaRPr sz="1298">
                  <a:solidFill>
                    <a:srgbClr val="000000"/>
                  </a:solidFill>
                  <a:latin typeface="Calibri"/>
                  <a:ea typeface="Calibri"/>
                  <a:cs typeface="Calibri"/>
                  <a:sym typeface="Calibri"/>
                </a:endParaRPr>
              </a:p>
            </p:txBody>
          </p:sp>
          <p:sp>
            <p:nvSpPr>
              <p:cNvPr id="126" name="Google Shape;126;p18"/>
              <p:cNvSpPr txBox="1"/>
              <p:nvPr/>
            </p:nvSpPr>
            <p:spPr>
              <a:xfrm>
                <a:off x="5986182" y="4024264"/>
                <a:ext cx="632700" cy="276300"/>
              </a:xfrm>
              <a:prstGeom prst="rect">
                <a:avLst/>
              </a:prstGeom>
              <a:noFill/>
              <a:ln>
                <a:noFill/>
              </a:ln>
            </p:spPr>
            <p:txBody>
              <a:bodyPr anchorCtr="0" anchor="t" bIns="32950" lIns="65950" spcFirstLastPara="1" rIns="65950" wrap="square" tIns="32950">
                <a:spAutoFit/>
              </a:bodyPr>
              <a:lstStyle/>
              <a:p>
                <a:pPr indent="0" lvl="0" marL="0" marR="0" rtl="0" algn="l">
                  <a:spcBef>
                    <a:spcPts val="0"/>
                  </a:spcBef>
                  <a:spcAft>
                    <a:spcPts val="0"/>
                  </a:spcAft>
                  <a:buNone/>
                </a:pPr>
                <a:r>
                  <a:rPr lang="en-GB" sz="1298">
                    <a:solidFill>
                      <a:srgbClr val="000000"/>
                    </a:solidFill>
                    <a:latin typeface="Calibri"/>
                    <a:ea typeface="Calibri"/>
                    <a:cs typeface="Calibri"/>
                    <a:sym typeface="Calibri"/>
                  </a:rPr>
                  <a:t>1</a:t>
                </a:r>
                <a:endParaRPr sz="1298">
                  <a:solidFill>
                    <a:srgbClr val="000000"/>
                  </a:solidFill>
                  <a:latin typeface="Calibri"/>
                  <a:ea typeface="Calibri"/>
                  <a:cs typeface="Calibri"/>
                  <a:sym typeface="Calibri"/>
                </a:endParaRPr>
              </a:p>
            </p:txBody>
          </p:sp>
          <p:sp>
            <p:nvSpPr>
              <p:cNvPr id="127" name="Google Shape;127;p18"/>
              <p:cNvSpPr txBox="1"/>
              <p:nvPr/>
            </p:nvSpPr>
            <p:spPr>
              <a:xfrm>
                <a:off x="6196564" y="4819787"/>
                <a:ext cx="632700" cy="276300"/>
              </a:xfrm>
              <a:prstGeom prst="rect">
                <a:avLst/>
              </a:prstGeom>
              <a:noFill/>
              <a:ln>
                <a:noFill/>
              </a:ln>
            </p:spPr>
            <p:txBody>
              <a:bodyPr anchorCtr="0" anchor="t" bIns="32950" lIns="65950" spcFirstLastPara="1" rIns="65950" wrap="square" tIns="32950">
                <a:spAutoFit/>
              </a:bodyPr>
              <a:lstStyle/>
              <a:p>
                <a:pPr indent="0" lvl="0" marL="0" marR="0" rtl="0" algn="l">
                  <a:spcBef>
                    <a:spcPts val="0"/>
                  </a:spcBef>
                  <a:spcAft>
                    <a:spcPts val="0"/>
                  </a:spcAft>
                  <a:buNone/>
                </a:pPr>
                <a:r>
                  <a:rPr lang="en-GB" sz="1298">
                    <a:solidFill>
                      <a:srgbClr val="000000"/>
                    </a:solidFill>
                    <a:latin typeface="Calibri"/>
                    <a:ea typeface="Calibri"/>
                    <a:cs typeface="Calibri"/>
                    <a:sym typeface="Calibri"/>
                  </a:rPr>
                  <a:t>0.5</a:t>
                </a:r>
                <a:endParaRPr sz="1298">
                  <a:solidFill>
                    <a:srgbClr val="000000"/>
                  </a:solidFill>
                  <a:latin typeface="Calibri"/>
                  <a:ea typeface="Calibri"/>
                  <a:cs typeface="Calibri"/>
                  <a:sym typeface="Calibri"/>
                </a:endParaRPr>
              </a:p>
            </p:txBody>
          </p:sp>
          <p:sp>
            <p:nvSpPr>
              <p:cNvPr id="128" name="Google Shape;128;p18"/>
              <p:cNvSpPr txBox="1"/>
              <p:nvPr/>
            </p:nvSpPr>
            <p:spPr>
              <a:xfrm>
                <a:off x="11480710" y="4819787"/>
                <a:ext cx="258300" cy="276300"/>
              </a:xfrm>
              <a:prstGeom prst="rect">
                <a:avLst/>
              </a:prstGeom>
              <a:noFill/>
              <a:ln>
                <a:noFill/>
              </a:ln>
            </p:spPr>
            <p:txBody>
              <a:bodyPr anchorCtr="0" anchor="t" bIns="32950" lIns="65950" spcFirstLastPara="1" rIns="65950" wrap="square" tIns="32950">
                <a:spAutoFit/>
              </a:bodyPr>
              <a:lstStyle/>
              <a:p>
                <a:pPr indent="0" lvl="0" marL="0" marR="0" rtl="0" algn="l">
                  <a:spcBef>
                    <a:spcPts val="0"/>
                  </a:spcBef>
                  <a:spcAft>
                    <a:spcPts val="0"/>
                  </a:spcAft>
                  <a:buNone/>
                </a:pPr>
                <a:r>
                  <a:rPr lang="en-GB" sz="1298">
                    <a:solidFill>
                      <a:srgbClr val="000000"/>
                    </a:solidFill>
                    <a:latin typeface="Calibri"/>
                    <a:ea typeface="Calibri"/>
                    <a:cs typeface="Calibri"/>
                    <a:sym typeface="Calibri"/>
                  </a:rPr>
                  <a:t>0</a:t>
                </a:r>
                <a:endParaRPr sz="1298">
                  <a:solidFill>
                    <a:srgbClr val="000000"/>
                  </a:solidFill>
                  <a:latin typeface="Calibri"/>
                  <a:ea typeface="Calibri"/>
                  <a:cs typeface="Calibri"/>
                  <a:sym typeface="Calibri"/>
                </a:endParaRPr>
              </a:p>
            </p:txBody>
          </p:sp>
          <p:grpSp>
            <p:nvGrpSpPr>
              <p:cNvPr id="129" name="Google Shape;129;p18"/>
              <p:cNvGrpSpPr/>
              <p:nvPr/>
            </p:nvGrpSpPr>
            <p:grpSpPr>
              <a:xfrm>
                <a:off x="6522261" y="2090065"/>
                <a:ext cx="5394412" cy="2955524"/>
                <a:chOff x="6519094" y="2090193"/>
                <a:chExt cx="5394412" cy="2955524"/>
              </a:xfrm>
            </p:grpSpPr>
            <p:pic>
              <p:nvPicPr>
                <p:cNvPr id="130" name="Google Shape;130;p18"/>
                <p:cNvPicPr preferRelativeResize="0"/>
                <p:nvPr/>
              </p:nvPicPr>
              <p:blipFill rotWithShape="1">
                <a:blip r:embed="rId3">
                  <a:alphaModFix/>
                </a:blip>
                <a:srcRect b="0" l="0" r="0" t="0"/>
                <a:stretch/>
              </p:blipFill>
              <p:spPr>
                <a:xfrm>
                  <a:off x="6573846" y="3836273"/>
                  <a:ext cx="970858" cy="970858"/>
                </a:xfrm>
                <a:prstGeom prst="rect">
                  <a:avLst/>
                </a:prstGeom>
                <a:noFill/>
                <a:ln>
                  <a:noFill/>
                </a:ln>
              </p:spPr>
            </p:pic>
            <p:pic>
              <p:nvPicPr>
                <p:cNvPr id="131" name="Google Shape;131;p18"/>
                <p:cNvPicPr preferRelativeResize="0"/>
                <p:nvPr/>
              </p:nvPicPr>
              <p:blipFill rotWithShape="1">
                <a:blip r:embed="rId4">
                  <a:alphaModFix/>
                </a:blip>
                <a:srcRect b="0" l="0" r="0" t="0"/>
                <a:stretch/>
              </p:blipFill>
              <p:spPr>
                <a:xfrm>
                  <a:off x="6519094" y="2137557"/>
                  <a:ext cx="1974412" cy="1313881"/>
                </a:xfrm>
                <a:prstGeom prst="rect">
                  <a:avLst/>
                </a:prstGeom>
                <a:noFill/>
                <a:ln>
                  <a:noFill/>
                </a:ln>
              </p:spPr>
            </p:pic>
            <p:pic>
              <p:nvPicPr>
                <p:cNvPr id="132" name="Google Shape;132;p18"/>
                <p:cNvPicPr preferRelativeResize="0"/>
                <p:nvPr/>
              </p:nvPicPr>
              <p:blipFill rotWithShape="1">
                <a:blip r:embed="rId5">
                  <a:alphaModFix/>
                </a:blip>
                <a:srcRect b="0" l="26064" r="26093" t="0"/>
                <a:stretch/>
              </p:blipFill>
              <p:spPr>
                <a:xfrm rot="10396955">
                  <a:off x="10774778" y="3758612"/>
                  <a:ext cx="794143" cy="1244932"/>
                </a:xfrm>
                <a:prstGeom prst="rect">
                  <a:avLst/>
                </a:prstGeom>
                <a:noFill/>
                <a:ln>
                  <a:noFill/>
                </a:ln>
              </p:spPr>
            </p:pic>
            <p:pic>
              <p:nvPicPr>
                <p:cNvPr id="133" name="Google Shape;133;p18"/>
                <p:cNvPicPr preferRelativeResize="0"/>
                <p:nvPr/>
              </p:nvPicPr>
              <p:blipFill rotWithShape="1">
                <a:blip r:embed="rId6">
                  <a:alphaModFix/>
                </a:blip>
                <a:srcRect b="0" l="0" r="0" t="0"/>
                <a:stretch/>
              </p:blipFill>
              <p:spPr>
                <a:xfrm>
                  <a:off x="9495877" y="2090193"/>
                  <a:ext cx="2417629" cy="1361245"/>
                </a:xfrm>
                <a:prstGeom prst="rect">
                  <a:avLst/>
                </a:prstGeom>
                <a:noFill/>
                <a:ln>
                  <a:noFill/>
                </a:ln>
              </p:spPr>
            </p:pic>
            <p:cxnSp>
              <p:nvCxnSpPr>
                <p:cNvPr id="134" name="Google Shape;134;p18"/>
                <p:cNvCxnSpPr/>
                <p:nvPr/>
              </p:nvCxnSpPr>
              <p:spPr>
                <a:xfrm>
                  <a:off x="8231200" y="3188002"/>
                  <a:ext cx="2788200" cy="1193100"/>
                </a:xfrm>
                <a:prstGeom prst="straightConnector1">
                  <a:avLst/>
                </a:prstGeom>
                <a:noFill/>
                <a:ln cap="flat" cmpd="sng" w="27475">
                  <a:solidFill>
                    <a:srgbClr val="FF0000"/>
                  </a:solidFill>
                  <a:prstDash val="solid"/>
                  <a:miter lim="800000"/>
                  <a:headEnd len="sm" w="sm" type="none"/>
                  <a:tailEnd len="med" w="med" type="triangle"/>
                </a:ln>
              </p:spPr>
            </p:cxnSp>
            <p:cxnSp>
              <p:nvCxnSpPr>
                <p:cNvPr id="135" name="Google Shape;135;p18"/>
                <p:cNvCxnSpPr/>
                <p:nvPr/>
              </p:nvCxnSpPr>
              <p:spPr>
                <a:xfrm rot="10800000">
                  <a:off x="10704561" y="3059543"/>
                  <a:ext cx="528900" cy="1160400"/>
                </a:xfrm>
                <a:prstGeom prst="straightConnector1">
                  <a:avLst/>
                </a:prstGeom>
                <a:noFill/>
                <a:ln cap="flat" cmpd="sng" w="27475">
                  <a:solidFill>
                    <a:srgbClr val="FF0000"/>
                  </a:solidFill>
                  <a:prstDash val="solid"/>
                  <a:miter lim="800000"/>
                  <a:headEnd len="sm" w="sm" type="none"/>
                  <a:tailEnd len="med" w="med" type="triangle"/>
                </a:ln>
              </p:spPr>
            </p:cxnSp>
          </p:grpSp>
        </p:grpSp>
      </p:grpSp>
      <p:sp>
        <p:nvSpPr>
          <p:cNvPr id="136" name="Google Shape;136;p18"/>
          <p:cNvSpPr txBox="1"/>
          <p:nvPr>
            <p:ph idx="12" type="sldNum"/>
          </p:nvPr>
        </p:nvSpPr>
        <p:spPr>
          <a:xfrm>
            <a:off x="8472458" y="465624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descr="https://aasnova.org/wp-content/uploads/2024/02/apjad12b7f1_hr.jpg" id="137" name="Google Shape;137;p18"/>
          <p:cNvPicPr preferRelativeResize="0"/>
          <p:nvPr/>
        </p:nvPicPr>
        <p:blipFill rotWithShape="1">
          <a:blip r:embed="rId7">
            <a:alphaModFix/>
          </a:blip>
          <a:srcRect b="7071" l="0" r="50673" t="0"/>
          <a:stretch/>
        </p:blipFill>
        <p:spPr>
          <a:xfrm>
            <a:off x="5294550" y="1222900"/>
            <a:ext cx="3652749" cy="3295374"/>
          </a:xfrm>
          <a:prstGeom prst="rect">
            <a:avLst/>
          </a:prstGeom>
          <a:noFill/>
          <a:ln>
            <a:noFill/>
          </a:ln>
        </p:spPr>
      </p:pic>
      <p:sp>
        <p:nvSpPr>
          <p:cNvPr id="138" name="Google Shape;138;p18"/>
          <p:cNvSpPr txBox="1"/>
          <p:nvPr/>
        </p:nvSpPr>
        <p:spPr>
          <a:xfrm>
            <a:off x="5821625" y="4656250"/>
            <a:ext cx="2598600" cy="29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600">
                <a:solidFill>
                  <a:schemeClr val="dk1"/>
                </a:solidFill>
                <a:latin typeface="Times New Roman"/>
                <a:ea typeface="Times New Roman"/>
                <a:cs typeface="Times New Roman"/>
                <a:sym typeface="Times New Roman"/>
              </a:rPr>
              <a:t>Perkins et al., ApJ, 2024</a:t>
            </a:r>
            <a:endParaRPr i="1" sz="16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311700" y="32834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Relativistic mean field framework</a:t>
            </a:r>
            <a:endParaRPr>
              <a:solidFill>
                <a:schemeClr val="lt1"/>
              </a:solidFill>
            </a:endParaRPr>
          </a:p>
        </p:txBody>
      </p:sp>
      <p:sp>
        <p:nvSpPr>
          <p:cNvPr id="144" name="Google Shape;144;p19"/>
          <p:cNvSpPr txBox="1"/>
          <p:nvPr/>
        </p:nvSpPr>
        <p:spPr>
          <a:xfrm>
            <a:off x="407125" y="1531575"/>
            <a:ext cx="4458000" cy="223500"/>
          </a:xfrm>
          <a:prstGeom prst="rect">
            <a:avLst/>
          </a:prstGeom>
          <a:noFill/>
          <a:ln>
            <a:noFill/>
          </a:ln>
        </p:spPr>
        <p:txBody>
          <a:bodyPr anchorCtr="0" anchor="t" bIns="65375" lIns="65375" spcFirstLastPara="1" rIns="65375" wrap="square" tIns="65375">
            <a:noAutofit/>
          </a:bodyPr>
          <a:lstStyle/>
          <a:p>
            <a:pPr indent="0" lvl="0" marL="0" rtl="0" algn="l">
              <a:spcBef>
                <a:spcPts val="0"/>
              </a:spcBef>
              <a:spcAft>
                <a:spcPts val="0"/>
              </a:spcAft>
              <a:buNone/>
            </a:pPr>
            <a:r>
              <a:rPr lang="en-GB" sz="1286">
                <a:solidFill>
                  <a:schemeClr val="dk1"/>
                </a:solidFill>
                <a:latin typeface="Times New Roman"/>
                <a:ea typeface="Times New Roman"/>
                <a:cs typeface="Times New Roman"/>
                <a:sym typeface="Times New Roman"/>
              </a:rPr>
              <a:t> </a:t>
            </a:r>
            <a:endParaRPr sz="1572">
              <a:solidFill>
                <a:schemeClr val="dk1"/>
              </a:solidFill>
              <a:latin typeface="Times New Roman"/>
              <a:ea typeface="Times New Roman"/>
              <a:cs typeface="Times New Roman"/>
              <a:sym typeface="Times New Roman"/>
            </a:endParaRPr>
          </a:p>
        </p:txBody>
      </p:sp>
      <p:sp>
        <p:nvSpPr>
          <p:cNvPr id="145" name="Google Shape;145;p19"/>
          <p:cNvSpPr txBox="1"/>
          <p:nvPr/>
        </p:nvSpPr>
        <p:spPr>
          <a:xfrm>
            <a:off x="214125" y="973800"/>
            <a:ext cx="3687300" cy="1015800"/>
          </a:xfrm>
          <a:prstGeom prst="rect">
            <a:avLst/>
          </a:prstGeom>
          <a:noFill/>
          <a:ln>
            <a:noFill/>
          </a:ln>
        </p:spPr>
        <p:txBody>
          <a:bodyPr anchorCtr="0" anchor="t" bIns="45700" lIns="91425" spcFirstLastPara="1" rIns="91425" wrap="square" tIns="45700">
            <a:spAutoFit/>
          </a:bodyPr>
          <a:lstStyle/>
          <a:p>
            <a:pPr indent="-317500" lvl="0" marL="342900" marR="0" rtl="0" algn="just">
              <a:spcBef>
                <a:spcPts val="0"/>
              </a:spcBef>
              <a:spcAft>
                <a:spcPts val="0"/>
              </a:spcAft>
              <a:buClr>
                <a:srgbClr val="000000"/>
              </a:buClr>
              <a:buSzPts val="2000"/>
              <a:buFont typeface="Times New Roman"/>
              <a:buChar char="•"/>
            </a:pPr>
            <a:r>
              <a:rPr lang="en-GB" sz="2000">
                <a:solidFill>
                  <a:srgbClr val="000000"/>
                </a:solidFill>
                <a:latin typeface="Times New Roman"/>
                <a:ea typeface="Times New Roman"/>
                <a:cs typeface="Times New Roman"/>
                <a:sym typeface="Times New Roman"/>
              </a:rPr>
              <a:t>We </a:t>
            </a:r>
            <a:r>
              <a:rPr lang="en-GB" sz="2000">
                <a:latin typeface="Times New Roman"/>
                <a:ea typeface="Times New Roman"/>
                <a:cs typeface="Times New Roman"/>
                <a:sym typeface="Times New Roman"/>
              </a:rPr>
              <a:t>are interested in</a:t>
            </a:r>
            <a:r>
              <a:rPr lang="en-GB" sz="2000">
                <a:solidFill>
                  <a:srgbClr val="000000"/>
                </a:solidFill>
                <a:latin typeface="Times New Roman"/>
                <a:ea typeface="Times New Roman"/>
                <a:cs typeface="Times New Roman"/>
                <a:sym typeface="Times New Roman"/>
              </a:rPr>
              <a:t> the          </a:t>
            </a:r>
            <a:r>
              <a:rPr lang="en-GB" sz="2000">
                <a:latin typeface="Times New Roman"/>
                <a:ea typeface="Times New Roman"/>
                <a:cs typeface="Times New Roman"/>
                <a:sym typeface="Times New Roman"/>
              </a:rPr>
              <a:t>Equation of State (</a:t>
            </a:r>
            <a:r>
              <a:rPr lang="en-GB" sz="2000">
                <a:solidFill>
                  <a:srgbClr val="000000"/>
                </a:solidFill>
                <a:latin typeface="Times New Roman"/>
                <a:ea typeface="Times New Roman"/>
                <a:cs typeface="Times New Roman"/>
                <a:sym typeface="Times New Roman"/>
              </a:rPr>
              <a:t>EoS) of dense matter</a:t>
            </a:r>
            <a:endParaRPr sz="2000">
              <a:solidFill>
                <a:srgbClr val="000000"/>
              </a:solidFill>
              <a:latin typeface="Times New Roman"/>
              <a:ea typeface="Times New Roman"/>
              <a:cs typeface="Times New Roman"/>
              <a:sym typeface="Times New Roman"/>
            </a:endParaRPr>
          </a:p>
        </p:txBody>
      </p:sp>
      <p:pic>
        <p:nvPicPr>
          <p:cNvPr id="146" name="Google Shape;146;p19" title="{&quot;red&quot;:0,&quot;green&quot;:0,&quot;blue&quot;:0,&quot;origURL&quot;:&quot;https://www.codecogs.com/eqnedit.php?latex=%20f%20%3D%20f(%5Crho_B%2C%20Y_Q%2C%20T)#0&quot;,&quot;size&quot;:24,&quot;width&quot;:151.88976377952756,&quot;height&quot;:45.09448818897638}"/>
          <p:cNvPicPr preferRelativeResize="0"/>
          <p:nvPr/>
        </p:nvPicPr>
        <p:blipFill>
          <a:blip r:embed="rId3">
            <a:alphaModFix/>
          </a:blip>
          <a:stretch>
            <a:fillRect/>
          </a:stretch>
        </p:blipFill>
        <p:spPr>
          <a:xfrm>
            <a:off x="626313" y="3527223"/>
            <a:ext cx="2194561" cy="323719"/>
          </a:xfrm>
          <a:prstGeom prst="rect">
            <a:avLst/>
          </a:prstGeom>
          <a:noFill/>
          <a:ln>
            <a:noFill/>
          </a:ln>
        </p:spPr>
      </p:pic>
      <p:pic>
        <p:nvPicPr>
          <p:cNvPr id="147" name="Google Shape;147;p19" title="{&quot;red&quot;:0,&quot;green&quot;:0,&quot;blue&quot;:0,&quot;origURL&quot;:&quot;https://www.codecogs.com/eqnedit.php?latex=%5Cepsilon%20%3D%20%5Cepsilon(%5Crho_B)#0&quot;,&quot;size&quot;:20,&quot;width&quot;:187.37007874015748,&quot;height&quot;:30.992125984251967}"/>
          <p:cNvPicPr preferRelativeResize="0"/>
          <p:nvPr/>
        </p:nvPicPr>
        <p:blipFill>
          <a:blip r:embed="rId4">
            <a:alphaModFix/>
          </a:blip>
          <a:stretch>
            <a:fillRect/>
          </a:stretch>
        </p:blipFill>
        <p:spPr>
          <a:xfrm>
            <a:off x="692820" y="2115300"/>
            <a:ext cx="1240946" cy="323725"/>
          </a:xfrm>
          <a:prstGeom prst="rect">
            <a:avLst/>
          </a:prstGeom>
          <a:noFill/>
          <a:ln>
            <a:noFill/>
          </a:ln>
        </p:spPr>
      </p:pic>
      <p:sp>
        <p:nvSpPr>
          <p:cNvPr id="148" name="Google Shape;148;p19"/>
          <p:cNvSpPr txBox="1"/>
          <p:nvPr/>
        </p:nvSpPr>
        <p:spPr>
          <a:xfrm>
            <a:off x="575175" y="2470363"/>
            <a:ext cx="30762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Cold beta-equilibrated EoS</a:t>
            </a:r>
            <a:endParaRPr sz="1800">
              <a:solidFill>
                <a:schemeClr val="dk1"/>
              </a:solidFill>
              <a:latin typeface="Times New Roman"/>
              <a:ea typeface="Times New Roman"/>
              <a:cs typeface="Times New Roman"/>
              <a:sym typeface="Times New Roman"/>
            </a:endParaRPr>
          </a:p>
        </p:txBody>
      </p:sp>
      <p:sp>
        <p:nvSpPr>
          <p:cNvPr id="149" name="Google Shape;149;p19"/>
          <p:cNvSpPr txBox="1"/>
          <p:nvPr/>
        </p:nvSpPr>
        <p:spPr>
          <a:xfrm>
            <a:off x="575175" y="3860225"/>
            <a:ext cx="3420300" cy="40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Hot EoS, out of beta-equilibrium</a:t>
            </a:r>
            <a:endParaRPr sz="1800">
              <a:solidFill>
                <a:schemeClr val="dk1"/>
              </a:solidFill>
              <a:latin typeface="Times New Roman"/>
              <a:ea typeface="Times New Roman"/>
              <a:cs typeface="Times New Roman"/>
              <a:sym typeface="Times New Roman"/>
            </a:endParaRPr>
          </a:p>
        </p:txBody>
      </p:sp>
      <p:sp>
        <p:nvSpPr>
          <p:cNvPr id="150" name="Google Shape;150;p19"/>
          <p:cNvSpPr txBox="1"/>
          <p:nvPr>
            <p:ph idx="12" type="sldNum"/>
          </p:nvPr>
        </p:nvSpPr>
        <p:spPr>
          <a:xfrm>
            <a:off x="8472458" y="465624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51" name="Google Shape;151;p19"/>
          <p:cNvSpPr/>
          <p:nvPr/>
        </p:nvSpPr>
        <p:spPr>
          <a:xfrm>
            <a:off x="6999732" y="1070682"/>
            <a:ext cx="1745100" cy="917700"/>
          </a:xfrm>
          <a:prstGeom prst="rect">
            <a:avLst/>
          </a:prstGeom>
          <a:gradFill>
            <a:gsLst>
              <a:gs pos="0">
                <a:srgbClr val="98C2F5"/>
              </a:gs>
              <a:gs pos="50000">
                <a:srgbClr val="BFD7F7"/>
              </a:gs>
              <a:gs pos="100000">
                <a:srgbClr val="DFEBFB"/>
              </a:gs>
            </a:gsLst>
            <a:lin ang="5400012" scaled="0"/>
          </a:gradFill>
          <a:ln>
            <a:noFill/>
          </a:ln>
        </p:spPr>
        <p:txBody>
          <a:bodyPr anchorCtr="0" anchor="ctr" bIns="32150" lIns="64275" spcFirstLastPara="1" rIns="64275" wrap="square" tIns="32150">
            <a:noAutofit/>
          </a:bodyPr>
          <a:lstStyle/>
          <a:p>
            <a:pPr indent="0" lvl="0" marL="0" marR="0" rtl="0" algn="ctr">
              <a:spcBef>
                <a:spcPts val="0"/>
              </a:spcBef>
              <a:spcAft>
                <a:spcPts val="0"/>
              </a:spcAft>
              <a:buNone/>
            </a:pPr>
            <a:r>
              <a:t/>
            </a:r>
            <a:endParaRPr sz="1265">
              <a:solidFill>
                <a:srgbClr val="FFFFFF"/>
              </a:solidFill>
              <a:latin typeface="Calibri"/>
              <a:ea typeface="Calibri"/>
              <a:cs typeface="Calibri"/>
              <a:sym typeface="Calibri"/>
            </a:endParaRPr>
          </a:p>
        </p:txBody>
      </p:sp>
      <p:sp>
        <p:nvSpPr>
          <p:cNvPr id="152" name="Google Shape;152;p19"/>
          <p:cNvSpPr/>
          <p:nvPr/>
        </p:nvSpPr>
        <p:spPr>
          <a:xfrm>
            <a:off x="4865125" y="1069600"/>
            <a:ext cx="1745100" cy="917700"/>
          </a:xfrm>
          <a:prstGeom prst="rect">
            <a:avLst/>
          </a:prstGeom>
          <a:gradFill>
            <a:gsLst>
              <a:gs pos="0">
                <a:srgbClr val="98C2F5"/>
              </a:gs>
              <a:gs pos="50000">
                <a:srgbClr val="BFD7F7"/>
              </a:gs>
              <a:gs pos="100000">
                <a:srgbClr val="DFEBFB"/>
              </a:gs>
            </a:gsLst>
            <a:lin ang="5400012" scaled="0"/>
          </a:gradFill>
          <a:ln>
            <a:noFill/>
          </a:ln>
        </p:spPr>
        <p:txBody>
          <a:bodyPr anchorCtr="0" anchor="ctr" bIns="32150" lIns="64275" spcFirstLastPara="1" rIns="64275" wrap="square" tIns="32150">
            <a:noAutofit/>
          </a:bodyPr>
          <a:lstStyle/>
          <a:p>
            <a:pPr indent="0" lvl="0" marL="0" marR="0" rtl="0" algn="ctr">
              <a:spcBef>
                <a:spcPts val="0"/>
              </a:spcBef>
              <a:spcAft>
                <a:spcPts val="0"/>
              </a:spcAft>
              <a:buNone/>
            </a:pPr>
            <a:r>
              <a:t/>
            </a:r>
            <a:endParaRPr sz="1265">
              <a:solidFill>
                <a:srgbClr val="FFFFFF"/>
              </a:solidFill>
              <a:latin typeface="Calibri"/>
              <a:ea typeface="Calibri"/>
              <a:cs typeface="Calibri"/>
              <a:sym typeface="Calibri"/>
            </a:endParaRPr>
          </a:p>
        </p:txBody>
      </p:sp>
      <p:sp>
        <p:nvSpPr>
          <p:cNvPr id="153" name="Google Shape;153;p19"/>
          <p:cNvSpPr txBox="1"/>
          <p:nvPr/>
        </p:nvSpPr>
        <p:spPr>
          <a:xfrm>
            <a:off x="5223730" y="1398302"/>
            <a:ext cx="1028100" cy="281400"/>
          </a:xfrm>
          <a:prstGeom prst="rect">
            <a:avLst/>
          </a:prstGeom>
          <a:noFill/>
          <a:ln>
            <a:noFill/>
          </a:ln>
        </p:spPr>
        <p:txBody>
          <a:bodyPr anchorCtr="0" anchor="t" bIns="32150" lIns="64275" spcFirstLastPara="1" rIns="64275" wrap="square" tIns="32150">
            <a:spAutoFit/>
          </a:bodyPr>
          <a:lstStyle/>
          <a:p>
            <a:pPr indent="0" lvl="0" marL="0" marR="0" rtl="0" algn="l">
              <a:spcBef>
                <a:spcPts val="0"/>
              </a:spcBef>
              <a:spcAft>
                <a:spcPts val="0"/>
              </a:spcAft>
              <a:buNone/>
            </a:pPr>
            <a:r>
              <a:rPr b="1" lang="en-GB" sz="1406">
                <a:solidFill>
                  <a:srgbClr val="000000"/>
                </a:solidFill>
                <a:latin typeface="Times New Roman"/>
                <a:ea typeface="Times New Roman"/>
                <a:cs typeface="Times New Roman"/>
                <a:sym typeface="Times New Roman"/>
              </a:rPr>
              <a:t>AB INITIO</a:t>
            </a:r>
            <a:endParaRPr b="1" sz="1406">
              <a:solidFill>
                <a:srgbClr val="000000"/>
              </a:solidFill>
              <a:latin typeface="Times New Roman"/>
              <a:ea typeface="Times New Roman"/>
              <a:cs typeface="Times New Roman"/>
              <a:sym typeface="Times New Roman"/>
            </a:endParaRPr>
          </a:p>
        </p:txBody>
      </p:sp>
      <p:sp>
        <p:nvSpPr>
          <p:cNvPr id="154" name="Google Shape;154;p19"/>
          <p:cNvSpPr txBox="1"/>
          <p:nvPr/>
        </p:nvSpPr>
        <p:spPr>
          <a:xfrm>
            <a:off x="7047077" y="1404875"/>
            <a:ext cx="1800600" cy="259800"/>
          </a:xfrm>
          <a:prstGeom prst="rect">
            <a:avLst/>
          </a:prstGeom>
          <a:noFill/>
          <a:ln>
            <a:noFill/>
          </a:ln>
        </p:spPr>
        <p:txBody>
          <a:bodyPr anchorCtr="0" anchor="t" bIns="32150" lIns="64275" spcFirstLastPara="1" rIns="64275" wrap="square" tIns="32150">
            <a:spAutoFit/>
          </a:bodyPr>
          <a:lstStyle/>
          <a:p>
            <a:pPr indent="0" lvl="0" marL="0" marR="0" rtl="0" algn="l">
              <a:spcBef>
                <a:spcPts val="0"/>
              </a:spcBef>
              <a:spcAft>
                <a:spcPts val="0"/>
              </a:spcAft>
              <a:buNone/>
            </a:pPr>
            <a:r>
              <a:rPr b="1" lang="en-GB" sz="1265">
                <a:solidFill>
                  <a:srgbClr val="000000"/>
                </a:solidFill>
                <a:latin typeface="Times New Roman"/>
                <a:ea typeface="Times New Roman"/>
                <a:cs typeface="Times New Roman"/>
                <a:sym typeface="Times New Roman"/>
              </a:rPr>
              <a:t>PHENOMENOLOGY</a:t>
            </a:r>
            <a:endParaRPr b="1" sz="1265">
              <a:solidFill>
                <a:srgbClr val="000000"/>
              </a:solidFill>
              <a:latin typeface="Times New Roman"/>
              <a:ea typeface="Times New Roman"/>
              <a:cs typeface="Times New Roman"/>
              <a:sym typeface="Times New Roman"/>
            </a:endParaRPr>
          </a:p>
        </p:txBody>
      </p:sp>
      <p:grpSp>
        <p:nvGrpSpPr>
          <p:cNvPr id="155" name="Google Shape;155;p19"/>
          <p:cNvGrpSpPr/>
          <p:nvPr/>
        </p:nvGrpSpPr>
        <p:grpSpPr>
          <a:xfrm>
            <a:off x="4955322" y="2125826"/>
            <a:ext cx="1565381" cy="1092603"/>
            <a:chOff x="1394682" y="935681"/>
            <a:chExt cx="1308300" cy="904997"/>
          </a:xfrm>
        </p:grpSpPr>
        <p:sp>
          <p:nvSpPr>
            <p:cNvPr id="156" name="Google Shape;156;p19"/>
            <p:cNvSpPr/>
            <p:nvPr/>
          </p:nvSpPr>
          <p:spPr>
            <a:xfrm>
              <a:off x="1394682" y="1022878"/>
              <a:ext cx="1308300" cy="817800"/>
            </a:xfrm>
            <a:prstGeom prst="roundRect">
              <a:avLst>
                <a:gd fmla="val 10000" name="adj"/>
              </a:avLst>
            </a:prstGeom>
            <a:solidFill>
              <a:srgbClr val="FFFFFF">
                <a:alpha val="89800"/>
              </a:srgbClr>
            </a:solidFill>
            <a:ln cap="flat" cmpd="sng" w="8925">
              <a:solidFill>
                <a:srgbClr val="599BD5"/>
              </a:solidFill>
              <a:prstDash val="solid"/>
              <a:miter lim="800000"/>
              <a:headEnd len="sm" w="sm" type="none"/>
              <a:tailEnd len="sm" w="sm" type="none"/>
            </a:ln>
          </p:spPr>
          <p:txBody>
            <a:bodyPr anchorCtr="0" anchor="ctr" bIns="64275" lIns="64275" spcFirstLastPara="1" rIns="64275" wrap="square" tIns="64275">
              <a:noAutofit/>
            </a:bodyPr>
            <a:lstStyle/>
            <a:p>
              <a:pPr indent="0" lvl="0" marL="0" rtl="0" algn="l">
                <a:spcBef>
                  <a:spcPts val="0"/>
                </a:spcBef>
                <a:spcAft>
                  <a:spcPts val="0"/>
                </a:spcAft>
                <a:buNone/>
              </a:pPr>
              <a:r>
                <a:t/>
              </a:r>
              <a:endParaRPr/>
            </a:p>
          </p:txBody>
        </p:sp>
        <p:sp>
          <p:nvSpPr>
            <p:cNvPr id="157" name="Google Shape;157;p19"/>
            <p:cNvSpPr txBox="1"/>
            <p:nvPr/>
          </p:nvSpPr>
          <p:spPr>
            <a:xfrm>
              <a:off x="1418632" y="935681"/>
              <a:ext cx="1260600" cy="769800"/>
            </a:xfrm>
            <a:prstGeom prst="rect">
              <a:avLst/>
            </a:prstGeom>
            <a:noFill/>
            <a:ln>
              <a:noFill/>
            </a:ln>
          </p:spPr>
          <p:txBody>
            <a:bodyPr anchorCtr="0" anchor="ctr" bIns="13400" lIns="20100" spcFirstLastPara="1" rIns="20100" wrap="square" tIns="13400">
              <a:noAutofit/>
            </a:bodyPr>
            <a:lstStyle/>
            <a:p>
              <a:pPr indent="0" lvl="0" marL="0" marR="0" rtl="0" algn="ctr">
                <a:lnSpc>
                  <a:spcPct val="90000"/>
                </a:lnSpc>
                <a:spcBef>
                  <a:spcPts val="0"/>
                </a:spcBef>
                <a:spcAft>
                  <a:spcPts val="0"/>
                </a:spcAft>
                <a:buNone/>
              </a:pPr>
              <a:r>
                <a:rPr lang="en-GB">
                  <a:solidFill>
                    <a:srgbClr val="000000"/>
                  </a:solidFill>
                  <a:latin typeface="Times New Roman"/>
                  <a:ea typeface="Times New Roman"/>
                  <a:cs typeface="Times New Roman"/>
                  <a:sym typeface="Times New Roman"/>
                </a:rPr>
                <a:t>Brueckner</a:t>
              </a:r>
              <a:r>
                <a:rPr lang="en-GB">
                  <a:latin typeface="Times New Roman"/>
                  <a:ea typeface="Times New Roman"/>
                  <a:cs typeface="Times New Roman"/>
                  <a:sym typeface="Times New Roman"/>
                </a:rPr>
                <a:t>–Hartree–</a:t>
              </a:r>
              <a:endParaRPr>
                <a:latin typeface="Times New Roman"/>
                <a:ea typeface="Times New Roman"/>
                <a:cs typeface="Times New Roman"/>
                <a:sym typeface="Times New Roman"/>
              </a:endParaRPr>
            </a:p>
            <a:p>
              <a:pPr indent="0" lvl="0" marL="0" marR="0" rtl="0" algn="ctr">
                <a:lnSpc>
                  <a:spcPct val="90000"/>
                </a:lnSpc>
                <a:spcBef>
                  <a:spcPts val="0"/>
                </a:spcBef>
                <a:spcAft>
                  <a:spcPts val="0"/>
                </a:spcAft>
                <a:buNone/>
              </a:pPr>
              <a:r>
                <a:rPr lang="en-GB">
                  <a:latin typeface="Times New Roman"/>
                  <a:ea typeface="Times New Roman"/>
                  <a:cs typeface="Times New Roman"/>
                  <a:sym typeface="Times New Roman"/>
                </a:rPr>
                <a:t>Fock</a:t>
              </a:r>
              <a:endParaRPr>
                <a:solidFill>
                  <a:srgbClr val="000000"/>
                </a:solidFill>
                <a:latin typeface="Times New Roman"/>
                <a:ea typeface="Times New Roman"/>
                <a:cs typeface="Times New Roman"/>
                <a:sym typeface="Times New Roman"/>
              </a:endParaRPr>
            </a:p>
          </p:txBody>
        </p:sp>
      </p:grpSp>
      <p:grpSp>
        <p:nvGrpSpPr>
          <p:cNvPr id="158" name="Google Shape;158;p19"/>
          <p:cNvGrpSpPr/>
          <p:nvPr/>
        </p:nvGrpSpPr>
        <p:grpSpPr>
          <a:xfrm>
            <a:off x="4955322" y="2858951"/>
            <a:ext cx="1565381" cy="1078388"/>
            <a:chOff x="1394682" y="1969616"/>
            <a:chExt cx="1308300" cy="893223"/>
          </a:xfrm>
        </p:grpSpPr>
        <p:sp>
          <p:nvSpPr>
            <p:cNvPr id="159" name="Google Shape;159;p19"/>
            <p:cNvSpPr/>
            <p:nvPr/>
          </p:nvSpPr>
          <p:spPr>
            <a:xfrm>
              <a:off x="1394682" y="2045039"/>
              <a:ext cx="1308300" cy="817800"/>
            </a:xfrm>
            <a:prstGeom prst="roundRect">
              <a:avLst>
                <a:gd fmla="val 10000" name="adj"/>
              </a:avLst>
            </a:prstGeom>
            <a:solidFill>
              <a:srgbClr val="FFFFFF">
                <a:alpha val="89800"/>
              </a:srgbClr>
            </a:solidFill>
            <a:ln cap="flat" cmpd="sng" w="8925">
              <a:solidFill>
                <a:srgbClr val="599BD5"/>
              </a:solidFill>
              <a:prstDash val="solid"/>
              <a:miter lim="800000"/>
              <a:headEnd len="sm" w="sm" type="none"/>
              <a:tailEnd len="sm" w="sm" type="none"/>
            </a:ln>
          </p:spPr>
          <p:txBody>
            <a:bodyPr anchorCtr="0" anchor="ctr" bIns="64275" lIns="64275" spcFirstLastPara="1" rIns="64275" wrap="square" tIns="64275">
              <a:noAutofit/>
            </a:bodyPr>
            <a:lstStyle/>
            <a:p>
              <a:pPr indent="0" lvl="0" marL="0" rtl="0" algn="l">
                <a:spcBef>
                  <a:spcPts val="0"/>
                </a:spcBef>
                <a:spcAft>
                  <a:spcPts val="0"/>
                </a:spcAft>
                <a:buNone/>
              </a:pPr>
              <a:r>
                <a:t/>
              </a:r>
              <a:endParaRPr/>
            </a:p>
          </p:txBody>
        </p:sp>
        <p:sp>
          <p:nvSpPr>
            <p:cNvPr id="160" name="Google Shape;160;p19"/>
            <p:cNvSpPr txBox="1"/>
            <p:nvPr/>
          </p:nvSpPr>
          <p:spPr>
            <a:xfrm>
              <a:off x="1418632" y="1969616"/>
              <a:ext cx="1260600" cy="769800"/>
            </a:xfrm>
            <a:prstGeom prst="rect">
              <a:avLst/>
            </a:prstGeom>
            <a:noFill/>
            <a:ln>
              <a:noFill/>
            </a:ln>
          </p:spPr>
          <p:txBody>
            <a:bodyPr anchorCtr="0" anchor="ctr" bIns="13400" lIns="20100" spcFirstLastPara="1" rIns="20100" wrap="square" tIns="13400">
              <a:noAutofit/>
            </a:bodyPr>
            <a:lstStyle/>
            <a:p>
              <a:pPr indent="0" lvl="0" marL="0" marR="0" rtl="0" algn="ctr">
                <a:lnSpc>
                  <a:spcPct val="90000"/>
                </a:lnSpc>
                <a:spcBef>
                  <a:spcPts val="0"/>
                </a:spcBef>
                <a:spcAft>
                  <a:spcPts val="0"/>
                </a:spcAft>
                <a:buNone/>
              </a:pPr>
              <a:r>
                <a:rPr lang="en-GB">
                  <a:solidFill>
                    <a:srgbClr val="000000"/>
                  </a:solidFill>
                  <a:latin typeface="Times New Roman"/>
                  <a:ea typeface="Times New Roman"/>
                  <a:cs typeface="Times New Roman"/>
                  <a:sym typeface="Times New Roman"/>
                </a:rPr>
                <a:t>Variational approach</a:t>
              </a:r>
              <a:endParaRPr>
                <a:solidFill>
                  <a:srgbClr val="000000"/>
                </a:solidFill>
                <a:latin typeface="Times New Roman"/>
                <a:ea typeface="Times New Roman"/>
                <a:cs typeface="Times New Roman"/>
                <a:sym typeface="Times New Roman"/>
              </a:endParaRPr>
            </a:p>
          </p:txBody>
        </p:sp>
      </p:grpSp>
      <p:grpSp>
        <p:nvGrpSpPr>
          <p:cNvPr id="161" name="Google Shape;161;p19"/>
          <p:cNvGrpSpPr/>
          <p:nvPr/>
        </p:nvGrpSpPr>
        <p:grpSpPr>
          <a:xfrm>
            <a:off x="4955322" y="3668921"/>
            <a:ext cx="1565381" cy="987330"/>
            <a:chOff x="1394682" y="3067201"/>
            <a:chExt cx="1308300" cy="817800"/>
          </a:xfrm>
        </p:grpSpPr>
        <p:sp>
          <p:nvSpPr>
            <p:cNvPr id="162" name="Google Shape;162;p19"/>
            <p:cNvSpPr/>
            <p:nvPr/>
          </p:nvSpPr>
          <p:spPr>
            <a:xfrm>
              <a:off x="1394682" y="3067201"/>
              <a:ext cx="1308300" cy="817800"/>
            </a:xfrm>
            <a:prstGeom prst="roundRect">
              <a:avLst>
                <a:gd fmla="val 10000" name="adj"/>
              </a:avLst>
            </a:prstGeom>
            <a:solidFill>
              <a:srgbClr val="FFFFFF">
                <a:alpha val="89800"/>
              </a:srgbClr>
            </a:solidFill>
            <a:ln cap="flat" cmpd="sng" w="8925">
              <a:solidFill>
                <a:srgbClr val="599BD5"/>
              </a:solidFill>
              <a:prstDash val="solid"/>
              <a:miter lim="800000"/>
              <a:headEnd len="sm" w="sm" type="none"/>
              <a:tailEnd len="sm" w="sm" type="none"/>
            </a:ln>
          </p:spPr>
          <p:txBody>
            <a:bodyPr anchorCtr="0" anchor="ctr" bIns="64275" lIns="64275" spcFirstLastPara="1" rIns="64275" wrap="square" tIns="64275">
              <a:noAutofit/>
            </a:bodyPr>
            <a:lstStyle/>
            <a:p>
              <a:pPr indent="0" lvl="0" marL="0" rtl="0" algn="l">
                <a:spcBef>
                  <a:spcPts val="0"/>
                </a:spcBef>
                <a:spcAft>
                  <a:spcPts val="0"/>
                </a:spcAft>
                <a:buNone/>
              </a:pPr>
              <a:r>
                <a:t/>
              </a:r>
              <a:endParaRPr/>
            </a:p>
          </p:txBody>
        </p:sp>
        <p:sp>
          <p:nvSpPr>
            <p:cNvPr id="163" name="Google Shape;163;p19"/>
            <p:cNvSpPr txBox="1"/>
            <p:nvPr/>
          </p:nvSpPr>
          <p:spPr>
            <a:xfrm>
              <a:off x="1418632" y="3091151"/>
              <a:ext cx="1260600" cy="769800"/>
            </a:xfrm>
            <a:prstGeom prst="rect">
              <a:avLst/>
            </a:prstGeom>
            <a:noFill/>
            <a:ln>
              <a:noFill/>
            </a:ln>
          </p:spPr>
          <p:txBody>
            <a:bodyPr anchorCtr="0" anchor="ctr" bIns="13400" lIns="20100" spcFirstLastPara="1" rIns="20100" wrap="square" tIns="13400">
              <a:noAutofit/>
            </a:bodyPr>
            <a:lstStyle/>
            <a:p>
              <a:pPr indent="0" lvl="0" marL="0" marR="0" rtl="0" algn="ctr">
                <a:lnSpc>
                  <a:spcPct val="90000"/>
                </a:lnSpc>
                <a:spcBef>
                  <a:spcPts val="0"/>
                </a:spcBef>
                <a:spcAft>
                  <a:spcPts val="0"/>
                </a:spcAft>
                <a:buNone/>
              </a:pPr>
              <a:r>
                <a:rPr lang="en-GB">
                  <a:solidFill>
                    <a:srgbClr val="000000"/>
                  </a:solidFill>
                  <a:latin typeface="Times New Roman"/>
                  <a:ea typeface="Times New Roman"/>
                  <a:cs typeface="Times New Roman"/>
                  <a:sym typeface="Times New Roman"/>
                </a:rPr>
                <a:t>Self-consistent Green Function</a:t>
              </a:r>
              <a:endParaRPr>
                <a:solidFill>
                  <a:srgbClr val="000000"/>
                </a:solidFill>
                <a:latin typeface="Times New Roman"/>
                <a:ea typeface="Times New Roman"/>
                <a:cs typeface="Times New Roman"/>
                <a:sym typeface="Times New Roman"/>
              </a:endParaRPr>
            </a:p>
          </p:txBody>
        </p:sp>
      </p:grpSp>
      <p:grpSp>
        <p:nvGrpSpPr>
          <p:cNvPr id="164" name="Google Shape;164;p19"/>
          <p:cNvGrpSpPr/>
          <p:nvPr/>
        </p:nvGrpSpPr>
        <p:grpSpPr>
          <a:xfrm>
            <a:off x="7117674" y="2103895"/>
            <a:ext cx="1565381" cy="1092603"/>
            <a:chOff x="1394682" y="935681"/>
            <a:chExt cx="1308300" cy="904997"/>
          </a:xfrm>
        </p:grpSpPr>
        <p:sp>
          <p:nvSpPr>
            <p:cNvPr id="165" name="Google Shape;165;p19"/>
            <p:cNvSpPr/>
            <p:nvPr/>
          </p:nvSpPr>
          <p:spPr>
            <a:xfrm>
              <a:off x="1394682" y="1022878"/>
              <a:ext cx="1308300" cy="817800"/>
            </a:xfrm>
            <a:prstGeom prst="roundRect">
              <a:avLst>
                <a:gd fmla="val 10000" name="adj"/>
              </a:avLst>
            </a:prstGeom>
            <a:solidFill>
              <a:srgbClr val="FFFFFF">
                <a:alpha val="89800"/>
              </a:srgbClr>
            </a:solidFill>
            <a:ln cap="flat" cmpd="sng" w="8925">
              <a:solidFill>
                <a:srgbClr val="599BD5"/>
              </a:solidFill>
              <a:prstDash val="solid"/>
              <a:miter lim="800000"/>
              <a:headEnd len="sm" w="sm" type="none"/>
              <a:tailEnd len="sm" w="sm" type="none"/>
            </a:ln>
          </p:spPr>
          <p:txBody>
            <a:bodyPr anchorCtr="0" anchor="ctr" bIns="64275" lIns="64275" spcFirstLastPara="1" rIns="64275" wrap="square" tIns="64275">
              <a:noAutofit/>
            </a:bodyPr>
            <a:lstStyle/>
            <a:p>
              <a:pPr indent="0" lvl="0" marL="0" rtl="0" algn="l">
                <a:spcBef>
                  <a:spcPts val="0"/>
                </a:spcBef>
                <a:spcAft>
                  <a:spcPts val="0"/>
                </a:spcAft>
                <a:buNone/>
              </a:pPr>
              <a:r>
                <a:t/>
              </a:r>
              <a:endParaRPr/>
            </a:p>
          </p:txBody>
        </p:sp>
        <p:sp>
          <p:nvSpPr>
            <p:cNvPr id="166" name="Google Shape;166;p19"/>
            <p:cNvSpPr txBox="1"/>
            <p:nvPr/>
          </p:nvSpPr>
          <p:spPr>
            <a:xfrm>
              <a:off x="1418632" y="935681"/>
              <a:ext cx="1260600" cy="769800"/>
            </a:xfrm>
            <a:prstGeom prst="rect">
              <a:avLst/>
            </a:prstGeom>
            <a:noFill/>
            <a:ln>
              <a:noFill/>
            </a:ln>
          </p:spPr>
          <p:txBody>
            <a:bodyPr anchorCtr="0" anchor="ctr" bIns="13400" lIns="20100" spcFirstLastPara="1" rIns="20100" wrap="square" tIns="13400">
              <a:noAutofit/>
            </a:bodyPr>
            <a:lstStyle/>
            <a:p>
              <a:pPr indent="0" lvl="0" marL="0" marR="0" rtl="0" algn="ctr">
                <a:lnSpc>
                  <a:spcPct val="90000"/>
                </a:lnSpc>
                <a:spcBef>
                  <a:spcPts val="0"/>
                </a:spcBef>
                <a:spcAft>
                  <a:spcPts val="0"/>
                </a:spcAft>
                <a:buNone/>
              </a:pPr>
              <a:r>
                <a:rPr lang="en-GB">
                  <a:solidFill>
                    <a:srgbClr val="000000"/>
                  </a:solidFill>
                  <a:latin typeface="Times New Roman"/>
                  <a:ea typeface="Times New Roman"/>
                  <a:cs typeface="Times New Roman"/>
                  <a:sym typeface="Times New Roman"/>
                </a:rPr>
                <a:t>RMF </a:t>
              </a:r>
              <a:r>
                <a:rPr lang="en-GB">
                  <a:latin typeface="Times New Roman"/>
                  <a:ea typeface="Times New Roman"/>
                  <a:cs typeface="Times New Roman"/>
                  <a:sym typeface="Times New Roman"/>
                </a:rPr>
                <a:t>m</a:t>
              </a:r>
              <a:r>
                <a:rPr lang="en-GB">
                  <a:solidFill>
                    <a:srgbClr val="000000"/>
                  </a:solidFill>
                  <a:latin typeface="Times New Roman"/>
                  <a:ea typeface="Times New Roman"/>
                  <a:cs typeface="Times New Roman"/>
                  <a:sym typeface="Times New Roman"/>
                </a:rPr>
                <a:t>ethods</a:t>
              </a:r>
              <a:endParaRPr>
                <a:solidFill>
                  <a:srgbClr val="000000"/>
                </a:solidFill>
                <a:latin typeface="Times New Roman"/>
                <a:ea typeface="Times New Roman"/>
                <a:cs typeface="Times New Roman"/>
                <a:sym typeface="Times New Roman"/>
              </a:endParaRPr>
            </a:p>
          </p:txBody>
        </p:sp>
      </p:grpSp>
      <p:grpSp>
        <p:nvGrpSpPr>
          <p:cNvPr id="167" name="Google Shape;167;p19"/>
          <p:cNvGrpSpPr/>
          <p:nvPr/>
        </p:nvGrpSpPr>
        <p:grpSpPr>
          <a:xfrm>
            <a:off x="7117674" y="2852808"/>
            <a:ext cx="1565381" cy="1062600"/>
            <a:chOff x="1394682" y="1982693"/>
            <a:chExt cx="1308300" cy="880146"/>
          </a:xfrm>
        </p:grpSpPr>
        <p:sp>
          <p:nvSpPr>
            <p:cNvPr id="168" name="Google Shape;168;p19"/>
            <p:cNvSpPr/>
            <p:nvPr/>
          </p:nvSpPr>
          <p:spPr>
            <a:xfrm>
              <a:off x="1394682" y="2045039"/>
              <a:ext cx="1308300" cy="817800"/>
            </a:xfrm>
            <a:prstGeom prst="roundRect">
              <a:avLst>
                <a:gd fmla="val 10000" name="adj"/>
              </a:avLst>
            </a:prstGeom>
            <a:solidFill>
              <a:srgbClr val="FFFFFF">
                <a:alpha val="89800"/>
              </a:srgbClr>
            </a:solidFill>
            <a:ln cap="flat" cmpd="sng" w="8925">
              <a:solidFill>
                <a:srgbClr val="599BD5"/>
              </a:solidFill>
              <a:prstDash val="solid"/>
              <a:miter lim="800000"/>
              <a:headEnd len="sm" w="sm" type="none"/>
              <a:tailEnd len="sm" w="sm" type="none"/>
            </a:ln>
          </p:spPr>
          <p:txBody>
            <a:bodyPr anchorCtr="0" anchor="ctr" bIns="64275" lIns="64275" spcFirstLastPara="1" rIns="64275" wrap="square" tIns="64275">
              <a:noAutofit/>
            </a:bodyPr>
            <a:lstStyle/>
            <a:p>
              <a:pPr indent="0" lvl="0" marL="0" rtl="0" algn="l">
                <a:spcBef>
                  <a:spcPts val="0"/>
                </a:spcBef>
                <a:spcAft>
                  <a:spcPts val="0"/>
                </a:spcAft>
                <a:buNone/>
              </a:pPr>
              <a:r>
                <a:t/>
              </a:r>
              <a:endParaRPr/>
            </a:p>
          </p:txBody>
        </p:sp>
        <p:sp>
          <p:nvSpPr>
            <p:cNvPr id="169" name="Google Shape;169;p19"/>
            <p:cNvSpPr txBox="1"/>
            <p:nvPr/>
          </p:nvSpPr>
          <p:spPr>
            <a:xfrm>
              <a:off x="1430607" y="1982693"/>
              <a:ext cx="1260600" cy="769800"/>
            </a:xfrm>
            <a:prstGeom prst="rect">
              <a:avLst/>
            </a:prstGeom>
            <a:noFill/>
            <a:ln>
              <a:noFill/>
            </a:ln>
          </p:spPr>
          <p:txBody>
            <a:bodyPr anchorCtr="0" anchor="ctr" bIns="13400" lIns="20100" spcFirstLastPara="1" rIns="20100" wrap="square" tIns="13400">
              <a:noAutofit/>
            </a:bodyPr>
            <a:lstStyle/>
            <a:p>
              <a:pPr indent="0" lvl="0" marL="0" marR="0" rtl="0" algn="ctr">
                <a:lnSpc>
                  <a:spcPct val="90000"/>
                </a:lnSpc>
                <a:spcBef>
                  <a:spcPts val="0"/>
                </a:spcBef>
                <a:spcAft>
                  <a:spcPts val="0"/>
                </a:spcAft>
                <a:buNone/>
              </a:pPr>
              <a:r>
                <a:rPr lang="en-GB">
                  <a:solidFill>
                    <a:srgbClr val="000000"/>
                  </a:solidFill>
                  <a:latin typeface="Times New Roman"/>
                  <a:ea typeface="Times New Roman"/>
                  <a:cs typeface="Times New Roman"/>
                  <a:sym typeface="Times New Roman"/>
                </a:rPr>
                <a:t>Skyrme potentials</a:t>
              </a:r>
              <a:endParaRPr>
                <a:solidFill>
                  <a:srgbClr val="000000"/>
                </a:solidFill>
                <a:latin typeface="Times New Roman"/>
                <a:ea typeface="Times New Roman"/>
                <a:cs typeface="Times New Roman"/>
                <a:sym typeface="Times New Roman"/>
              </a:endParaRPr>
            </a:p>
          </p:txBody>
        </p:sp>
      </p:grpSp>
      <p:grpSp>
        <p:nvGrpSpPr>
          <p:cNvPr id="170" name="Google Shape;170;p19"/>
          <p:cNvGrpSpPr/>
          <p:nvPr/>
        </p:nvGrpSpPr>
        <p:grpSpPr>
          <a:xfrm>
            <a:off x="7117674" y="3646990"/>
            <a:ext cx="1565381" cy="987330"/>
            <a:chOff x="1394682" y="3067201"/>
            <a:chExt cx="1308300" cy="817800"/>
          </a:xfrm>
        </p:grpSpPr>
        <p:sp>
          <p:nvSpPr>
            <p:cNvPr id="171" name="Google Shape;171;p19"/>
            <p:cNvSpPr/>
            <p:nvPr/>
          </p:nvSpPr>
          <p:spPr>
            <a:xfrm>
              <a:off x="1394682" y="3067201"/>
              <a:ext cx="1308300" cy="817800"/>
            </a:xfrm>
            <a:prstGeom prst="roundRect">
              <a:avLst>
                <a:gd fmla="val 10000" name="adj"/>
              </a:avLst>
            </a:prstGeom>
            <a:solidFill>
              <a:srgbClr val="FFFFFF">
                <a:alpha val="89800"/>
              </a:srgbClr>
            </a:solidFill>
            <a:ln cap="flat" cmpd="sng" w="8925">
              <a:solidFill>
                <a:srgbClr val="599BD5"/>
              </a:solidFill>
              <a:prstDash val="solid"/>
              <a:miter lim="800000"/>
              <a:headEnd len="sm" w="sm" type="none"/>
              <a:tailEnd len="sm" w="sm" type="none"/>
            </a:ln>
          </p:spPr>
          <p:txBody>
            <a:bodyPr anchorCtr="0" anchor="ctr" bIns="64275" lIns="64275" spcFirstLastPara="1" rIns="64275" wrap="square" tIns="64275">
              <a:noAutofit/>
            </a:bodyPr>
            <a:lstStyle/>
            <a:p>
              <a:pPr indent="0" lvl="0" marL="0" rtl="0" algn="l">
                <a:spcBef>
                  <a:spcPts val="0"/>
                </a:spcBef>
                <a:spcAft>
                  <a:spcPts val="0"/>
                </a:spcAft>
                <a:buNone/>
              </a:pPr>
              <a:r>
                <a:t/>
              </a:r>
              <a:endParaRPr/>
            </a:p>
          </p:txBody>
        </p:sp>
        <p:sp>
          <p:nvSpPr>
            <p:cNvPr id="172" name="Google Shape;172;p19"/>
            <p:cNvSpPr txBox="1"/>
            <p:nvPr/>
          </p:nvSpPr>
          <p:spPr>
            <a:xfrm>
              <a:off x="1418632" y="3091151"/>
              <a:ext cx="1260600" cy="769800"/>
            </a:xfrm>
            <a:prstGeom prst="rect">
              <a:avLst/>
            </a:prstGeom>
            <a:noFill/>
            <a:ln>
              <a:noFill/>
            </a:ln>
          </p:spPr>
          <p:txBody>
            <a:bodyPr anchorCtr="0" anchor="ctr" bIns="13400" lIns="20100" spcFirstLastPara="1" rIns="20100" wrap="square" tIns="13400">
              <a:noAutofit/>
            </a:bodyPr>
            <a:lstStyle/>
            <a:p>
              <a:pPr indent="0" lvl="0" marL="0" marR="0" rtl="0" algn="ctr">
                <a:lnSpc>
                  <a:spcPct val="90000"/>
                </a:lnSpc>
                <a:spcBef>
                  <a:spcPts val="0"/>
                </a:spcBef>
                <a:spcAft>
                  <a:spcPts val="0"/>
                </a:spcAft>
                <a:buNone/>
              </a:pPr>
              <a:r>
                <a:rPr lang="en-GB">
                  <a:solidFill>
                    <a:srgbClr val="000000"/>
                  </a:solidFill>
                  <a:latin typeface="Calibri"/>
                  <a:ea typeface="Calibri"/>
                  <a:cs typeface="Calibri"/>
                  <a:sym typeface="Calibri"/>
                </a:rPr>
                <a:t>Quark-meson coupling method</a:t>
              </a:r>
              <a:endParaRPr>
                <a:solidFill>
                  <a:srgbClr val="000000"/>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311700" y="320696"/>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solidFill>
                  <a:schemeClr val="lt1"/>
                </a:solidFill>
              </a:rPr>
              <a:t>Hyperon signatures in cold star observables?</a:t>
            </a:r>
            <a:endParaRPr>
              <a:solidFill>
                <a:schemeClr val="lt1"/>
              </a:solidFill>
            </a:endParaRPr>
          </a:p>
          <a:p>
            <a:pPr indent="0" lvl="0" marL="0" rtl="0" algn="l">
              <a:spcBef>
                <a:spcPts val="0"/>
              </a:spcBef>
              <a:spcAft>
                <a:spcPts val="0"/>
              </a:spcAft>
              <a:buNone/>
            </a:pPr>
            <a:r>
              <a:t/>
            </a:r>
            <a:endParaRPr/>
          </a:p>
        </p:txBody>
      </p:sp>
      <p:sp>
        <p:nvSpPr>
          <p:cNvPr id="178" name="Google Shape;17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79" name="Google Shape;179;p20" title="DD2YDelta1211_MR.png"/>
          <p:cNvPicPr preferRelativeResize="0"/>
          <p:nvPr/>
        </p:nvPicPr>
        <p:blipFill>
          <a:blip r:embed="rId3">
            <a:alphaModFix/>
          </a:blip>
          <a:stretch>
            <a:fillRect/>
          </a:stretch>
        </p:blipFill>
        <p:spPr>
          <a:xfrm>
            <a:off x="4757825" y="1166028"/>
            <a:ext cx="4221481" cy="3262998"/>
          </a:xfrm>
          <a:prstGeom prst="rect">
            <a:avLst/>
          </a:prstGeom>
          <a:noFill/>
          <a:ln>
            <a:noFill/>
          </a:ln>
        </p:spPr>
      </p:pic>
      <p:pic>
        <p:nvPicPr>
          <p:cNvPr id="180" name="Google Shape;180;p20" title="DD2YDelta1211_P_vs_rhoB.png"/>
          <p:cNvPicPr preferRelativeResize="0"/>
          <p:nvPr/>
        </p:nvPicPr>
        <p:blipFill>
          <a:blip r:embed="rId4">
            <a:alphaModFix/>
          </a:blip>
          <a:stretch>
            <a:fillRect/>
          </a:stretch>
        </p:blipFill>
        <p:spPr>
          <a:xfrm>
            <a:off x="152400" y="1045796"/>
            <a:ext cx="4453023" cy="3400648"/>
          </a:xfrm>
          <a:prstGeom prst="rect">
            <a:avLst/>
          </a:prstGeom>
          <a:noFill/>
          <a:ln>
            <a:noFill/>
          </a:ln>
        </p:spPr>
      </p:pic>
      <p:sp>
        <p:nvSpPr>
          <p:cNvPr id="181" name="Google Shape;181;p20"/>
          <p:cNvSpPr/>
          <p:nvPr/>
        </p:nvSpPr>
        <p:spPr>
          <a:xfrm>
            <a:off x="2088356" y="3401139"/>
            <a:ext cx="243900" cy="2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82" name="Google Shape;182;p20"/>
          <p:cNvSpPr/>
          <p:nvPr/>
        </p:nvSpPr>
        <p:spPr>
          <a:xfrm>
            <a:off x="7502731" y="2497675"/>
            <a:ext cx="243900" cy="2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83" name="Google Shape;183;p20"/>
          <p:cNvSpPr/>
          <p:nvPr/>
        </p:nvSpPr>
        <p:spPr>
          <a:xfrm>
            <a:off x="2742556" y="2863525"/>
            <a:ext cx="243900" cy="2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84" name="Google Shape;184;p20"/>
          <p:cNvSpPr/>
          <p:nvPr/>
        </p:nvSpPr>
        <p:spPr>
          <a:xfrm>
            <a:off x="7041806" y="1622025"/>
            <a:ext cx="243900" cy="2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85" name="Google Shape;185;p20"/>
          <p:cNvSpPr/>
          <p:nvPr/>
        </p:nvSpPr>
        <p:spPr>
          <a:xfrm>
            <a:off x="6204531" y="1278163"/>
            <a:ext cx="243900" cy="2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86" name="Google Shape;186;p20"/>
          <p:cNvSpPr/>
          <p:nvPr/>
        </p:nvSpPr>
        <p:spPr>
          <a:xfrm>
            <a:off x="3513381" y="2019250"/>
            <a:ext cx="243900" cy="243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cxnSp>
        <p:nvCxnSpPr>
          <p:cNvPr id="187" name="Google Shape;187;p20"/>
          <p:cNvCxnSpPr>
            <a:stCxn id="181" idx="6"/>
            <a:endCxn id="182" idx="2"/>
          </p:cNvCxnSpPr>
          <p:nvPr/>
        </p:nvCxnSpPr>
        <p:spPr>
          <a:xfrm flipH="1" rot="10800000">
            <a:off x="2332256" y="2619489"/>
            <a:ext cx="5170500" cy="903600"/>
          </a:xfrm>
          <a:prstGeom prst="straightConnector1">
            <a:avLst/>
          </a:prstGeom>
          <a:noFill/>
          <a:ln cap="flat" cmpd="sng" w="9525">
            <a:solidFill>
              <a:schemeClr val="dk2"/>
            </a:solidFill>
            <a:prstDash val="solid"/>
            <a:round/>
            <a:headEnd len="med" w="med" type="none"/>
            <a:tailEnd len="med" w="med" type="triangle"/>
          </a:ln>
        </p:spPr>
      </p:cxnSp>
      <p:cxnSp>
        <p:nvCxnSpPr>
          <p:cNvPr id="188" name="Google Shape;188;p20"/>
          <p:cNvCxnSpPr>
            <a:stCxn id="183" idx="6"/>
            <a:endCxn id="184" idx="3"/>
          </p:cNvCxnSpPr>
          <p:nvPr/>
        </p:nvCxnSpPr>
        <p:spPr>
          <a:xfrm flipH="1" rot="10800000">
            <a:off x="2986456" y="1830175"/>
            <a:ext cx="4091100" cy="1155300"/>
          </a:xfrm>
          <a:prstGeom prst="straightConnector1">
            <a:avLst/>
          </a:prstGeom>
          <a:noFill/>
          <a:ln cap="flat" cmpd="sng" w="9525">
            <a:solidFill>
              <a:schemeClr val="dk2"/>
            </a:solidFill>
            <a:prstDash val="solid"/>
            <a:round/>
            <a:headEnd len="med" w="med" type="none"/>
            <a:tailEnd len="med" w="med" type="triangle"/>
          </a:ln>
        </p:spPr>
      </p:cxnSp>
      <p:cxnSp>
        <p:nvCxnSpPr>
          <p:cNvPr id="189" name="Google Shape;189;p20"/>
          <p:cNvCxnSpPr>
            <a:stCxn id="186" idx="6"/>
            <a:endCxn id="185" idx="2"/>
          </p:cNvCxnSpPr>
          <p:nvPr/>
        </p:nvCxnSpPr>
        <p:spPr>
          <a:xfrm flipH="1" rot="10800000">
            <a:off x="3757281" y="1400200"/>
            <a:ext cx="2447400" cy="741000"/>
          </a:xfrm>
          <a:prstGeom prst="straightConnector1">
            <a:avLst/>
          </a:prstGeom>
          <a:noFill/>
          <a:ln cap="flat" cmpd="sng" w="9525">
            <a:solidFill>
              <a:schemeClr val="dk2"/>
            </a:solidFill>
            <a:prstDash val="solid"/>
            <a:round/>
            <a:headEnd len="med" w="med" type="none"/>
            <a:tailEnd len="med" w="med" type="triangle"/>
          </a:ln>
        </p:spPr>
      </p:cxnSp>
      <p:pic>
        <p:nvPicPr>
          <p:cNvPr id="190" name="Google Shape;190;p20" title="{&quot;red&quot;:0,&quot;green&quot;:0,&quot;blue&quot;:0,&quot;origURL&quot;:&quot;https://www.codecogs.com/eqnedit.php?latex=%5Cfrac%7Bdp%7D%7Bdr%7D%20%3D%20-G%5Cepsilon(r)m(r)%20%5Cleft(%201%20%2B%20%5Cfrac%7BP(r)%7D%7B%5Cepsilon(r)%7D%20%5Cright)%20%5Cleft(%201%20%2B%20%5Cfrac%7B4%5Cpi%20r%5E3%20p(r)%7D%7Bm(r)%7D%20%5Cright)%20r%5E%7B-2%7D%20%5Cleft(%201%20-%20%5Cfrac%7B2Gm(r)%7D%7Br%7D%20%5Cright)%5E%7B-1%7D#0&quot;,&quot;size&quot;:18,&quot;width&quot;:225.68503937007873,&quot;height&quot;:55.55905511811024}"/>
          <p:cNvPicPr preferRelativeResize="0"/>
          <p:nvPr/>
        </p:nvPicPr>
        <p:blipFill>
          <a:blip r:embed="rId5">
            <a:alphaModFix/>
          </a:blip>
          <a:stretch>
            <a:fillRect/>
          </a:stretch>
        </p:blipFill>
        <p:spPr>
          <a:xfrm>
            <a:off x="2292936" y="4385250"/>
            <a:ext cx="5088979" cy="440975"/>
          </a:xfrm>
          <a:prstGeom prst="rect">
            <a:avLst/>
          </a:prstGeom>
          <a:noFill/>
          <a:ln>
            <a:noFill/>
          </a:ln>
        </p:spPr>
      </p:pic>
      <p:grpSp>
        <p:nvGrpSpPr>
          <p:cNvPr id="191" name="Google Shape;191;p20"/>
          <p:cNvGrpSpPr/>
          <p:nvPr/>
        </p:nvGrpSpPr>
        <p:grpSpPr>
          <a:xfrm>
            <a:off x="4198466" y="964678"/>
            <a:ext cx="4708275" cy="4202515"/>
            <a:chOff x="4198575" y="862803"/>
            <a:chExt cx="4822570" cy="4304532"/>
          </a:xfrm>
        </p:grpSpPr>
        <p:pic>
          <p:nvPicPr>
            <p:cNvPr id="192" name="Google Shape;192;p20"/>
            <p:cNvPicPr preferRelativeResize="0"/>
            <p:nvPr/>
          </p:nvPicPr>
          <p:blipFill rotWithShape="1">
            <a:blip r:embed="rId6">
              <a:alphaModFix/>
            </a:blip>
            <a:srcRect b="19913" l="23570" r="43555" t="28867"/>
            <a:stretch/>
          </p:blipFill>
          <p:spPr>
            <a:xfrm>
              <a:off x="4198575" y="862802"/>
              <a:ext cx="4822570" cy="4245337"/>
            </a:xfrm>
            <a:prstGeom prst="rect">
              <a:avLst/>
            </a:prstGeom>
            <a:noFill/>
            <a:ln>
              <a:noFill/>
            </a:ln>
          </p:spPr>
        </p:pic>
        <p:sp>
          <p:nvSpPr>
            <p:cNvPr id="193" name="Google Shape;193;p20"/>
            <p:cNvSpPr txBox="1"/>
            <p:nvPr/>
          </p:nvSpPr>
          <p:spPr>
            <a:xfrm>
              <a:off x="5439353" y="4826235"/>
              <a:ext cx="3448800" cy="341100"/>
            </a:xfrm>
            <a:prstGeom prst="rect">
              <a:avLst/>
            </a:prstGeom>
            <a:noFill/>
            <a:ln>
              <a:noFill/>
            </a:ln>
          </p:spPr>
          <p:txBody>
            <a:bodyPr anchorCtr="0" anchor="t" bIns="45875" lIns="91725" spcFirstLastPara="1" rIns="91725" wrap="square" tIns="45875">
              <a:spAutoFit/>
            </a:bodyPr>
            <a:lstStyle/>
            <a:p>
              <a:pPr indent="0" lvl="0" marL="0" marR="0" rtl="0" algn="l">
                <a:spcBef>
                  <a:spcPts val="0"/>
                </a:spcBef>
                <a:spcAft>
                  <a:spcPts val="0"/>
                </a:spcAft>
                <a:buNone/>
              </a:pPr>
              <a:r>
                <a:rPr i="1" lang="en-GB" sz="1562">
                  <a:latin typeface="Times New Roman"/>
                  <a:ea typeface="Times New Roman"/>
                  <a:cs typeface="Times New Roman"/>
                  <a:sym typeface="Times New Roman"/>
                </a:rPr>
                <a:t>Kochankovski</a:t>
              </a:r>
              <a:r>
                <a:rPr i="1" lang="en-GB" sz="1562">
                  <a:solidFill>
                    <a:srgbClr val="000000"/>
                  </a:solidFill>
                  <a:latin typeface="Times New Roman"/>
                  <a:ea typeface="Times New Roman"/>
                  <a:cs typeface="Times New Roman"/>
                  <a:sym typeface="Times New Roman"/>
                </a:rPr>
                <a:t> et al</a:t>
              </a:r>
              <a:r>
                <a:rPr i="1" lang="en-GB" sz="1562">
                  <a:latin typeface="Times New Roman"/>
                  <a:ea typeface="Times New Roman"/>
                  <a:cs typeface="Times New Roman"/>
                  <a:sym typeface="Times New Roman"/>
                </a:rPr>
                <a:t>., MNRAS,</a:t>
              </a:r>
              <a:r>
                <a:rPr i="1" lang="en-GB" sz="1562">
                  <a:solidFill>
                    <a:srgbClr val="000000"/>
                  </a:solidFill>
                  <a:latin typeface="Times New Roman"/>
                  <a:ea typeface="Times New Roman"/>
                  <a:cs typeface="Times New Roman"/>
                  <a:sym typeface="Times New Roman"/>
                </a:rPr>
                <a:t> 2024</a:t>
              </a:r>
              <a:endParaRPr i="1" sz="1562">
                <a:solidFill>
                  <a:srgbClr val="000000"/>
                </a:solidFill>
                <a:latin typeface="Times New Roman"/>
                <a:ea typeface="Times New Roman"/>
                <a:cs typeface="Times New Roman"/>
                <a:sym typeface="Times New Roman"/>
              </a:endParaRPr>
            </a:p>
          </p:txBody>
        </p:sp>
      </p:grpSp>
      <p:grpSp>
        <p:nvGrpSpPr>
          <p:cNvPr id="194" name="Google Shape;194;p20"/>
          <p:cNvGrpSpPr/>
          <p:nvPr/>
        </p:nvGrpSpPr>
        <p:grpSpPr>
          <a:xfrm>
            <a:off x="2742559" y="899183"/>
            <a:ext cx="4453230" cy="3998991"/>
            <a:chOff x="2742559" y="812859"/>
            <a:chExt cx="4453230" cy="3998991"/>
          </a:xfrm>
        </p:grpSpPr>
        <p:sp>
          <p:nvSpPr>
            <p:cNvPr id="195" name="Google Shape;195;p20"/>
            <p:cNvSpPr/>
            <p:nvPr/>
          </p:nvSpPr>
          <p:spPr>
            <a:xfrm>
              <a:off x="2825025" y="4239150"/>
              <a:ext cx="3996600" cy="57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grpSp>
          <p:nvGrpSpPr>
            <p:cNvPr id="196" name="Google Shape;196;p20"/>
            <p:cNvGrpSpPr/>
            <p:nvPr/>
          </p:nvGrpSpPr>
          <p:grpSpPr>
            <a:xfrm>
              <a:off x="2742559" y="812859"/>
              <a:ext cx="4453230" cy="3969322"/>
              <a:chOff x="4687950" y="1183634"/>
              <a:chExt cx="4333200" cy="3862711"/>
            </a:xfrm>
          </p:grpSpPr>
          <p:pic>
            <p:nvPicPr>
              <p:cNvPr id="197" name="Google Shape;197;p20"/>
              <p:cNvPicPr preferRelativeResize="0"/>
              <p:nvPr/>
            </p:nvPicPr>
            <p:blipFill rotWithShape="1">
              <a:blip r:embed="rId7">
                <a:alphaModFix/>
              </a:blip>
              <a:srcRect b="0" l="0" r="6147" t="872"/>
              <a:stretch/>
            </p:blipFill>
            <p:spPr>
              <a:xfrm>
                <a:off x="4687950" y="1291795"/>
                <a:ext cx="3969232" cy="3390679"/>
              </a:xfrm>
              <a:prstGeom prst="rect">
                <a:avLst/>
              </a:prstGeom>
              <a:noFill/>
              <a:ln>
                <a:noFill/>
              </a:ln>
            </p:spPr>
          </p:pic>
          <p:sp>
            <p:nvSpPr>
              <p:cNvPr id="198" name="Google Shape;198;p20"/>
              <p:cNvSpPr/>
              <p:nvPr/>
            </p:nvSpPr>
            <p:spPr>
              <a:xfrm>
                <a:off x="4687950" y="1183634"/>
                <a:ext cx="4333200" cy="459300"/>
              </a:xfrm>
              <a:prstGeom prst="rect">
                <a:avLst/>
              </a:prstGeom>
              <a:noFill/>
              <a:ln>
                <a:noFill/>
              </a:ln>
            </p:spPr>
            <p:txBody>
              <a:bodyPr anchorCtr="0" anchor="t" bIns="33375" lIns="66775" spcFirstLastPara="1" rIns="66775" wrap="square" tIns="33375">
                <a:noAutofit/>
              </a:bodyPr>
              <a:lstStyle/>
              <a:p>
                <a:pPr indent="0" lvl="0" marL="0" marR="0" rtl="0" algn="ctr">
                  <a:spcBef>
                    <a:spcPts val="0"/>
                  </a:spcBef>
                  <a:spcAft>
                    <a:spcPts val="0"/>
                  </a:spcAft>
                  <a:buNone/>
                </a:pPr>
                <a:r>
                  <a:rPr lang="en-GB" sz="1314">
                    <a:solidFill>
                      <a:srgbClr val="000000"/>
                    </a:solidFill>
                    <a:latin typeface="Times New Roman"/>
                    <a:ea typeface="Times New Roman"/>
                    <a:cs typeface="Times New Roman"/>
                    <a:sym typeface="Times New Roman"/>
                  </a:rPr>
                  <a:t>Nucleonic – nucleons as only baryons</a:t>
                </a:r>
                <a:endParaRPr sz="1022"/>
              </a:p>
              <a:p>
                <a:pPr indent="0" lvl="0" marL="0" marR="0" rtl="0" algn="ctr">
                  <a:spcBef>
                    <a:spcPts val="0"/>
                  </a:spcBef>
                  <a:spcAft>
                    <a:spcPts val="0"/>
                  </a:spcAft>
                  <a:buNone/>
                </a:pPr>
                <a:r>
                  <a:rPr lang="en-GB" sz="1314">
                    <a:solidFill>
                      <a:srgbClr val="00B050"/>
                    </a:solidFill>
                    <a:latin typeface="Times New Roman"/>
                    <a:ea typeface="Times New Roman"/>
                    <a:cs typeface="Times New Roman"/>
                    <a:sym typeface="Times New Roman"/>
                  </a:rPr>
                  <a:t>Hyperonic – hyperons and nucleons as baryons</a:t>
                </a:r>
                <a:endParaRPr sz="1022"/>
              </a:p>
            </p:txBody>
          </p:sp>
          <p:sp>
            <p:nvSpPr>
              <p:cNvPr id="199" name="Google Shape;199;p20"/>
              <p:cNvSpPr txBox="1"/>
              <p:nvPr/>
            </p:nvSpPr>
            <p:spPr>
              <a:xfrm>
                <a:off x="5860330" y="4714245"/>
                <a:ext cx="2547300" cy="332100"/>
              </a:xfrm>
              <a:prstGeom prst="rect">
                <a:avLst/>
              </a:prstGeom>
              <a:noFill/>
              <a:ln>
                <a:noFill/>
              </a:ln>
            </p:spPr>
            <p:txBody>
              <a:bodyPr anchorCtr="0" anchor="t" bIns="46975" lIns="93950" spcFirstLastPara="1" rIns="93950" wrap="square" tIns="46975">
                <a:spAutoFit/>
              </a:bodyPr>
              <a:lstStyle/>
              <a:p>
                <a:pPr indent="0" lvl="0" marL="0" marR="0" rtl="0" algn="l">
                  <a:spcBef>
                    <a:spcPts val="0"/>
                  </a:spcBef>
                  <a:spcAft>
                    <a:spcPts val="0"/>
                  </a:spcAft>
                  <a:buNone/>
                </a:pPr>
                <a:r>
                  <a:rPr i="1" lang="en-GB" sz="1600">
                    <a:solidFill>
                      <a:srgbClr val="000000"/>
                    </a:solidFill>
                    <a:latin typeface="Times New Roman"/>
                    <a:ea typeface="Times New Roman"/>
                    <a:cs typeface="Times New Roman"/>
                    <a:sym typeface="Times New Roman"/>
                  </a:rPr>
                  <a:t>Blacker et al</a:t>
                </a:r>
                <a:r>
                  <a:rPr i="1" lang="en-GB" sz="1600">
                    <a:latin typeface="Times New Roman"/>
                    <a:ea typeface="Times New Roman"/>
                    <a:cs typeface="Times New Roman"/>
                    <a:sym typeface="Times New Roman"/>
                  </a:rPr>
                  <a:t>., PRD,</a:t>
                </a:r>
                <a:r>
                  <a:rPr i="1" lang="en-GB" sz="1600">
                    <a:solidFill>
                      <a:srgbClr val="000000"/>
                    </a:solidFill>
                    <a:latin typeface="Times New Roman"/>
                    <a:ea typeface="Times New Roman"/>
                    <a:cs typeface="Times New Roman"/>
                    <a:sym typeface="Times New Roman"/>
                  </a:rPr>
                  <a:t> 2024</a:t>
                </a:r>
                <a:endParaRPr i="1" sz="1600">
                  <a:solidFill>
                    <a:srgbClr val="000000"/>
                  </a:solidFill>
                  <a:latin typeface="Times New Roman"/>
                  <a:ea typeface="Times New Roman"/>
                  <a:cs typeface="Times New Roman"/>
                  <a:sym typeface="Times New Roman"/>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1"/>
          <p:cNvPicPr preferRelativeResize="0"/>
          <p:nvPr/>
        </p:nvPicPr>
        <p:blipFill rotWithShape="1">
          <a:blip r:embed="rId3">
            <a:alphaModFix/>
          </a:blip>
          <a:srcRect b="0" l="0" r="0" t="0"/>
          <a:stretch/>
        </p:blipFill>
        <p:spPr>
          <a:xfrm>
            <a:off x="272420" y="2067676"/>
            <a:ext cx="3881275" cy="3018400"/>
          </a:xfrm>
          <a:prstGeom prst="rect">
            <a:avLst/>
          </a:prstGeom>
          <a:noFill/>
          <a:ln>
            <a:noFill/>
          </a:ln>
        </p:spPr>
      </p:pic>
      <p:sp>
        <p:nvSpPr>
          <p:cNvPr id="205" name="Google Shape;205;p21"/>
          <p:cNvSpPr txBox="1"/>
          <p:nvPr>
            <p:ph type="title"/>
          </p:nvPr>
        </p:nvSpPr>
        <p:spPr>
          <a:xfrm>
            <a:off x="311700" y="32834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Thermal index and hyperon excess</a:t>
            </a:r>
            <a:endParaRPr>
              <a:solidFill>
                <a:schemeClr val="lt1"/>
              </a:solidFill>
            </a:endParaRPr>
          </a:p>
        </p:txBody>
      </p:sp>
      <p:sp>
        <p:nvSpPr>
          <p:cNvPr id="206" name="Google Shape;20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07" name="Google Shape;207;p21"/>
          <p:cNvSpPr txBox="1"/>
          <p:nvPr/>
        </p:nvSpPr>
        <p:spPr>
          <a:xfrm>
            <a:off x="1610400" y="1040875"/>
            <a:ext cx="62355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latin typeface="Times New Roman"/>
                <a:ea typeface="Times New Roman"/>
                <a:cs typeface="Times New Roman"/>
                <a:sym typeface="Times New Roman"/>
              </a:rPr>
              <a:t> </a:t>
            </a:r>
            <a:endParaRPr sz="2200">
              <a:solidFill>
                <a:schemeClr val="dk1"/>
              </a:solidFill>
              <a:latin typeface="Times New Roman"/>
              <a:ea typeface="Times New Roman"/>
              <a:cs typeface="Times New Roman"/>
              <a:sym typeface="Times New Roman"/>
            </a:endParaRPr>
          </a:p>
        </p:txBody>
      </p:sp>
      <p:pic>
        <p:nvPicPr>
          <p:cNvPr id="208" name="Google Shape;208;p21" title="{&quot;red&quot;:0,&quot;green&quot;:0,&quot;blue&quot;:0,&quot;origURL&quot;:&quot;https://www.codecogs.com/eqnedit.php?latex=%20%5CGamma_%7B%5Cmathrm%7Bth%7D%7D%20(%5Crho_B%2C%20Y_Q%2CT)%20%3D%201%2B%5Cfrac%7BP_%7B%5Cmathrm%7Bth%7D%7D%7D%7B%5Cepsilon_%7B%5Cmathrm%7Bth%7D%7D%7D#0&quot;,&quot;size&quot;:18,&quot;width&quot;:335.5748031496063,&quot;height&quot;:68.03149606299213}"/>
          <p:cNvPicPr preferRelativeResize="0"/>
          <p:nvPr/>
        </p:nvPicPr>
        <p:blipFill>
          <a:blip r:embed="rId4">
            <a:alphaModFix/>
          </a:blip>
          <a:stretch>
            <a:fillRect/>
          </a:stretch>
        </p:blipFill>
        <p:spPr>
          <a:xfrm>
            <a:off x="886424" y="1444454"/>
            <a:ext cx="3053477" cy="648100"/>
          </a:xfrm>
          <a:prstGeom prst="rect">
            <a:avLst/>
          </a:prstGeom>
          <a:noFill/>
          <a:ln>
            <a:noFill/>
          </a:ln>
        </p:spPr>
      </p:pic>
      <p:pic>
        <p:nvPicPr>
          <p:cNvPr id="209" name="Google Shape;209;p21" title="{&quot;red&quot;:0,&quot;green&quot;:0,&quot;blue&quot;:0,&quot;origURL&quot;:&quot;https://www.codecogs.com/eqnedit.php?latex=%20%5CDelta%20%5Crho_Y%20%3D%20%5Cfrac%7B%5Crho_Y(%5Crho_B%2CY_Q%2CT)-%5Crho_Y(%5Crho_B%2CY_Q%2C0)%7D%7B%5Crho_B%7D#0&quot;,&quot;size&quot;:18,&quot;width&quot;:184.79527559055117,&quot;height&quot;:45.09448818897638}"/>
          <p:cNvPicPr preferRelativeResize="0"/>
          <p:nvPr/>
        </p:nvPicPr>
        <p:blipFill>
          <a:blip r:embed="rId5">
            <a:alphaModFix/>
          </a:blip>
          <a:stretch>
            <a:fillRect/>
          </a:stretch>
        </p:blipFill>
        <p:spPr>
          <a:xfrm>
            <a:off x="5240600" y="1493303"/>
            <a:ext cx="3464047" cy="510600"/>
          </a:xfrm>
          <a:prstGeom prst="rect">
            <a:avLst/>
          </a:prstGeom>
          <a:noFill/>
          <a:ln>
            <a:noFill/>
          </a:ln>
        </p:spPr>
      </p:pic>
      <p:pic>
        <p:nvPicPr>
          <p:cNvPr id="210" name="Google Shape;210;p21"/>
          <p:cNvPicPr preferRelativeResize="0"/>
          <p:nvPr/>
        </p:nvPicPr>
        <p:blipFill rotWithShape="1">
          <a:blip r:embed="rId6">
            <a:alphaModFix/>
          </a:blip>
          <a:srcRect b="0" l="0" r="0" t="0"/>
          <a:stretch/>
        </p:blipFill>
        <p:spPr>
          <a:xfrm>
            <a:off x="4898425" y="2040029"/>
            <a:ext cx="3880800" cy="3016801"/>
          </a:xfrm>
          <a:prstGeom prst="rect">
            <a:avLst/>
          </a:prstGeom>
          <a:noFill/>
          <a:ln>
            <a:noFill/>
          </a:ln>
        </p:spPr>
      </p:pic>
      <p:sp>
        <p:nvSpPr>
          <p:cNvPr id="211" name="Google Shape;211;p21"/>
          <p:cNvSpPr txBox="1"/>
          <p:nvPr/>
        </p:nvSpPr>
        <p:spPr>
          <a:xfrm>
            <a:off x="1610400" y="1126350"/>
            <a:ext cx="17067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Times New Roman"/>
                <a:ea typeface="Times New Roman"/>
                <a:cs typeface="Times New Roman"/>
                <a:sym typeface="Times New Roman"/>
              </a:rPr>
              <a:t>Thermal index</a:t>
            </a:r>
            <a:endParaRPr b="1" sz="1800">
              <a:solidFill>
                <a:schemeClr val="dk1"/>
              </a:solidFill>
              <a:latin typeface="Times New Roman"/>
              <a:ea typeface="Times New Roman"/>
              <a:cs typeface="Times New Roman"/>
              <a:sym typeface="Times New Roman"/>
            </a:endParaRPr>
          </a:p>
        </p:txBody>
      </p:sp>
      <p:sp>
        <p:nvSpPr>
          <p:cNvPr id="212" name="Google Shape;212;p21"/>
          <p:cNvSpPr txBox="1"/>
          <p:nvPr/>
        </p:nvSpPr>
        <p:spPr>
          <a:xfrm>
            <a:off x="6392858" y="1053081"/>
            <a:ext cx="2013000" cy="51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Times New Roman"/>
                <a:ea typeface="Times New Roman"/>
                <a:cs typeface="Times New Roman"/>
                <a:sym typeface="Times New Roman"/>
              </a:rPr>
              <a:t>Hyperon excess</a:t>
            </a:r>
            <a:endParaRPr b="1" sz="1800">
              <a:solidFill>
                <a:schemeClr val="dk1"/>
              </a:solidFill>
              <a:latin typeface="Times New Roman"/>
              <a:ea typeface="Times New Roman"/>
              <a:cs typeface="Times New Roman"/>
              <a:sym typeface="Times New Roman"/>
            </a:endParaRPr>
          </a:p>
        </p:txBody>
      </p:sp>
      <p:sp>
        <p:nvSpPr>
          <p:cNvPr id="213" name="Google Shape;213;p21"/>
          <p:cNvSpPr txBox="1"/>
          <p:nvPr/>
        </p:nvSpPr>
        <p:spPr>
          <a:xfrm>
            <a:off x="3289775" y="4788725"/>
            <a:ext cx="2897400" cy="309900"/>
          </a:xfrm>
          <a:prstGeom prst="rect">
            <a:avLst/>
          </a:prstGeom>
          <a:noFill/>
          <a:ln>
            <a:noFill/>
          </a:ln>
        </p:spPr>
        <p:txBody>
          <a:bodyPr anchorCtr="0" anchor="t" bIns="31450" lIns="62900" spcFirstLastPara="1" rIns="62900" wrap="square" tIns="31450">
            <a:spAutoFit/>
          </a:bodyPr>
          <a:lstStyle/>
          <a:p>
            <a:pPr indent="0" lvl="0" marL="0" rtl="0" algn="l">
              <a:spcBef>
                <a:spcPts val="0"/>
              </a:spcBef>
              <a:spcAft>
                <a:spcPts val="0"/>
              </a:spcAft>
              <a:buNone/>
            </a:pPr>
            <a:r>
              <a:rPr i="1" lang="en-GB" sz="1600">
                <a:latin typeface="Times New Roman"/>
                <a:ea typeface="Times New Roman"/>
                <a:cs typeface="Times New Roman"/>
                <a:sym typeface="Times New Roman"/>
              </a:rPr>
              <a:t>Kochankovski et al,. PRD, 2025</a:t>
            </a:r>
            <a:endParaRPr i="1" sz="1600">
              <a:latin typeface="Times New Roman"/>
              <a:ea typeface="Times New Roman"/>
              <a:cs typeface="Times New Roman"/>
              <a:sym typeface="Times New Roman"/>
            </a:endParaRPr>
          </a:p>
        </p:txBody>
      </p:sp>
      <p:pic>
        <p:nvPicPr>
          <p:cNvPr id="214" name="Google Shape;214;p21" title="{&quot;red&quot;:0,&quot;green&quot;:0,&quot;blue&quot;:0,&quot;origURL&quot;:&quot;https://www.codecogs.com/eqnedit.php?latex=Y_Q%20%3D%200.1%3B%20T%3D25~%5Cmathrm%7BMeV%7D#0&quot;,&quot;size&quot;:18,&quot;width&quot;:128.85826771653544,&quot;height&quot;:15.21259842519685}"/>
          <p:cNvPicPr preferRelativeResize="0"/>
          <p:nvPr/>
        </p:nvPicPr>
        <p:blipFill>
          <a:blip r:embed="rId7">
            <a:alphaModFix/>
          </a:blip>
          <a:stretch>
            <a:fillRect/>
          </a:stretch>
        </p:blipFill>
        <p:spPr>
          <a:xfrm>
            <a:off x="3503350" y="1040869"/>
            <a:ext cx="2470245" cy="249775"/>
          </a:xfrm>
          <a:prstGeom prst="rect">
            <a:avLst/>
          </a:prstGeom>
          <a:noFill/>
          <a:ln>
            <a:noFill/>
          </a:ln>
        </p:spPr>
      </p:pic>
      <p:sp>
        <p:nvSpPr>
          <p:cNvPr id="215" name="Google Shape;215;p21"/>
          <p:cNvSpPr txBox="1"/>
          <p:nvPr/>
        </p:nvSpPr>
        <p:spPr>
          <a:xfrm>
            <a:off x="1656643" y="2052859"/>
            <a:ext cx="2321400" cy="58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a:solidFill>
                  <a:srgbClr val="FF0000"/>
                </a:solidFill>
                <a:latin typeface="Times New Roman"/>
                <a:ea typeface="Times New Roman"/>
                <a:cs typeface="Times New Roman"/>
                <a:sym typeface="Times New Roman"/>
              </a:rPr>
              <a:t>Colored lines—</a:t>
            </a:r>
            <a:endParaRPr>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en-GB">
                <a:solidFill>
                  <a:srgbClr val="FF0000"/>
                </a:solidFill>
                <a:latin typeface="Times New Roman"/>
                <a:ea typeface="Times New Roman"/>
                <a:cs typeface="Times New Roman"/>
                <a:sym typeface="Times New Roman"/>
              </a:rPr>
              <a:t>hyperonic models</a:t>
            </a:r>
            <a:endParaRPr>
              <a:solidFill>
                <a:srgbClr val="FF0000"/>
              </a:solidFill>
              <a:latin typeface="Times New Roman"/>
              <a:ea typeface="Times New Roman"/>
              <a:cs typeface="Times New Roman"/>
              <a:sym typeface="Times New Roman"/>
            </a:endParaRPr>
          </a:p>
        </p:txBody>
      </p:sp>
      <p:sp>
        <p:nvSpPr>
          <p:cNvPr id="216" name="Google Shape;216;p21"/>
          <p:cNvSpPr txBox="1"/>
          <p:nvPr/>
        </p:nvSpPr>
        <p:spPr>
          <a:xfrm>
            <a:off x="892711" y="4047104"/>
            <a:ext cx="2175900" cy="58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600">
                <a:solidFill>
                  <a:srgbClr val="000000"/>
                </a:solidFill>
                <a:latin typeface="Times New Roman"/>
                <a:ea typeface="Times New Roman"/>
                <a:cs typeface="Times New Roman"/>
                <a:sym typeface="Times New Roman"/>
              </a:rPr>
              <a:t>black lines</a:t>
            </a:r>
            <a:r>
              <a:rPr lang="en-GB" sz="1600">
                <a:latin typeface="Times New Roman"/>
                <a:ea typeface="Times New Roman"/>
                <a:cs typeface="Times New Roman"/>
                <a:sym typeface="Times New Roman"/>
              </a:rPr>
              <a:t>—reference</a:t>
            </a:r>
            <a:r>
              <a:rPr lang="en-GB" sz="1600">
                <a:solidFill>
                  <a:srgbClr val="000000"/>
                </a:solidFill>
                <a:latin typeface="Times New Roman"/>
                <a:ea typeface="Times New Roman"/>
                <a:cs typeface="Times New Roman"/>
                <a:sym typeface="Times New Roman"/>
              </a:rPr>
              <a:t> nucleonic models</a:t>
            </a:r>
            <a:endParaRPr sz="160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2"/>
          <p:cNvSpPr txBox="1"/>
          <p:nvPr>
            <p:ph type="title"/>
          </p:nvPr>
        </p:nvSpPr>
        <p:spPr>
          <a:xfrm>
            <a:off x="311700" y="32834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solidFill>
                  <a:schemeClr val="lt1"/>
                </a:solidFill>
              </a:rPr>
              <a:t>Specific heat</a:t>
            </a:r>
            <a:endParaRPr>
              <a:solidFill>
                <a:schemeClr val="lt1"/>
              </a:solidFill>
            </a:endParaRPr>
          </a:p>
        </p:txBody>
      </p:sp>
      <p:sp>
        <p:nvSpPr>
          <p:cNvPr id="222" name="Google Shape;222;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23" name="Google Shape;223;p22"/>
          <p:cNvSpPr txBox="1"/>
          <p:nvPr/>
        </p:nvSpPr>
        <p:spPr>
          <a:xfrm>
            <a:off x="1215076" y="4593350"/>
            <a:ext cx="2897400" cy="309900"/>
          </a:xfrm>
          <a:prstGeom prst="rect">
            <a:avLst/>
          </a:prstGeom>
          <a:noFill/>
          <a:ln>
            <a:noFill/>
          </a:ln>
        </p:spPr>
        <p:txBody>
          <a:bodyPr anchorCtr="0" anchor="t" bIns="31450" lIns="62900" spcFirstLastPara="1" rIns="62900" wrap="square" tIns="31450">
            <a:spAutoFit/>
          </a:bodyPr>
          <a:lstStyle/>
          <a:p>
            <a:pPr indent="0" lvl="0" marL="0" rtl="0" algn="l">
              <a:spcBef>
                <a:spcPts val="0"/>
              </a:spcBef>
              <a:spcAft>
                <a:spcPts val="0"/>
              </a:spcAft>
              <a:buNone/>
            </a:pPr>
            <a:r>
              <a:rPr i="1" lang="en-GB" sz="1600">
                <a:latin typeface="Times New Roman"/>
                <a:ea typeface="Times New Roman"/>
                <a:cs typeface="Times New Roman"/>
                <a:sym typeface="Times New Roman"/>
              </a:rPr>
              <a:t>Kochankovski et al., PRD, 2025</a:t>
            </a:r>
            <a:endParaRPr i="1" sz="1600">
              <a:latin typeface="Times New Roman"/>
              <a:ea typeface="Times New Roman"/>
              <a:cs typeface="Times New Roman"/>
              <a:sym typeface="Times New Roman"/>
            </a:endParaRPr>
          </a:p>
        </p:txBody>
      </p:sp>
      <p:pic>
        <p:nvPicPr>
          <p:cNvPr id="224" name="Google Shape;224;p22"/>
          <p:cNvPicPr preferRelativeResize="0"/>
          <p:nvPr/>
        </p:nvPicPr>
        <p:blipFill rotWithShape="1">
          <a:blip r:embed="rId3">
            <a:alphaModFix/>
          </a:blip>
          <a:srcRect b="0" l="0" r="0" t="0"/>
          <a:stretch/>
        </p:blipFill>
        <p:spPr>
          <a:xfrm>
            <a:off x="311700" y="1353487"/>
            <a:ext cx="4082170" cy="3176537"/>
          </a:xfrm>
          <a:prstGeom prst="rect">
            <a:avLst/>
          </a:prstGeom>
          <a:noFill/>
          <a:ln>
            <a:noFill/>
          </a:ln>
        </p:spPr>
      </p:pic>
      <p:pic>
        <p:nvPicPr>
          <p:cNvPr id="225" name="Google Shape;225;p22" title="{&quot;red&quot;:0,&quot;green&quot;:0,&quot;blue&quot;:0,&quot;origURL&quot;:&quot;https://www.codecogs.com/eqnedit.php?latex=Y_Q%20%3D%200.1%3B%20T%3D25~%5Cmathrm%7BMeV%7D#0&quot;,&quot;size&quot;:18,&quot;width&quot;:128.85826771653544,&quot;height&quot;:15.21259842519685}"/>
          <p:cNvPicPr preferRelativeResize="0"/>
          <p:nvPr/>
        </p:nvPicPr>
        <p:blipFill>
          <a:blip r:embed="rId4">
            <a:alphaModFix/>
          </a:blip>
          <a:stretch>
            <a:fillRect/>
          </a:stretch>
        </p:blipFill>
        <p:spPr>
          <a:xfrm>
            <a:off x="1456526" y="1109324"/>
            <a:ext cx="2414524" cy="244150"/>
          </a:xfrm>
          <a:prstGeom prst="rect">
            <a:avLst/>
          </a:prstGeom>
          <a:noFill/>
          <a:ln>
            <a:noFill/>
          </a:ln>
        </p:spPr>
      </p:pic>
      <p:pic>
        <p:nvPicPr>
          <p:cNvPr id="226" name="Google Shape;226;p22"/>
          <p:cNvPicPr preferRelativeResize="0"/>
          <p:nvPr/>
        </p:nvPicPr>
        <p:blipFill rotWithShape="1">
          <a:blip r:embed="rId5">
            <a:alphaModFix/>
          </a:blip>
          <a:srcRect b="0" l="0" r="0" t="0"/>
          <a:stretch/>
        </p:blipFill>
        <p:spPr>
          <a:xfrm>
            <a:off x="5219013" y="1426743"/>
            <a:ext cx="3373649" cy="3102050"/>
          </a:xfrm>
          <a:prstGeom prst="rect">
            <a:avLst/>
          </a:prstGeom>
          <a:noFill/>
          <a:ln>
            <a:noFill/>
          </a:ln>
        </p:spPr>
      </p:pic>
      <p:sp>
        <p:nvSpPr>
          <p:cNvPr id="227" name="Google Shape;227;p22"/>
          <p:cNvSpPr txBox="1"/>
          <p:nvPr/>
        </p:nvSpPr>
        <p:spPr>
          <a:xfrm>
            <a:off x="4427500" y="901050"/>
            <a:ext cx="4519500" cy="656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33">
                <a:solidFill>
                  <a:srgbClr val="00B050"/>
                </a:solidFill>
                <a:latin typeface="Times New Roman"/>
                <a:ea typeface="Times New Roman"/>
                <a:cs typeface="Times New Roman"/>
                <a:sym typeface="Times New Roman"/>
              </a:rPr>
              <a:t>Related with the entropy per baryon’s increase when hyperons are present </a:t>
            </a:r>
            <a:endParaRPr sz="1100"/>
          </a:p>
        </p:txBody>
      </p:sp>
      <p:sp>
        <p:nvSpPr>
          <p:cNvPr id="228" name="Google Shape;228;p22"/>
          <p:cNvSpPr txBox="1"/>
          <p:nvPr/>
        </p:nvSpPr>
        <p:spPr>
          <a:xfrm>
            <a:off x="6244800" y="4593350"/>
            <a:ext cx="1839300" cy="309900"/>
          </a:xfrm>
          <a:prstGeom prst="rect">
            <a:avLst/>
          </a:prstGeom>
          <a:noFill/>
          <a:ln>
            <a:noFill/>
          </a:ln>
        </p:spPr>
        <p:txBody>
          <a:bodyPr anchorCtr="0" anchor="t" bIns="31450" lIns="62900" spcFirstLastPara="1" rIns="62900" wrap="square" tIns="31450">
            <a:spAutoFit/>
          </a:bodyPr>
          <a:lstStyle/>
          <a:p>
            <a:pPr indent="0" lvl="0" marL="0" rtl="0" algn="l">
              <a:spcBef>
                <a:spcPts val="0"/>
              </a:spcBef>
              <a:spcAft>
                <a:spcPts val="0"/>
              </a:spcAft>
              <a:buNone/>
            </a:pPr>
            <a:r>
              <a:rPr i="1" lang="en-GB" sz="1600">
                <a:latin typeface="Times New Roman"/>
                <a:ea typeface="Times New Roman"/>
                <a:cs typeface="Times New Roman"/>
                <a:sym typeface="Times New Roman"/>
              </a:rPr>
              <a:t>Raduta, EPJA, 2022</a:t>
            </a:r>
            <a:endParaRPr i="1" sz="16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